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35" r:id="rId5"/>
    <p:sldId id="153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a:effectLst/>
              </a:rPr>
              <a:t>Age-adjusted rate* of hepatitis C-related deaths† among non-Hispanic Black persons and annual targets for the United States by year</a:t>
            </a:r>
            <a:endParaRPr lang="en-US" sz="1600">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HepCDeathsNHBlack!$E$8</c:f>
              <c:strCache>
                <c:ptCount val="1"/>
                <c:pt idx="0">
                  <c:v>Observed</c:v>
                </c:pt>
              </c:strCache>
            </c:strRef>
          </c:tx>
          <c:spPr>
            <a:solidFill>
              <a:schemeClr val="accent2">
                <a:shade val="76000"/>
              </a:schemeClr>
            </a:solidFill>
            <a:ln>
              <a:noFill/>
            </a:ln>
            <a:effectLst/>
          </c:spPr>
          <c:invertIfNegative val="0"/>
          <c:cat>
            <c:numRef>
              <c:f>HepCDeathsNHBlack!$D$9:$D$19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HepCDeathsNHBlack!$E$9:$E$19</c:f>
              <c:numCache>
                <c:formatCode>0.00</c:formatCode>
                <c:ptCount val="11"/>
                <c:pt idx="0">
                  <c:v>8.33</c:v>
                </c:pt>
                <c:pt idx="1">
                  <c:v>8.1199999999999992</c:v>
                </c:pt>
                <c:pt idx="2">
                  <c:v>8.1300000000000008</c:v>
                </c:pt>
                <c:pt idx="3">
                  <c:v>7.42</c:v>
                </c:pt>
                <c:pt idx="4">
                  <c:v>7.03</c:v>
                </c:pt>
                <c:pt idx="5">
                  <c:v>6.31</c:v>
                </c:pt>
                <c:pt idx="6">
                  <c:v>5.44</c:v>
                </c:pt>
                <c:pt idx="7">
                  <c:v>5.63</c:v>
                </c:pt>
              </c:numCache>
            </c:numRef>
          </c:val>
          <c:extLst>
            <c:ext xmlns:c16="http://schemas.microsoft.com/office/drawing/2014/chart" uri="{C3380CC4-5D6E-409C-BE32-E72D297353CC}">
              <c16:uniqueId val="{00000000-94E5-054E-B821-B1B52DEB75AE}"/>
            </c:ext>
          </c:extLst>
        </c:ser>
        <c:dLbls>
          <c:showLegendKey val="0"/>
          <c:showVal val="0"/>
          <c:showCatName val="0"/>
          <c:showSerName val="0"/>
          <c:showPercent val="0"/>
          <c:showBubbleSize val="0"/>
        </c:dLbls>
        <c:gapWidth val="150"/>
        <c:axId val="1632800816"/>
        <c:axId val="1629897328"/>
      </c:barChart>
      <c:lineChart>
        <c:grouping val="standard"/>
        <c:varyColors val="0"/>
        <c:ser>
          <c:idx val="1"/>
          <c:order val="1"/>
          <c:tx>
            <c:strRef>
              <c:f>HepCDeathsNHBlack!$F$8</c:f>
              <c:strCache>
                <c:ptCount val="1"/>
                <c:pt idx="0">
                  <c:v>Targets</c:v>
                </c:pt>
              </c:strCache>
            </c:strRef>
          </c:tx>
          <c:spPr>
            <a:ln w="28575" cap="rnd">
              <a:solidFill>
                <a:schemeClr val="accent2">
                  <a:tint val="77000"/>
                </a:schemeClr>
              </a:solidFill>
              <a:round/>
            </a:ln>
            <a:effectLst/>
          </c:spPr>
          <c:marker>
            <c:symbol val="none"/>
          </c:marker>
          <c:val>
            <c:numRef>
              <c:f>HepCDeathsNHBlack!$F$9:$F$19</c:f>
              <c:numCache>
                <c:formatCode>General</c:formatCode>
                <c:ptCount val="11"/>
                <c:pt idx="4" formatCode="0.00">
                  <c:v>7.03</c:v>
                </c:pt>
                <c:pt idx="5" formatCode="0.00">
                  <c:v>6.6783333333333337</c:v>
                </c:pt>
                <c:pt idx="6" formatCode="0.00">
                  <c:v>6.3266666666666671</c:v>
                </c:pt>
                <c:pt idx="7" formatCode="0.00">
                  <c:v>5.9750000000000005</c:v>
                </c:pt>
                <c:pt idx="8" formatCode="0.00">
                  <c:v>5.623333333333334</c:v>
                </c:pt>
                <c:pt idx="9" formatCode="0.00">
                  <c:v>5.2716666666666674</c:v>
                </c:pt>
                <c:pt idx="10" formatCode="0.00">
                  <c:v>4.9200000000000008</c:v>
                </c:pt>
              </c:numCache>
            </c:numRef>
          </c:val>
          <c:smooth val="0"/>
          <c:extLst>
            <c:ext xmlns:c16="http://schemas.microsoft.com/office/drawing/2014/chart" uri="{C3380CC4-5D6E-409C-BE32-E72D297353CC}">
              <c16:uniqueId val="{00000001-94E5-054E-B821-B1B52DEB75AE}"/>
            </c:ext>
          </c:extLst>
        </c:ser>
        <c:dLbls>
          <c:showLegendKey val="0"/>
          <c:showVal val="0"/>
          <c:showCatName val="0"/>
          <c:showSerName val="0"/>
          <c:showPercent val="0"/>
          <c:showBubbleSize val="0"/>
        </c:dLbls>
        <c:marker val="1"/>
        <c:smooth val="0"/>
        <c:axId val="1632800816"/>
        <c:axId val="1629897328"/>
      </c:lineChart>
      <c:catAx>
        <c:axId val="163280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29897328"/>
        <c:crosses val="autoZero"/>
        <c:auto val="1"/>
        <c:lblAlgn val="ctr"/>
        <c:lblOffset val="100"/>
        <c:noMultiLvlLbl val="0"/>
      </c:catAx>
      <c:valAx>
        <c:axId val="1629897328"/>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280081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733011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195627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hepatitis C-related deaths among non-Hispanic Black persons by 30% or more</a:t>
            </a:r>
            <a:r>
              <a:rPr lang="en-US" sz="2000" b="0"/>
              <a:t>							</a:t>
            </a:r>
          </a:p>
        </p:txBody>
      </p:sp>
      <p:pic>
        <p:nvPicPr>
          <p:cNvPr id="12" name="Picture 11">
            <a:extLst>
              <a:ext uri="{FF2B5EF4-FFF2-40B4-BE49-F238E27FC236}">
                <a16:creationId xmlns:a16="http://schemas.microsoft.com/office/drawing/2014/main" id="{62648AAB-E1E5-D7CA-0D7E-7057A0042E4D}"/>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72B1AD30-BF24-C7B9-7FF5-1FE8D8D54438}"/>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5" name="TextBox 14">
            <a:extLst>
              <a:ext uri="{FF2B5EF4-FFF2-40B4-BE49-F238E27FC236}">
                <a16:creationId xmlns:a16="http://schemas.microsoft.com/office/drawing/2014/main" id="{678DEEEF-94DE-8CDD-5737-BB5CD63AC042}"/>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graphicFrame>
        <p:nvGraphicFramePr>
          <p:cNvPr id="3" name="Chart 2" descr="Compared to the overall population in 2020, non-Hispanic Black persons had a much higher age-adjusted hepatitis C-related mortality rate in 2020 (3.45 vs. 5.63 per 100,000, respectively). Although the rate among non-Hispanic Black persons increased from 5.44 per 100,000 population in 2019 to 5.63 in 2020, it remains below the 2020 target rate of 5.98. During 2020, there were major disruptions in access to medical care, testing, and routine viral hepatitis public health activities due to the COVID-19 pandemic; therefore, 2020 data should be interpreted with caution.">
            <a:extLst>
              <a:ext uri="{FF2B5EF4-FFF2-40B4-BE49-F238E27FC236}">
                <a16:creationId xmlns:a16="http://schemas.microsoft.com/office/drawing/2014/main" id="{AC647D56-B742-ECDA-C585-6452BBD5F1C0}"/>
              </a:ext>
            </a:extLst>
          </p:cNvPr>
          <p:cNvGraphicFramePr>
            <a:graphicFrameLocks/>
          </p:cNvGraphicFramePr>
          <p:nvPr>
            <p:extLst>
              <p:ext uri="{D42A27DB-BD31-4B8C-83A1-F6EECF244321}">
                <p14:modId xmlns:p14="http://schemas.microsoft.com/office/powerpoint/2010/main" val="2442526708"/>
              </p:ext>
            </p:extLst>
          </p:nvPr>
        </p:nvGraphicFramePr>
        <p:xfrm>
          <a:off x="478973" y="2074095"/>
          <a:ext cx="11223291" cy="3444558"/>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9">
            <a:extLst>
              <a:ext uri="{FF2B5EF4-FFF2-40B4-BE49-F238E27FC236}">
                <a16:creationId xmlns:a16="http://schemas.microsoft.com/office/drawing/2014/main" id="{474FC87C-A220-010B-577D-AC8ACE4DD70C}"/>
              </a:ext>
            </a:extLst>
          </p:cNvPr>
          <p:cNvSpPr>
            <a:spLocks noGrp="1"/>
          </p:cNvSpPr>
          <p:nvPr>
            <p:ph type="body" sz="quarter" idx="11"/>
          </p:nvPr>
        </p:nvSpPr>
        <p:spPr/>
        <p:txBody>
          <a:bodyPr/>
          <a:lstStyle/>
          <a:p>
            <a:pPr algn="l"/>
            <a:r>
              <a:rPr lang="en-US" sz="800" b="0" i="0" dirty="0">
                <a:solidFill>
                  <a:srgbClr val="000000"/>
                </a:solidFill>
                <a:effectLst/>
              </a:rPr>
              <a:t>* Rates are per 100,000 and age-adjusted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p:txBody>
      </p:sp>
      <p:sp>
        <p:nvSpPr>
          <p:cNvPr id="2" name="TextBox 1">
            <a:extLst>
              <a:ext uri="{FF2B5EF4-FFF2-40B4-BE49-F238E27FC236}">
                <a16:creationId xmlns:a16="http://schemas.microsoft.com/office/drawing/2014/main" id="{4D0B76B3-176F-2FE4-5852-0A619AD4D474}"/>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128282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AE499558-B495-A9B5-D6A5-3CED3255F14B}"/>
              </a:ext>
            </a:extLst>
          </p:cNvPr>
          <p:cNvSpPr>
            <a:spLocks noGrp="1"/>
          </p:cNvSpPr>
          <p:nvPr>
            <p:ph type="title"/>
          </p:nvPr>
        </p:nvSpPr>
        <p:spPr/>
        <p:txBody>
          <a:bodyPr>
            <a:noAutofit/>
          </a:bodyPr>
          <a:lstStyle/>
          <a:p>
            <a:r>
              <a:rPr lang="en-US" b="0"/>
              <a:t>Part </a:t>
            </a:r>
            <a:r>
              <a:rPr lang="en-US"/>
              <a:t>2</a:t>
            </a:r>
            <a:r>
              <a:rPr lang="en-US" b="0"/>
              <a:t> of 2</a:t>
            </a:r>
            <a:br>
              <a:rPr lang="en-US" sz="2000"/>
            </a:br>
            <a:r>
              <a:rPr lang="en-US" sz="2000" b="1" i="0">
                <a:effectLst/>
                <a:latin typeface="+mn-lt"/>
              </a:rPr>
              <a:t>Reduce reported rate of hepatitis C-related deaths among non-Hispanic Black persons by 30% or more </a:t>
            </a:r>
            <a:r>
              <a:rPr lang="en-US" sz="2000" b="0"/>
              <a:t>							</a:t>
            </a:r>
          </a:p>
        </p:txBody>
      </p:sp>
      <p:pic>
        <p:nvPicPr>
          <p:cNvPr id="15" name="Picture 14">
            <a:extLst>
              <a:ext uri="{FF2B5EF4-FFF2-40B4-BE49-F238E27FC236}">
                <a16:creationId xmlns:a16="http://schemas.microsoft.com/office/drawing/2014/main" id="{6F75CBDF-AE60-4986-3E39-11E63DDA77A2}"/>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58EDC613-AE3B-F3A2-EF81-0EA77B9E702D}"/>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8" name="TextBox 17">
            <a:extLst>
              <a:ext uri="{FF2B5EF4-FFF2-40B4-BE49-F238E27FC236}">
                <a16:creationId xmlns:a16="http://schemas.microsoft.com/office/drawing/2014/main" id="{A09F83E1-9FD1-8943-2064-E10B3A13432C}"/>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sp>
        <p:nvSpPr>
          <p:cNvPr id="12" name="TextBox 11">
            <a:extLst>
              <a:ext uri="{FF2B5EF4-FFF2-40B4-BE49-F238E27FC236}">
                <a16:creationId xmlns:a16="http://schemas.microsoft.com/office/drawing/2014/main" id="{E3A9C5F5-D380-BBD1-7952-4A19EA417371}"/>
              </a:ext>
            </a:extLst>
          </p:cNvPr>
          <p:cNvSpPr txBox="1"/>
          <p:nvPr/>
        </p:nvSpPr>
        <p:spPr>
          <a:xfrm>
            <a:off x="1595064" y="2130468"/>
            <a:ext cx="9001873" cy="584775"/>
          </a:xfrm>
          <a:prstGeom prst="rect">
            <a:avLst/>
          </a:prstGeom>
          <a:noFill/>
        </p:spPr>
        <p:txBody>
          <a:bodyPr wrap="square">
            <a:spAutoFit/>
          </a:bodyPr>
          <a:lstStyle/>
          <a:p>
            <a:pPr algn="ctr"/>
            <a:r>
              <a:rPr lang="en-US" sz="1600" b="1" i="0" dirty="0">
                <a:solidFill>
                  <a:schemeClr val="tx1">
                    <a:lumMod val="65000"/>
                    <a:lumOff val="35000"/>
                  </a:schemeClr>
                </a:solidFill>
                <a:effectLst/>
              </a:rPr>
              <a:t>Age-adjusted rate* of hepatitis C-related deaths† among non-Hispanic Black persons and annual targets for the United States by year</a:t>
            </a: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2783217917"/>
              </p:ext>
            </p:extLst>
          </p:nvPr>
        </p:nvGraphicFramePr>
        <p:xfrm>
          <a:off x="535833" y="2783377"/>
          <a:ext cx="11120328" cy="822960"/>
        </p:xfrm>
        <a:graphic>
          <a:graphicData uri="http://schemas.openxmlformats.org/drawingml/2006/table">
            <a:tbl>
              <a:tblPr firstRow="1" bandRow="1">
                <a:tableStyleId>{0E3FDE45-AF77-4B5C-9715-49D594BDF05E}</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2667568629"/>
                    </a:ext>
                  </a:extLst>
                </a:gridCol>
                <a:gridCol w="926694">
                  <a:extLst>
                    <a:ext uri="{9D8B030D-6E8A-4147-A177-3AD203B41FA5}">
                      <a16:colId xmlns:a16="http://schemas.microsoft.com/office/drawing/2014/main" val="2720520555"/>
                    </a:ext>
                  </a:extLst>
                </a:gridCol>
                <a:gridCol w="926694">
                  <a:extLst>
                    <a:ext uri="{9D8B030D-6E8A-4147-A177-3AD203B41FA5}">
                      <a16:colId xmlns:a16="http://schemas.microsoft.com/office/drawing/2014/main" val="898994045"/>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8.33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8.12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8.13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7.42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6.31</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5.44</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6.68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5.98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5.27</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a:t>
                      </a: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F0007E50-C10B-F70D-5E78-B5D3CF35FE17}"/>
              </a:ext>
            </a:extLst>
          </p:cNvPr>
          <p:cNvSpPr>
            <a:spLocks noGrp="1"/>
          </p:cNvSpPr>
          <p:nvPr>
            <p:ph type="body" sz="quarter" idx="11"/>
          </p:nvPr>
        </p:nvSpPr>
        <p:spPr/>
        <p:txBody>
          <a:bodyPr/>
          <a:lstStyle/>
          <a:p>
            <a:pPr algn="l"/>
            <a:r>
              <a:rPr lang="en-US" sz="800" b="0" i="0" dirty="0">
                <a:solidFill>
                  <a:srgbClr val="000000"/>
                </a:solidFill>
                <a:effectLst/>
              </a:rPr>
              <a:t>* Rates are per 100,000 and age-adjusted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p:txBody>
      </p:sp>
      <p:sp>
        <p:nvSpPr>
          <p:cNvPr id="7" name="TextBox 6">
            <a:extLst>
              <a:ext uri="{FF2B5EF4-FFF2-40B4-BE49-F238E27FC236}">
                <a16:creationId xmlns:a16="http://schemas.microsoft.com/office/drawing/2014/main" id="{C86C4142-83CF-1850-CE7A-D1AB19B8E473}"/>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749211363"/>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3.xml><?xml version="1.0" encoding="utf-8"?>
<ds:datastoreItem xmlns:ds="http://schemas.openxmlformats.org/officeDocument/2006/customXml" ds:itemID="{EEF3E6BD-127E-492F-AF29-538E8FEA0968}"/>
</file>

<file path=docProps/app.xml><?xml version="1.0" encoding="utf-8"?>
<Properties xmlns="http://schemas.openxmlformats.org/officeDocument/2006/extended-properties" xmlns:vt="http://schemas.openxmlformats.org/officeDocument/2006/docPropsVTypes">
  <TotalTime>41</TotalTime>
  <Words>379</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hepatitis C-related deaths among non-Hispanic Black persons by 30% or more       </vt:lpstr>
      <vt:lpstr>Part 2 of 2 Reduce reported rate of hepatitis C-related deaths among non-Hispanic Black persons by 30% or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