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533" r:id="rId5"/>
    <p:sldId id="153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28497-F26A-A0A4-E73D-D92F0ED15775}" name="Hume, Hannah (CDC/DDID/NCHHSTP/DVH) (CTR)" initials="H(" userId="S::ttu1_cdc.gov#ext#@interpublic.onmicrosoft.com::1b009d46-ab60-4238-aa37-920718884ad7" providerId="AD"/>
  <p188:author id="{584AB69A-6491-6A07-0B1E-2AC16A3C1D23}" name="Kelly, Stephen (NYC-RSD)" initials="K(" userId="S::stephen.kelly@resolute.com::b14b489e-cdff-4591-8fac-e12f79eda3e7" providerId="AD"/>
  <p188:author id="{2BEC4FB6-C2A2-D6B8-19AE-86F840765DD9}" name="Pachilis, Allison (NYC-RSD)" initials="PA(R" userId="S::allison.pachilis@resolute.com::c0b6f0fa-67b9-40b3-8625-6e8b82fb5866" providerId="AD"/>
  <p188:author id="{41C2BACC-10A2-F589-CDB7-D648C0EDC9E7}" name="Gruber, Mark (BUF-RSD)" initials="MG" userId="Gruber, Mark (BUF-RSD)"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p:restoredTop sz="94694"/>
  </p:normalViewPr>
  <p:slideViewPr>
    <p:cSldViewPr snapToGrid="0">
      <p:cViewPr varScale="1">
        <p:scale>
          <a:sx n="117" d="100"/>
          <a:sy n="117" d="100"/>
        </p:scale>
        <p:origin x="8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DVH_PPTs\CDC_Hepatitis_NPR_PPT\01-Assets\VH%20NPR%202022%20data%20tables%20for%20web%20team_FINAL%20(1)-Desig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i="0" baseline="0">
                <a:effectLst/>
              </a:rPr>
              <a:t>Age-adjusted rate* of hepatitis C-related deaths† among American Indian and Alaska Native persons‡ and annual targets for the United States by year</a:t>
            </a:r>
            <a:endParaRPr lang="en-US" sz="1600">
              <a:effectLst/>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HepCDeathsAIAN!$E$8</c:f>
              <c:strCache>
                <c:ptCount val="1"/>
                <c:pt idx="0">
                  <c:v>Observed</c:v>
                </c:pt>
              </c:strCache>
            </c:strRef>
          </c:tx>
          <c:spPr>
            <a:solidFill>
              <a:schemeClr val="accent2">
                <a:shade val="76000"/>
              </a:schemeClr>
            </a:solidFill>
            <a:ln>
              <a:noFill/>
            </a:ln>
            <a:effectLst/>
          </c:spPr>
          <c:invertIfNegative val="0"/>
          <c:cat>
            <c:numRef>
              <c:f>HepCDeathsAIAN!$D$9:$D$19</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HepCDeathsAIAN!$E$9:$E$19</c:f>
              <c:numCache>
                <c:formatCode>0.00</c:formatCode>
                <c:ptCount val="11"/>
                <c:pt idx="0">
                  <c:v>10.79</c:v>
                </c:pt>
                <c:pt idx="1">
                  <c:v>10.050000000000001</c:v>
                </c:pt>
                <c:pt idx="2">
                  <c:v>11.45</c:v>
                </c:pt>
                <c:pt idx="3">
                  <c:v>9.8000000000000007</c:v>
                </c:pt>
                <c:pt idx="4">
                  <c:v>10.24</c:v>
                </c:pt>
                <c:pt idx="5">
                  <c:v>9.0500000000000007</c:v>
                </c:pt>
                <c:pt idx="6">
                  <c:v>8.6300000000000008</c:v>
                </c:pt>
                <c:pt idx="7">
                  <c:v>10.17</c:v>
                </c:pt>
              </c:numCache>
            </c:numRef>
          </c:val>
          <c:extLst>
            <c:ext xmlns:c16="http://schemas.microsoft.com/office/drawing/2014/chart" uri="{C3380CC4-5D6E-409C-BE32-E72D297353CC}">
              <c16:uniqueId val="{00000000-331D-454B-994B-4218ECAC15A7}"/>
            </c:ext>
          </c:extLst>
        </c:ser>
        <c:dLbls>
          <c:showLegendKey val="0"/>
          <c:showVal val="0"/>
          <c:showCatName val="0"/>
          <c:showSerName val="0"/>
          <c:showPercent val="0"/>
          <c:showBubbleSize val="0"/>
        </c:dLbls>
        <c:gapWidth val="150"/>
        <c:axId val="1630111488"/>
        <c:axId val="1630239376"/>
      </c:barChart>
      <c:lineChart>
        <c:grouping val="standard"/>
        <c:varyColors val="0"/>
        <c:ser>
          <c:idx val="1"/>
          <c:order val="1"/>
          <c:tx>
            <c:strRef>
              <c:f>HepCDeathsAIAN!$F$8</c:f>
              <c:strCache>
                <c:ptCount val="1"/>
                <c:pt idx="0">
                  <c:v>Targets</c:v>
                </c:pt>
              </c:strCache>
            </c:strRef>
          </c:tx>
          <c:spPr>
            <a:ln w="28575" cap="rnd">
              <a:solidFill>
                <a:schemeClr val="accent2">
                  <a:tint val="77000"/>
                </a:schemeClr>
              </a:solidFill>
              <a:round/>
            </a:ln>
            <a:effectLst/>
          </c:spPr>
          <c:marker>
            <c:symbol val="none"/>
          </c:marker>
          <c:val>
            <c:numRef>
              <c:f>HepCDeathsAIAN!$F$9:$F$19</c:f>
              <c:numCache>
                <c:formatCode>General</c:formatCode>
                <c:ptCount val="11"/>
                <c:pt idx="4" formatCode="0.00">
                  <c:v>10.24</c:v>
                </c:pt>
                <c:pt idx="5" formatCode="0.00">
                  <c:v>9.7283333333333335</c:v>
                </c:pt>
                <c:pt idx="6" formatCode="0.00">
                  <c:v>9.2166666666666668</c:v>
                </c:pt>
                <c:pt idx="7" formatCode="0.00">
                  <c:v>8.7050000000000001</c:v>
                </c:pt>
                <c:pt idx="8" formatCode="0.00">
                  <c:v>8.1933333333333334</c:v>
                </c:pt>
                <c:pt idx="9" formatCode="0.00">
                  <c:v>7.6816666666666666</c:v>
                </c:pt>
                <c:pt idx="10" formatCode="0.00">
                  <c:v>7.17</c:v>
                </c:pt>
              </c:numCache>
            </c:numRef>
          </c:val>
          <c:smooth val="0"/>
          <c:extLst>
            <c:ext xmlns:c16="http://schemas.microsoft.com/office/drawing/2014/chart" uri="{C3380CC4-5D6E-409C-BE32-E72D297353CC}">
              <c16:uniqueId val="{00000001-331D-454B-994B-4218ECAC15A7}"/>
            </c:ext>
          </c:extLst>
        </c:ser>
        <c:dLbls>
          <c:showLegendKey val="0"/>
          <c:showVal val="0"/>
          <c:showCatName val="0"/>
          <c:showSerName val="0"/>
          <c:showPercent val="0"/>
          <c:showBubbleSize val="0"/>
        </c:dLbls>
        <c:marker val="1"/>
        <c:smooth val="0"/>
        <c:axId val="1630111488"/>
        <c:axId val="1630239376"/>
      </c:lineChart>
      <c:catAx>
        <c:axId val="1630111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30239376"/>
        <c:crosses val="autoZero"/>
        <c:auto val="1"/>
        <c:lblAlgn val="ctr"/>
        <c:lblOffset val="100"/>
        <c:noMultiLvlLbl val="0"/>
      </c:catAx>
      <c:valAx>
        <c:axId val="1630239376"/>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301114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93798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17757001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489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91381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991687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3274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239779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61459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8964"/>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47762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27050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50962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10/17/22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69" r:id="rId3"/>
    <p:sldLayoutId id="2147483671"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hyperlink" Target="https://www.cdc.gov/hepatitis/policy/npr/2022/index.htm" TargetMode="Externa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www.cdc.gov/hepatitis/policy/npr/2022/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3179CD-C93E-2819-EE9F-102C4DCB3D3A}"/>
              </a:ext>
            </a:extLst>
          </p:cNvPr>
          <p:cNvSpPr>
            <a:spLocks noGrp="1"/>
          </p:cNvSpPr>
          <p:nvPr>
            <p:ph type="title"/>
          </p:nvPr>
        </p:nvSpPr>
        <p:spPr/>
        <p:txBody>
          <a:bodyPr>
            <a:noAutofit/>
          </a:bodyPr>
          <a:lstStyle/>
          <a:p>
            <a:r>
              <a:rPr lang="en-US" b="0"/>
              <a:t>Part 1 of 2</a:t>
            </a:r>
            <a:br>
              <a:rPr lang="en-US" sz="2000"/>
            </a:br>
            <a:r>
              <a:rPr lang="en-US" sz="2000" b="1" i="0">
                <a:effectLst/>
                <a:latin typeface="+mn-lt"/>
              </a:rPr>
              <a:t>Reduce reported rate of hepatitis C-related deaths among American Indian and Alaska Native persons by 30% or more</a:t>
            </a:r>
            <a:r>
              <a:rPr lang="en-US" sz="2000" b="0"/>
              <a:t>							</a:t>
            </a:r>
          </a:p>
        </p:txBody>
      </p:sp>
      <p:pic>
        <p:nvPicPr>
          <p:cNvPr id="15" name="Picture 14">
            <a:extLst>
              <a:ext uri="{FF2B5EF4-FFF2-40B4-BE49-F238E27FC236}">
                <a16:creationId xmlns:a16="http://schemas.microsoft.com/office/drawing/2014/main" id="{7A37BD53-EE86-E0FB-320E-AE2F755F0C09}"/>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19" y="1325919"/>
            <a:ext cx="489857" cy="489857"/>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57F8553B-EC9A-6DAA-FB8D-41F9450D712F}"/>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8" name="TextBox 17">
            <a:extLst>
              <a:ext uri="{FF2B5EF4-FFF2-40B4-BE49-F238E27FC236}">
                <a16:creationId xmlns:a16="http://schemas.microsoft.com/office/drawing/2014/main" id="{0584314B-B16A-882E-B471-B46E2A1A8D97}"/>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u="none" strike="noStrike" dirty="0">
                <a:solidFill>
                  <a:srgbClr val="000000"/>
                </a:solidFill>
                <a:effectLst/>
              </a:rPr>
              <a:t>Annual target was not met and has not changed or moved </a:t>
            </a:r>
            <a:r>
              <a:rPr lang="en-US" sz="1400" b="1" i="1" u="none" strike="noStrike" dirty="0">
                <a:solidFill>
                  <a:srgbClr val="000000"/>
                </a:solidFill>
                <a:effectLst/>
              </a:rPr>
              <a:t>away</a:t>
            </a:r>
            <a:r>
              <a:rPr lang="en-US" sz="1400" b="0" i="0" u="none" strike="noStrike" dirty="0">
                <a:solidFill>
                  <a:srgbClr val="000000"/>
                </a:solidFill>
                <a:effectLst/>
              </a:rPr>
              <a:t> from annual target</a:t>
            </a:r>
          </a:p>
        </p:txBody>
      </p:sp>
      <p:graphicFrame>
        <p:nvGraphicFramePr>
          <p:cNvPr id="4" name="Chart 3" descr="Compared to the overall population, American Indian and Alaska Native (AI/AN) persons had a much higher age-adjusted hepatitis C-related mortality rate in 2020 (3.45 vs. 10.17 per 100,000, respectively). Although the mortality rate among AI/AN persons decreased slightly from 10.24 per 100,000 population in the 2017 baseline year, the rate of 10.17 in 2020 remains above the target rate of 8.71. The increase in age-adjusted hepatitis C-related mortality observed during 2020 may have been affected by the overall increase in US mortality during 2020 due to the COVID-19 pandemic; therefore, 2020 data should be interpreted with caution.">
            <a:extLst>
              <a:ext uri="{FF2B5EF4-FFF2-40B4-BE49-F238E27FC236}">
                <a16:creationId xmlns:a16="http://schemas.microsoft.com/office/drawing/2014/main" id="{A3965000-F979-2596-1121-C9DF98EA3F25}"/>
              </a:ext>
            </a:extLst>
          </p:cNvPr>
          <p:cNvGraphicFramePr>
            <a:graphicFrameLocks/>
          </p:cNvGraphicFramePr>
          <p:nvPr>
            <p:extLst>
              <p:ext uri="{D42A27DB-BD31-4B8C-83A1-F6EECF244321}">
                <p14:modId xmlns:p14="http://schemas.microsoft.com/office/powerpoint/2010/main" val="3160743031"/>
              </p:ext>
            </p:extLst>
          </p:nvPr>
        </p:nvGraphicFramePr>
        <p:xfrm>
          <a:off x="478973" y="2081029"/>
          <a:ext cx="11213018" cy="3567661"/>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 Placeholder 6">
            <a:extLst>
              <a:ext uri="{FF2B5EF4-FFF2-40B4-BE49-F238E27FC236}">
                <a16:creationId xmlns:a16="http://schemas.microsoft.com/office/drawing/2014/main" id="{5DCD8FF4-7C2A-E018-4B14-2F0C7082077B}"/>
              </a:ext>
            </a:extLst>
          </p:cNvPr>
          <p:cNvSpPr>
            <a:spLocks noGrp="1"/>
          </p:cNvSpPr>
          <p:nvPr>
            <p:ph type="body" sz="quarter" idx="11"/>
          </p:nvPr>
        </p:nvSpPr>
        <p:spPr/>
        <p:txBody>
          <a:bodyPr/>
          <a:lstStyle/>
          <a:p>
            <a:pPr algn="l"/>
            <a:r>
              <a:rPr lang="en-US" sz="800" b="0" i="0" dirty="0">
                <a:solidFill>
                  <a:srgbClr val="000000"/>
                </a:solidFill>
                <a:effectLst/>
              </a:rPr>
              <a:t>* Rates are per 100,000 population and age adjusted to the 2000 US Standard Population.</a:t>
            </a:r>
          </a:p>
          <a:p>
            <a:pPr algn="l"/>
            <a:r>
              <a:rPr lang="en-US" sz="800" b="0" i="0" dirty="0">
                <a:solidFill>
                  <a:srgbClr val="000000"/>
                </a:solidFill>
                <a:effectLst/>
              </a:rPr>
              <a:t>† Cause of death is defined as the underlying cause of death or one of the multiple causes of death and is based on the International Classification of Disease, 10th Revision (ICD-10) codes B17.1 or B18.2 (2).</a:t>
            </a:r>
          </a:p>
          <a:p>
            <a:pPr algn="l"/>
            <a:r>
              <a:rPr lang="en-US" sz="800" b="0" i="0" dirty="0">
                <a:solidFill>
                  <a:srgbClr val="000000"/>
                </a:solidFill>
                <a:effectLst/>
              </a:rPr>
              <a:t>‡ Excludes those reporting Hispanic or Latino origin.</a:t>
            </a:r>
          </a:p>
        </p:txBody>
      </p:sp>
      <p:sp>
        <p:nvSpPr>
          <p:cNvPr id="2" name="TextBox 1">
            <a:extLst>
              <a:ext uri="{FF2B5EF4-FFF2-40B4-BE49-F238E27FC236}">
                <a16:creationId xmlns:a16="http://schemas.microsoft.com/office/drawing/2014/main" id="{4D0B76B3-176F-2FE4-5852-0A619AD4D474}"/>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Vital Statistics System (1)</a:t>
            </a:r>
          </a:p>
          <a:p>
            <a:endParaRPr lang="en-US" sz="800"/>
          </a:p>
          <a:p>
            <a:r>
              <a:rPr lang="en-US" sz="800"/>
              <a:t>Centers for Disease Control and Prevention. Progress Toward Viral Hepatitis Elimination in the United States, 2022. Available at </a:t>
            </a:r>
            <a:r>
              <a:rPr lang="en-US" sz="800">
                <a:hlinkClick r:id="rId5"/>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2977254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F80401-398F-7418-1F4D-356FA46C3B6D}"/>
              </a:ext>
            </a:extLst>
          </p:cNvPr>
          <p:cNvSpPr>
            <a:spLocks noGrp="1"/>
          </p:cNvSpPr>
          <p:nvPr>
            <p:ph type="title"/>
          </p:nvPr>
        </p:nvSpPr>
        <p:spPr/>
        <p:txBody>
          <a:bodyPr>
            <a:noAutofit/>
          </a:bodyPr>
          <a:lstStyle/>
          <a:p>
            <a:r>
              <a:rPr lang="en-US" b="0"/>
              <a:t>Part 2 of 2</a:t>
            </a:r>
            <a:br>
              <a:rPr lang="en-US" sz="2000"/>
            </a:br>
            <a:r>
              <a:rPr lang="en-US" sz="2000" b="1" i="0">
                <a:effectLst/>
                <a:latin typeface="+mn-lt"/>
              </a:rPr>
              <a:t>Reduce reported rate of hepatitis C-related deaths among American Indian and Alaska Native persons by 30% or more</a:t>
            </a:r>
            <a:r>
              <a:rPr lang="en-US" sz="2000" b="0"/>
              <a:t>							</a:t>
            </a:r>
          </a:p>
        </p:txBody>
      </p:sp>
      <p:pic>
        <p:nvPicPr>
          <p:cNvPr id="17" name="Picture 16">
            <a:extLst>
              <a:ext uri="{FF2B5EF4-FFF2-40B4-BE49-F238E27FC236}">
                <a16:creationId xmlns:a16="http://schemas.microsoft.com/office/drawing/2014/main" id="{189B6C13-E1DF-0BC0-8225-8F7777891F4E}"/>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19" y="1325919"/>
            <a:ext cx="489857" cy="489857"/>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CEA450FD-53E4-1222-1108-6DE889268806}"/>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20" name="TextBox 19">
            <a:extLst>
              <a:ext uri="{FF2B5EF4-FFF2-40B4-BE49-F238E27FC236}">
                <a16:creationId xmlns:a16="http://schemas.microsoft.com/office/drawing/2014/main" id="{ABE90D72-F2E6-EB1D-40A7-B7D642F6DDB3}"/>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u="none" strike="noStrike" dirty="0">
                <a:solidFill>
                  <a:srgbClr val="000000"/>
                </a:solidFill>
                <a:effectLst/>
              </a:rPr>
              <a:t>Annual target was not met and has not changed or moved </a:t>
            </a:r>
            <a:r>
              <a:rPr lang="en-US" sz="1400" b="1" i="1" u="none" strike="noStrike" dirty="0">
                <a:solidFill>
                  <a:srgbClr val="000000"/>
                </a:solidFill>
                <a:effectLst/>
              </a:rPr>
              <a:t>away</a:t>
            </a:r>
            <a:r>
              <a:rPr lang="en-US" sz="1400" b="0" i="0" u="none" strike="noStrike" dirty="0">
                <a:solidFill>
                  <a:srgbClr val="000000"/>
                </a:solidFill>
                <a:effectLst/>
              </a:rPr>
              <a:t> from annual target</a:t>
            </a:r>
          </a:p>
        </p:txBody>
      </p:sp>
      <p:sp>
        <p:nvSpPr>
          <p:cNvPr id="12" name="TextBox 11">
            <a:extLst>
              <a:ext uri="{FF2B5EF4-FFF2-40B4-BE49-F238E27FC236}">
                <a16:creationId xmlns:a16="http://schemas.microsoft.com/office/drawing/2014/main" id="{E3A9C5F5-D380-BBD1-7952-4A19EA417371}"/>
              </a:ext>
            </a:extLst>
          </p:cNvPr>
          <p:cNvSpPr txBox="1"/>
          <p:nvPr/>
        </p:nvSpPr>
        <p:spPr>
          <a:xfrm>
            <a:off x="1584178" y="2136896"/>
            <a:ext cx="9001873" cy="584775"/>
          </a:xfrm>
          <a:prstGeom prst="rect">
            <a:avLst/>
          </a:prstGeom>
          <a:noFill/>
        </p:spPr>
        <p:txBody>
          <a:bodyPr wrap="square">
            <a:spAutoFit/>
          </a:bodyPr>
          <a:lstStyle/>
          <a:p>
            <a:pPr algn="ctr" rtl="0">
              <a:defRPr sz="1600" b="1" i="0" u="none" strike="noStrike" kern="1200" spc="0" baseline="0">
                <a:solidFill>
                  <a:srgbClr val="000000">
                    <a:lumMod val="65000"/>
                    <a:lumOff val="35000"/>
                  </a:srgbClr>
                </a:solidFill>
                <a:latin typeface="+mn-lt"/>
                <a:ea typeface="+mn-ea"/>
                <a:cs typeface="+mn-cs"/>
              </a:defRPr>
            </a:pPr>
            <a:r>
              <a:rPr lang="en-US" sz="1600" b="1" i="0" dirty="0">
                <a:solidFill>
                  <a:schemeClr val="tx1">
                    <a:lumMod val="65000"/>
                    <a:lumOff val="35000"/>
                  </a:schemeClr>
                </a:solidFill>
                <a:effectLst/>
              </a:rPr>
              <a:t>Age-adjusted rate* of hepatitis C-related deaths† among American Indian and Alaska Native persons‡ and annual targets for the United States by year</a:t>
            </a:r>
          </a:p>
        </p:txBody>
      </p:sp>
      <p:graphicFrame>
        <p:nvGraphicFramePr>
          <p:cNvPr id="2" name="Table 1">
            <a:extLst>
              <a:ext uri="{FF2B5EF4-FFF2-40B4-BE49-F238E27FC236}">
                <a16:creationId xmlns:a16="http://schemas.microsoft.com/office/drawing/2014/main" id="{F4208B15-A7C5-A3A7-0D1A-B2538C350D6F}"/>
              </a:ext>
            </a:extLst>
          </p:cNvPr>
          <p:cNvGraphicFramePr>
            <a:graphicFrameLocks noGrp="1"/>
          </p:cNvGraphicFramePr>
          <p:nvPr>
            <p:extLst>
              <p:ext uri="{D42A27DB-BD31-4B8C-83A1-F6EECF244321}">
                <p14:modId xmlns:p14="http://schemas.microsoft.com/office/powerpoint/2010/main" val="101904546"/>
              </p:ext>
            </p:extLst>
          </p:nvPr>
        </p:nvGraphicFramePr>
        <p:xfrm>
          <a:off x="524947" y="2808657"/>
          <a:ext cx="11120328" cy="822960"/>
        </p:xfrm>
        <a:graphic>
          <a:graphicData uri="http://schemas.openxmlformats.org/drawingml/2006/table">
            <a:tbl>
              <a:tblPr firstRow="1" bandRow="1">
                <a:tableStyleId>{0E3FDE45-AF77-4B5C-9715-49D594BDF05E}</a:tableStyleId>
              </a:tblPr>
              <a:tblGrid>
                <a:gridCol w="926694">
                  <a:extLst>
                    <a:ext uri="{9D8B030D-6E8A-4147-A177-3AD203B41FA5}">
                      <a16:colId xmlns:a16="http://schemas.microsoft.com/office/drawing/2014/main" val="259690472"/>
                    </a:ext>
                  </a:extLst>
                </a:gridCol>
                <a:gridCol w="926694">
                  <a:extLst>
                    <a:ext uri="{9D8B030D-6E8A-4147-A177-3AD203B41FA5}">
                      <a16:colId xmlns:a16="http://schemas.microsoft.com/office/drawing/2014/main" val="426678286"/>
                    </a:ext>
                  </a:extLst>
                </a:gridCol>
                <a:gridCol w="926694">
                  <a:extLst>
                    <a:ext uri="{9D8B030D-6E8A-4147-A177-3AD203B41FA5}">
                      <a16:colId xmlns:a16="http://schemas.microsoft.com/office/drawing/2014/main" val="2667568629"/>
                    </a:ext>
                  </a:extLst>
                </a:gridCol>
                <a:gridCol w="926694">
                  <a:extLst>
                    <a:ext uri="{9D8B030D-6E8A-4147-A177-3AD203B41FA5}">
                      <a16:colId xmlns:a16="http://schemas.microsoft.com/office/drawing/2014/main" val="2720520555"/>
                    </a:ext>
                  </a:extLst>
                </a:gridCol>
                <a:gridCol w="926694">
                  <a:extLst>
                    <a:ext uri="{9D8B030D-6E8A-4147-A177-3AD203B41FA5}">
                      <a16:colId xmlns:a16="http://schemas.microsoft.com/office/drawing/2014/main" val="898994045"/>
                    </a:ext>
                  </a:extLst>
                </a:gridCol>
                <a:gridCol w="926694">
                  <a:extLst>
                    <a:ext uri="{9D8B030D-6E8A-4147-A177-3AD203B41FA5}">
                      <a16:colId xmlns:a16="http://schemas.microsoft.com/office/drawing/2014/main" val="915001170"/>
                    </a:ext>
                  </a:extLst>
                </a:gridCol>
                <a:gridCol w="926694">
                  <a:extLst>
                    <a:ext uri="{9D8B030D-6E8A-4147-A177-3AD203B41FA5}">
                      <a16:colId xmlns:a16="http://schemas.microsoft.com/office/drawing/2014/main" val="2531453528"/>
                    </a:ext>
                  </a:extLst>
                </a:gridCol>
                <a:gridCol w="926694">
                  <a:extLst>
                    <a:ext uri="{9D8B030D-6E8A-4147-A177-3AD203B41FA5}">
                      <a16:colId xmlns:a16="http://schemas.microsoft.com/office/drawing/2014/main" val="2878969775"/>
                    </a:ext>
                  </a:extLst>
                </a:gridCol>
                <a:gridCol w="926694">
                  <a:extLst>
                    <a:ext uri="{9D8B030D-6E8A-4147-A177-3AD203B41FA5}">
                      <a16:colId xmlns:a16="http://schemas.microsoft.com/office/drawing/2014/main" val="1885776081"/>
                    </a:ext>
                  </a:extLst>
                </a:gridCol>
                <a:gridCol w="926694">
                  <a:extLst>
                    <a:ext uri="{9D8B030D-6E8A-4147-A177-3AD203B41FA5}">
                      <a16:colId xmlns:a16="http://schemas.microsoft.com/office/drawing/2014/main" val="2522656109"/>
                    </a:ext>
                  </a:extLst>
                </a:gridCol>
                <a:gridCol w="926694">
                  <a:extLst>
                    <a:ext uri="{9D8B030D-6E8A-4147-A177-3AD203B41FA5}">
                      <a16:colId xmlns:a16="http://schemas.microsoft.com/office/drawing/2014/main" val="273246930"/>
                    </a:ext>
                  </a:extLst>
                </a:gridCol>
                <a:gridCol w="926694">
                  <a:extLst>
                    <a:ext uri="{9D8B030D-6E8A-4147-A177-3AD203B41FA5}">
                      <a16:colId xmlns:a16="http://schemas.microsoft.com/office/drawing/2014/main" val="643922625"/>
                    </a:ext>
                  </a:extLst>
                </a:gridCol>
              </a:tblGrid>
              <a:tr h="402336">
                <a:tc>
                  <a:txBody>
                    <a:bodyPr/>
                    <a:lstStyle/>
                    <a:p>
                      <a:pPr algn="l" fontAlgn="b"/>
                      <a:r>
                        <a:rPr lang="en-US" sz="1200" b="1" i="0" u="none" strike="noStrike">
                          <a:solidFill>
                            <a:schemeClr val="bg1"/>
                          </a:solidFill>
                          <a:effectLst/>
                          <a:latin typeface="Calibri" panose="020F0502020204030204" pitchFamily="34" charset="0"/>
                        </a:rPr>
                        <a:t> </a:t>
                      </a:r>
                    </a:p>
                  </a:txBody>
                  <a:tcPr marL="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2013</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2014</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2015</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2016</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2017</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2018</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2019</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2020</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2021</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2022</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2023</a:t>
                      </a:r>
                    </a:p>
                  </a:txBody>
                  <a:tcPr marL="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2756663725"/>
                  </a:ext>
                </a:extLst>
              </a:tr>
              <a:tr h="210312">
                <a:tc>
                  <a:txBody>
                    <a:bodyPr/>
                    <a:lstStyle/>
                    <a:p>
                      <a:pPr algn="l" fontAlgn="b"/>
                      <a:r>
                        <a:rPr lang="en-US" sz="1100" b="0" i="0" u="none" strike="noStrike">
                          <a:solidFill>
                            <a:srgbClr val="000000"/>
                          </a:solidFill>
                          <a:effectLst/>
                          <a:latin typeface="Calibri" panose="020F0502020204030204" pitchFamily="34" charset="0"/>
                        </a:rPr>
                        <a:t>Observed</a:t>
                      </a:r>
                    </a:p>
                  </a:txBody>
                  <a:tcPr marT="0" marB="0" anchor="b">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10.79</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10.05</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11.45</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9.80</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10.24</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9.05</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8.63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10.17</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673643401"/>
                  </a:ext>
                </a:extLst>
              </a:tr>
              <a:tr h="210312">
                <a:tc>
                  <a:txBody>
                    <a:bodyPr/>
                    <a:lstStyle/>
                    <a:p>
                      <a:pPr algn="l" fontAlgn="b"/>
                      <a:r>
                        <a:rPr lang="en-US" sz="1100" b="0" i="0" u="none" strike="noStrike">
                          <a:solidFill>
                            <a:srgbClr val="000000"/>
                          </a:solidFill>
                          <a:effectLst/>
                          <a:latin typeface="Calibri" panose="020F0502020204030204" pitchFamily="34" charset="0"/>
                        </a:rPr>
                        <a:t>Targets</a:t>
                      </a:r>
                    </a:p>
                  </a:txBody>
                  <a:tcPr marT="0" marB="0" anchor="b">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10.24</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9.22</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8.71</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8.19</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7.68</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7.17</a:t>
                      </a:r>
                    </a:p>
                  </a:txBody>
                  <a:tcPr marL="9525" marT="9525" marB="0" anchor="b">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28558374"/>
                  </a:ext>
                </a:extLst>
              </a:tr>
            </a:tbl>
          </a:graphicData>
        </a:graphic>
      </p:graphicFrame>
      <p:sp>
        <p:nvSpPr>
          <p:cNvPr id="3" name="Text Placeholder 2">
            <a:extLst>
              <a:ext uri="{FF2B5EF4-FFF2-40B4-BE49-F238E27FC236}">
                <a16:creationId xmlns:a16="http://schemas.microsoft.com/office/drawing/2014/main" id="{3A5F6B09-A18C-16CA-EC4D-5D90C19AFC1C}"/>
              </a:ext>
            </a:extLst>
          </p:cNvPr>
          <p:cNvSpPr>
            <a:spLocks noGrp="1"/>
          </p:cNvSpPr>
          <p:nvPr>
            <p:ph type="body" sz="quarter" idx="11"/>
          </p:nvPr>
        </p:nvSpPr>
        <p:spPr/>
        <p:txBody>
          <a:bodyPr/>
          <a:lstStyle/>
          <a:p>
            <a:pPr algn="l"/>
            <a:r>
              <a:rPr lang="en-US" sz="800" b="0" i="0" dirty="0">
                <a:solidFill>
                  <a:srgbClr val="000000"/>
                </a:solidFill>
                <a:effectLst/>
              </a:rPr>
              <a:t>* Rates are per 100,000 population and age adjusted to the 2000 US Standard Population.</a:t>
            </a:r>
          </a:p>
          <a:p>
            <a:pPr algn="l"/>
            <a:r>
              <a:rPr lang="en-US" sz="800" b="0" i="0" dirty="0">
                <a:solidFill>
                  <a:srgbClr val="000000"/>
                </a:solidFill>
                <a:effectLst/>
              </a:rPr>
              <a:t>† Cause of death is defined as the underlying cause of death or one of the multiple causes of death and is based on the International Classification of Disease, 10th Revision (ICD-10) codes B17.1 or B18.2 (2).</a:t>
            </a:r>
          </a:p>
          <a:p>
            <a:pPr algn="l"/>
            <a:r>
              <a:rPr lang="en-US" sz="800" b="0" i="0" dirty="0">
                <a:solidFill>
                  <a:srgbClr val="000000"/>
                </a:solidFill>
                <a:effectLst/>
              </a:rPr>
              <a:t>‡ Excludes those reporting Hispanic or Latino origin.</a:t>
            </a:r>
          </a:p>
        </p:txBody>
      </p:sp>
      <p:sp>
        <p:nvSpPr>
          <p:cNvPr id="15" name="TextBox 14">
            <a:extLst>
              <a:ext uri="{FF2B5EF4-FFF2-40B4-BE49-F238E27FC236}">
                <a16:creationId xmlns:a16="http://schemas.microsoft.com/office/drawing/2014/main" id="{B868B7CF-3396-E963-DB16-B8C69E1D19FD}"/>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Vital Statistics System (1)</a:t>
            </a:r>
          </a:p>
          <a:p>
            <a:endParaRPr lang="en-US" sz="800"/>
          </a:p>
          <a:p>
            <a:r>
              <a:rPr lang="en-US" sz="800"/>
              <a:t>Centers for Disease Control and Prevention. Progress Toward Viral Hepatitis Elimination in the United States, 2022. Available at </a:t>
            </a:r>
            <a:r>
              <a:rPr lang="en-US" sz="800">
                <a:hlinkClick r:id="rId4"/>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301125571"/>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53DCE7C-F000-43DB-A9FD-22FA9B54C8D6}"/>
</file>

<file path=customXml/itemProps2.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3.xml><?xml version="1.0" encoding="utf-8"?>
<ds:datastoreItem xmlns:ds="http://schemas.openxmlformats.org/officeDocument/2006/customXml" ds:itemID="{DE9434D5-4D44-4090-9F30-B85933BA4D4D}">
  <ds:schemaRefs>
    <ds:schemaRef ds:uri="http://purl.org/dc/dcmitype/"/>
    <ds:schemaRef ds:uri="http://www.w3.org/XML/1998/namespace"/>
    <ds:schemaRef ds:uri="a5db0dc4-de41-4547-9920-1aed1993f095"/>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bf74ea8-196f-4ed0-acda-4d1b8eb9122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41</TotalTime>
  <Words>433</Words>
  <Application>Microsoft Macintosh PowerPoint</Application>
  <PresentationFormat>Widescreen</PresentationFormat>
  <Paragraphs>51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Part 1 of 2 Reduce reported rate of hepatitis C-related deaths among American Indian and Alaska Native persons by 30% or more       </vt:lpstr>
      <vt:lpstr>Part 2 of 2 Reduce reported rate of hepatitis C-related deaths among American Indian and Alaska Native persons by 30% or more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7</cp:revision>
  <dcterms:created xsi:type="dcterms:W3CDTF">2022-08-02T19:32:21Z</dcterms:created>
  <dcterms:modified xsi:type="dcterms:W3CDTF">2022-10-17T14:34:57Z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ies>
</file>