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1531" r:id="rId5"/>
    <p:sldId id="153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228497-F26A-A0A4-E73D-D92F0ED15775}" name="Hume, Hannah (CDC/DDID/NCHHSTP/DVH) (CTR)" initials="H(" userId="S::ttu1_cdc.gov#ext#@interpublic.onmicrosoft.com::1b009d46-ab60-4238-aa37-920718884ad7" providerId="AD"/>
  <p188:author id="{584AB69A-6491-6A07-0B1E-2AC16A3C1D23}" name="Kelly, Stephen (NYC-RSD)" initials="K(" userId="S::stephen.kelly@resolute.com::b14b489e-cdff-4591-8fac-e12f79eda3e7" providerId="AD"/>
  <p188:author id="{2BEC4FB6-C2A2-D6B8-19AE-86F840765DD9}" name="Pachilis, Allison (NYC-RSD)" initials="PA(R" userId="S::allison.pachilis@resolute.com::c0b6f0fa-67b9-40b3-8625-6e8b82fb5866" providerId="AD"/>
  <p188:author id="{41C2BACC-10A2-F589-CDB7-D648C0EDC9E7}" name="Gruber, Mark (BUF-RSD)" initials="MG" userId="Gruber, Mark (BUF-RSD)"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0"/>
    <p:restoredTop sz="94694"/>
  </p:normalViewPr>
  <p:slideViewPr>
    <p:cSldViewPr snapToGrid="0">
      <p:cViewPr varScale="1">
        <p:scale>
          <a:sx n="117" d="100"/>
          <a:sy n="117" d="100"/>
        </p:scale>
        <p:origin x="88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katari.sporrong\Dropbox%20(Resolute%20Digital)\Creative\CDC\CDC_DVH_PPTs\CDC_Hepatitis_NPR_PPT\01-Assets\VH%20NPR%202022%20data%20tables%20for%20web%20team_FINAL%20(1)-Desig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i="0">
                <a:effectLst/>
              </a:rPr>
              <a:t>Age-adjusted rate* of hepatitis C-related deaths† and annual targets for the United States by year</a:t>
            </a:r>
            <a:endParaRPr lang="en-US" sz="1600">
              <a:effectLst/>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HepCDeaths!$E$8</c:f>
              <c:strCache>
                <c:ptCount val="1"/>
                <c:pt idx="0">
                  <c:v>Observed</c:v>
                </c:pt>
              </c:strCache>
            </c:strRef>
          </c:tx>
          <c:spPr>
            <a:solidFill>
              <a:schemeClr val="accent2">
                <a:shade val="76000"/>
              </a:schemeClr>
            </a:solidFill>
            <a:ln>
              <a:noFill/>
            </a:ln>
            <a:effectLst/>
          </c:spPr>
          <c:invertIfNegative val="0"/>
          <c:cat>
            <c:numRef>
              <c:f>HepCDeaths!$D$9:$D$19</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HepCDeaths!$E$9:$E$19</c:f>
              <c:numCache>
                <c:formatCode>0.00</c:formatCode>
                <c:ptCount val="11"/>
                <c:pt idx="0">
                  <c:v>5.03</c:v>
                </c:pt>
                <c:pt idx="1">
                  <c:v>5.01</c:v>
                </c:pt>
                <c:pt idx="2">
                  <c:v>4.91</c:v>
                </c:pt>
                <c:pt idx="3">
                  <c:v>4.42</c:v>
                </c:pt>
                <c:pt idx="4">
                  <c:v>4.13</c:v>
                </c:pt>
                <c:pt idx="5">
                  <c:v>3.72</c:v>
                </c:pt>
                <c:pt idx="6">
                  <c:v>3.33</c:v>
                </c:pt>
                <c:pt idx="7">
                  <c:v>3.45</c:v>
                </c:pt>
              </c:numCache>
            </c:numRef>
          </c:val>
          <c:extLst>
            <c:ext xmlns:c16="http://schemas.microsoft.com/office/drawing/2014/chart" uri="{C3380CC4-5D6E-409C-BE32-E72D297353CC}">
              <c16:uniqueId val="{00000000-36BF-974C-BE05-E435B63D6116}"/>
            </c:ext>
          </c:extLst>
        </c:ser>
        <c:dLbls>
          <c:showLegendKey val="0"/>
          <c:showVal val="0"/>
          <c:showCatName val="0"/>
          <c:showSerName val="0"/>
          <c:showPercent val="0"/>
          <c:showBubbleSize val="0"/>
        </c:dLbls>
        <c:gapWidth val="150"/>
        <c:axId val="1635621872"/>
        <c:axId val="1635205744"/>
      </c:barChart>
      <c:lineChart>
        <c:grouping val="standard"/>
        <c:varyColors val="0"/>
        <c:ser>
          <c:idx val="1"/>
          <c:order val="1"/>
          <c:tx>
            <c:strRef>
              <c:f>HepCDeaths!$F$8</c:f>
              <c:strCache>
                <c:ptCount val="1"/>
                <c:pt idx="0">
                  <c:v>Targets</c:v>
                </c:pt>
              </c:strCache>
            </c:strRef>
          </c:tx>
          <c:spPr>
            <a:ln w="28575" cap="rnd">
              <a:solidFill>
                <a:schemeClr val="accent2">
                  <a:tint val="77000"/>
                </a:schemeClr>
              </a:solidFill>
              <a:round/>
            </a:ln>
            <a:effectLst/>
          </c:spPr>
          <c:marker>
            <c:symbol val="none"/>
          </c:marker>
          <c:val>
            <c:numRef>
              <c:f>HepCDeaths!$F$9:$F$19</c:f>
              <c:numCache>
                <c:formatCode>General</c:formatCode>
                <c:ptCount val="11"/>
                <c:pt idx="4" formatCode="0.00">
                  <c:v>4.13</c:v>
                </c:pt>
                <c:pt idx="5" formatCode="0.00">
                  <c:v>3.9416666666666664</c:v>
                </c:pt>
                <c:pt idx="6" formatCode="0.00">
                  <c:v>3.753333333333333</c:v>
                </c:pt>
                <c:pt idx="7" formatCode="0.00">
                  <c:v>3.5649999999999995</c:v>
                </c:pt>
                <c:pt idx="8" formatCode="0.00">
                  <c:v>3.376666666666666</c:v>
                </c:pt>
                <c:pt idx="9" formatCode="0.00">
                  <c:v>3.1883333333333326</c:v>
                </c:pt>
                <c:pt idx="10" formatCode="0.00">
                  <c:v>2.9999999999999991</c:v>
                </c:pt>
              </c:numCache>
            </c:numRef>
          </c:val>
          <c:smooth val="0"/>
          <c:extLst>
            <c:ext xmlns:c16="http://schemas.microsoft.com/office/drawing/2014/chart" uri="{C3380CC4-5D6E-409C-BE32-E72D297353CC}">
              <c16:uniqueId val="{00000001-36BF-974C-BE05-E435B63D6116}"/>
            </c:ext>
          </c:extLst>
        </c:ser>
        <c:dLbls>
          <c:showLegendKey val="0"/>
          <c:showVal val="0"/>
          <c:showCatName val="0"/>
          <c:showSerName val="0"/>
          <c:showPercent val="0"/>
          <c:showBubbleSize val="0"/>
        </c:dLbls>
        <c:marker val="1"/>
        <c:smooth val="0"/>
        <c:axId val="1635621872"/>
        <c:axId val="1635205744"/>
      </c:lineChart>
      <c:catAx>
        <c:axId val="1635621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635205744"/>
        <c:crosses val="autoZero"/>
        <c:auto val="1"/>
        <c:lblAlgn val="ctr"/>
        <c:lblOffset val="100"/>
        <c:noMultiLvlLbl val="0"/>
      </c:catAx>
      <c:valAx>
        <c:axId val="1635205744"/>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63562187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10/17/22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4283932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2</a:t>
            </a:fld>
            <a:endParaRPr lang="en-US"/>
          </a:p>
        </p:txBody>
      </p:sp>
    </p:spTree>
    <p:extLst>
      <p:ext uri="{BB962C8B-B14F-4D97-AF65-F5344CB8AC3E}">
        <p14:creationId xmlns:p14="http://schemas.microsoft.com/office/powerpoint/2010/main" val="12491599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48909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913818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991687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3274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239779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614598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8964"/>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477626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270506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509625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10/17/22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4" r:id="rId1"/>
    <p:sldLayoutId id="2147483667" r:id="rId2"/>
    <p:sldLayoutId id="2147483669" r:id="rId3"/>
    <p:sldLayoutId id="2147483671"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1.xml"/><Relationship Id="rId5" Type="http://schemas.openxmlformats.org/officeDocument/2006/relationships/hyperlink" Target="https://www.cdc.gov/hepatitis/policy/npr/2022/index.htm" TargetMode="Externa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s://www.cdc.gov/hepatitis/policy/npr/2022/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B3179CD-C93E-2819-EE9F-102C4DCB3D3A}"/>
              </a:ext>
            </a:extLst>
          </p:cNvPr>
          <p:cNvSpPr>
            <a:spLocks noGrp="1"/>
          </p:cNvSpPr>
          <p:nvPr>
            <p:ph type="title"/>
          </p:nvPr>
        </p:nvSpPr>
        <p:spPr/>
        <p:txBody>
          <a:bodyPr>
            <a:noAutofit/>
          </a:bodyPr>
          <a:lstStyle/>
          <a:p>
            <a:r>
              <a:rPr lang="en-US" b="0"/>
              <a:t>Part 1 of 2</a:t>
            </a:r>
            <a:br>
              <a:rPr lang="en-US" sz="2000"/>
            </a:br>
            <a:r>
              <a:rPr lang="en-US" sz="2000" b="1" i="0">
                <a:effectLst/>
                <a:latin typeface="+mn-lt"/>
              </a:rPr>
              <a:t>Reduce reported rate of hepatitis C-related deaths by 20% or more</a:t>
            </a:r>
            <a:r>
              <a:rPr lang="en-US" sz="2000" b="0"/>
              <a:t>							</a:t>
            </a:r>
          </a:p>
        </p:txBody>
      </p:sp>
      <p:pic>
        <p:nvPicPr>
          <p:cNvPr id="13" name="Picture 12">
            <a:extLst>
              <a:ext uri="{FF2B5EF4-FFF2-40B4-BE49-F238E27FC236}">
                <a16:creationId xmlns:a16="http://schemas.microsoft.com/office/drawing/2014/main" id="{2CC6ADBA-800C-7995-FC95-FFF644C76D99}"/>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749" y="1343971"/>
            <a:ext cx="473798" cy="473798"/>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426AD7B1-FCE5-5B5C-52D8-E9CBDE528718}"/>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16" name="TextBox 15">
            <a:extLst>
              <a:ext uri="{FF2B5EF4-FFF2-40B4-BE49-F238E27FC236}">
                <a16:creationId xmlns:a16="http://schemas.microsoft.com/office/drawing/2014/main" id="{E4672C7C-AD76-D0C4-D52A-7A18CD1E8AE2}"/>
              </a:ext>
            </a:extLst>
          </p:cNvPr>
          <p:cNvSpPr txBox="1"/>
          <p:nvPr/>
        </p:nvSpPr>
        <p:spPr>
          <a:xfrm>
            <a:off x="936174" y="1600297"/>
            <a:ext cx="9265639" cy="307777"/>
          </a:xfrm>
          <a:prstGeom prst="rect">
            <a:avLst/>
          </a:prstGeom>
          <a:noFill/>
        </p:spPr>
        <p:txBody>
          <a:bodyPr wrap="square">
            <a:spAutoFit/>
          </a:bodyPr>
          <a:lstStyle/>
          <a:p>
            <a:pPr algn="l" fontAlgn="ctr"/>
            <a:r>
              <a:rPr lang="en-US" sz="1400" b="1" i="0" u="none" strike="noStrike" dirty="0">
                <a:solidFill>
                  <a:srgbClr val="000000"/>
                </a:solidFill>
                <a:effectLst/>
              </a:rPr>
              <a:t>Status: </a:t>
            </a:r>
            <a:r>
              <a:rPr lang="en-US" sz="1400" b="0" i="0" dirty="0">
                <a:solidFill>
                  <a:srgbClr val="000000"/>
                </a:solidFill>
                <a:effectLst/>
              </a:rPr>
              <a:t>Met or exceeded current annual target</a:t>
            </a:r>
            <a:endParaRPr lang="en-US" sz="1400" b="0" i="0" u="none" strike="noStrike" dirty="0">
              <a:solidFill>
                <a:srgbClr val="000000"/>
              </a:solidFill>
              <a:effectLst/>
            </a:endParaRPr>
          </a:p>
        </p:txBody>
      </p:sp>
      <p:graphicFrame>
        <p:nvGraphicFramePr>
          <p:cNvPr id="9" name="Chart 8" descr="The age-adjusted hepatitis C-related mortality rate increased each year from 2010 through 2013 but began to decline in 2014. The age-adjusted hepatitis C-related mortality rate decreased from 4.13 per 100,000 population in 2017 to 3.45 in 2020, below the 2020 target rate of 3.57. The increase in age-adjusted hepatitis C-related mortality observed during 2020 may have been affected by the overall increase in US mortality during 2020 due to the COVID-19 pandemic; therefore, 2020 data should be interpreted with caution.">
            <a:extLst>
              <a:ext uri="{FF2B5EF4-FFF2-40B4-BE49-F238E27FC236}">
                <a16:creationId xmlns:a16="http://schemas.microsoft.com/office/drawing/2014/main" id="{0D2E3BC7-70CC-31F1-770A-66E0D3E118AE}"/>
              </a:ext>
            </a:extLst>
          </p:cNvPr>
          <p:cNvGraphicFramePr>
            <a:graphicFrameLocks/>
          </p:cNvGraphicFramePr>
          <p:nvPr>
            <p:extLst>
              <p:ext uri="{D42A27DB-BD31-4B8C-83A1-F6EECF244321}">
                <p14:modId xmlns:p14="http://schemas.microsoft.com/office/powerpoint/2010/main" val="3826942370"/>
              </p:ext>
            </p:extLst>
          </p:nvPr>
        </p:nvGraphicFramePr>
        <p:xfrm>
          <a:off x="478973" y="2079172"/>
          <a:ext cx="11213017" cy="3416803"/>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 Placeholder 9">
            <a:extLst>
              <a:ext uri="{FF2B5EF4-FFF2-40B4-BE49-F238E27FC236}">
                <a16:creationId xmlns:a16="http://schemas.microsoft.com/office/drawing/2014/main" id="{55C8F08E-C702-2AC4-F166-324006363E37}"/>
              </a:ext>
            </a:extLst>
          </p:cNvPr>
          <p:cNvSpPr>
            <a:spLocks noGrp="1"/>
          </p:cNvSpPr>
          <p:nvPr>
            <p:ph type="body" sz="quarter" idx="11"/>
          </p:nvPr>
        </p:nvSpPr>
        <p:spPr/>
        <p:txBody>
          <a:bodyPr/>
          <a:lstStyle/>
          <a:p>
            <a:pPr algn="l"/>
            <a:r>
              <a:rPr lang="en-US" sz="800" b="0" i="0" dirty="0">
                <a:solidFill>
                  <a:srgbClr val="000000"/>
                </a:solidFill>
                <a:effectLst/>
              </a:rPr>
              <a:t>* Rates are per 100,000 and age-adjusted to the 2000 US Standard Population.</a:t>
            </a:r>
          </a:p>
          <a:p>
            <a:pPr algn="l"/>
            <a:r>
              <a:rPr lang="en-US" sz="800" b="0" i="0" dirty="0">
                <a:solidFill>
                  <a:srgbClr val="000000"/>
                </a:solidFill>
                <a:effectLst/>
              </a:rPr>
              <a:t>† Cause of death is defined as the underlying cause of death or one of the multiple causes of death and is based on the International Classification of Disease, 10th Revision (ICD-10) codes B17.1 or B18.2 (2).</a:t>
            </a:r>
          </a:p>
        </p:txBody>
      </p:sp>
      <p:sp>
        <p:nvSpPr>
          <p:cNvPr id="2" name="TextBox 1">
            <a:extLst>
              <a:ext uri="{FF2B5EF4-FFF2-40B4-BE49-F238E27FC236}">
                <a16:creationId xmlns:a16="http://schemas.microsoft.com/office/drawing/2014/main" id="{4D0B76B3-176F-2FE4-5852-0A619AD4D474}"/>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Vital Statistics System (1)</a:t>
            </a:r>
          </a:p>
          <a:p>
            <a:endParaRPr lang="en-US" sz="800"/>
          </a:p>
          <a:p>
            <a:r>
              <a:rPr lang="en-US" sz="800"/>
              <a:t>Centers for Disease Control and Prevention. Progress Toward Viral Hepatitis Elimination in the United States, 2022. Available at </a:t>
            </a:r>
            <a:r>
              <a:rPr lang="en-US" sz="800">
                <a:hlinkClick r:id="rId5"/>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3486459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4">
            <a:extLst>
              <a:ext uri="{FF2B5EF4-FFF2-40B4-BE49-F238E27FC236}">
                <a16:creationId xmlns:a16="http://schemas.microsoft.com/office/drawing/2014/main" id="{AE499558-B495-A9B5-D6A5-3CED3255F14B}"/>
              </a:ext>
            </a:extLst>
          </p:cNvPr>
          <p:cNvSpPr>
            <a:spLocks noGrp="1"/>
          </p:cNvSpPr>
          <p:nvPr>
            <p:ph type="title"/>
          </p:nvPr>
        </p:nvSpPr>
        <p:spPr/>
        <p:txBody>
          <a:bodyPr>
            <a:noAutofit/>
          </a:bodyPr>
          <a:lstStyle/>
          <a:p>
            <a:r>
              <a:rPr lang="en-US" b="0"/>
              <a:t>Part </a:t>
            </a:r>
            <a:r>
              <a:rPr lang="en-US"/>
              <a:t>2</a:t>
            </a:r>
            <a:r>
              <a:rPr lang="en-US" b="0"/>
              <a:t> of 2</a:t>
            </a:r>
            <a:br>
              <a:rPr lang="en-US" sz="2000"/>
            </a:br>
            <a:r>
              <a:rPr lang="en-US" sz="2000" b="1" i="0">
                <a:effectLst/>
                <a:latin typeface="+mn-lt"/>
              </a:rPr>
              <a:t>Reduce reported rate of hepatitis C-related deaths by 20% or more </a:t>
            </a:r>
            <a:r>
              <a:rPr lang="en-US" sz="2000" b="0"/>
              <a:t>							</a:t>
            </a:r>
          </a:p>
        </p:txBody>
      </p:sp>
      <p:pic>
        <p:nvPicPr>
          <p:cNvPr id="11" name="Picture 10">
            <a:extLst>
              <a:ext uri="{FF2B5EF4-FFF2-40B4-BE49-F238E27FC236}">
                <a16:creationId xmlns:a16="http://schemas.microsoft.com/office/drawing/2014/main" id="{C75AFB78-80C3-AD94-912E-4B05A2C0881C}"/>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749" y="1343971"/>
            <a:ext cx="473798" cy="473798"/>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F6B9002F-D712-2F8F-A332-05AF5AFADB6D}"/>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16" name="TextBox 15">
            <a:extLst>
              <a:ext uri="{FF2B5EF4-FFF2-40B4-BE49-F238E27FC236}">
                <a16:creationId xmlns:a16="http://schemas.microsoft.com/office/drawing/2014/main" id="{F8956ABF-7FA0-54B1-C36C-ADE2BCA191D7}"/>
              </a:ext>
            </a:extLst>
          </p:cNvPr>
          <p:cNvSpPr txBox="1"/>
          <p:nvPr/>
        </p:nvSpPr>
        <p:spPr>
          <a:xfrm>
            <a:off x="936174" y="1600297"/>
            <a:ext cx="9265639" cy="307777"/>
          </a:xfrm>
          <a:prstGeom prst="rect">
            <a:avLst/>
          </a:prstGeom>
          <a:noFill/>
        </p:spPr>
        <p:txBody>
          <a:bodyPr wrap="square">
            <a:spAutoFit/>
          </a:bodyPr>
          <a:lstStyle/>
          <a:p>
            <a:pPr algn="l" fontAlgn="ctr"/>
            <a:r>
              <a:rPr lang="en-US" sz="1400" b="1" i="0" u="none" strike="noStrike" dirty="0">
                <a:solidFill>
                  <a:srgbClr val="000000"/>
                </a:solidFill>
                <a:effectLst/>
              </a:rPr>
              <a:t>Status: </a:t>
            </a:r>
            <a:r>
              <a:rPr lang="en-US" sz="1400" b="0" i="0" dirty="0">
                <a:solidFill>
                  <a:srgbClr val="000000"/>
                </a:solidFill>
                <a:effectLst/>
              </a:rPr>
              <a:t>Met or exceeded current annual target</a:t>
            </a:r>
            <a:endParaRPr lang="en-US" sz="1400" b="0" i="0" u="none" strike="noStrike" dirty="0">
              <a:solidFill>
                <a:srgbClr val="000000"/>
              </a:solidFill>
              <a:effectLst/>
            </a:endParaRPr>
          </a:p>
        </p:txBody>
      </p:sp>
      <p:sp>
        <p:nvSpPr>
          <p:cNvPr id="12" name="TextBox 11">
            <a:extLst>
              <a:ext uri="{FF2B5EF4-FFF2-40B4-BE49-F238E27FC236}">
                <a16:creationId xmlns:a16="http://schemas.microsoft.com/office/drawing/2014/main" id="{E3A9C5F5-D380-BBD1-7952-4A19EA417371}"/>
              </a:ext>
            </a:extLst>
          </p:cNvPr>
          <p:cNvSpPr txBox="1"/>
          <p:nvPr/>
        </p:nvSpPr>
        <p:spPr>
          <a:xfrm>
            <a:off x="1584178" y="2143987"/>
            <a:ext cx="9001873" cy="338554"/>
          </a:xfrm>
          <a:prstGeom prst="rect">
            <a:avLst/>
          </a:prstGeom>
          <a:noFill/>
        </p:spPr>
        <p:txBody>
          <a:bodyPr wrap="square">
            <a:spAutoFit/>
          </a:bodyPr>
          <a:lstStyle/>
          <a:p>
            <a:pPr algn="ctr"/>
            <a:r>
              <a:rPr lang="en-US" sz="1600" b="1" i="0" dirty="0">
                <a:solidFill>
                  <a:schemeClr val="tx1">
                    <a:lumMod val="65000"/>
                    <a:lumOff val="35000"/>
                  </a:schemeClr>
                </a:solidFill>
                <a:effectLst/>
              </a:rPr>
              <a:t>Age-adjusted rate* of hepatitis C-related deaths† and annual targets for the United States by year</a:t>
            </a:r>
          </a:p>
        </p:txBody>
      </p:sp>
      <p:graphicFrame>
        <p:nvGraphicFramePr>
          <p:cNvPr id="2" name="Table 1">
            <a:extLst>
              <a:ext uri="{FF2B5EF4-FFF2-40B4-BE49-F238E27FC236}">
                <a16:creationId xmlns:a16="http://schemas.microsoft.com/office/drawing/2014/main" id="{F4208B15-A7C5-A3A7-0D1A-B2538C350D6F}"/>
              </a:ext>
            </a:extLst>
          </p:cNvPr>
          <p:cNvGraphicFramePr>
            <a:graphicFrameLocks noGrp="1"/>
          </p:cNvGraphicFramePr>
          <p:nvPr>
            <p:extLst>
              <p:ext uri="{D42A27DB-BD31-4B8C-83A1-F6EECF244321}">
                <p14:modId xmlns:p14="http://schemas.microsoft.com/office/powerpoint/2010/main" val="2426116729"/>
              </p:ext>
            </p:extLst>
          </p:nvPr>
        </p:nvGraphicFramePr>
        <p:xfrm>
          <a:off x="524947" y="2616485"/>
          <a:ext cx="11120328" cy="822960"/>
        </p:xfrm>
        <a:graphic>
          <a:graphicData uri="http://schemas.openxmlformats.org/drawingml/2006/table">
            <a:tbl>
              <a:tblPr firstRow="1" bandRow="1">
                <a:tableStyleId>{0E3FDE45-AF77-4B5C-9715-49D594BDF05E}</a:tableStyleId>
              </a:tblPr>
              <a:tblGrid>
                <a:gridCol w="926694">
                  <a:extLst>
                    <a:ext uri="{9D8B030D-6E8A-4147-A177-3AD203B41FA5}">
                      <a16:colId xmlns:a16="http://schemas.microsoft.com/office/drawing/2014/main" val="259690472"/>
                    </a:ext>
                  </a:extLst>
                </a:gridCol>
                <a:gridCol w="926694">
                  <a:extLst>
                    <a:ext uri="{9D8B030D-6E8A-4147-A177-3AD203B41FA5}">
                      <a16:colId xmlns:a16="http://schemas.microsoft.com/office/drawing/2014/main" val="426678286"/>
                    </a:ext>
                  </a:extLst>
                </a:gridCol>
                <a:gridCol w="926694">
                  <a:extLst>
                    <a:ext uri="{9D8B030D-6E8A-4147-A177-3AD203B41FA5}">
                      <a16:colId xmlns:a16="http://schemas.microsoft.com/office/drawing/2014/main" val="2667568629"/>
                    </a:ext>
                  </a:extLst>
                </a:gridCol>
                <a:gridCol w="926694">
                  <a:extLst>
                    <a:ext uri="{9D8B030D-6E8A-4147-A177-3AD203B41FA5}">
                      <a16:colId xmlns:a16="http://schemas.microsoft.com/office/drawing/2014/main" val="2720520555"/>
                    </a:ext>
                  </a:extLst>
                </a:gridCol>
                <a:gridCol w="926694">
                  <a:extLst>
                    <a:ext uri="{9D8B030D-6E8A-4147-A177-3AD203B41FA5}">
                      <a16:colId xmlns:a16="http://schemas.microsoft.com/office/drawing/2014/main" val="898994045"/>
                    </a:ext>
                  </a:extLst>
                </a:gridCol>
                <a:gridCol w="926694">
                  <a:extLst>
                    <a:ext uri="{9D8B030D-6E8A-4147-A177-3AD203B41FA5}">
                      <a16:colId xmlns:a16="http://schemas.microsoft.com/office/drawing/2014/main" val="915001170"/>
                    </a:ext>
                  </a:extLst>
                </a:gridCol>
                <a:gridCol w="926694">
                  <a:extLst>
                    <a:ext uri="{9D8B030D-6E8A-4147-A177-3AD203B41FA5}">
                      <a16:colId xmlns:a16="http://schemas.microsoft.com/office/drawing/2014/main" val="2531453528"/>
                    </a:ext>
                  </a:extLst>
                </a:gridCol>
                <a:gridCol w="926694">
                  <a:extLst>
                    <a:ext uri="{9D8B030D-6E8A-4147-A177-3AD203B41FA5}">
                      <a16:colId xmlns:a16="http://schemas.microsoft.com/office/drawing/2014/main" val="2878969775"/>
                    </a:ext>
                  </a:extLst>
                </a:gridCol>
                <a:gridCol w="926694">
                  <a:extLst>
                    <a:ext uri="{9D8B030D-6E8A-4147-A177-3AD203B41FA5}">
                      <a16:colId xmlns:a16="http://schemas.microsoft.com/office/drawing/2014/main" val="1885776081"/>
                    </a:ext>
                  </a:extLst>
                </a:gridCol>
                <a:gridCol w="926694">
                  <a:extLst>
                    <a:ext uri="{9D8B030D-6E8A-4147-A177-3AD203B41FA5}">
                      <a16:colId xmlns:a16="http://schemas.microsoft.com/office/drawing/2014/main" val="2522656109"/>
                    </a:ext>
                  </a:extLst>
                </a:gridCol>
                <a:gridCol w="926694">
                  <a:extLst>
                    <a:ext uri="{9D8B030D-6E8A-4147-A177-3AD203B41FA5}">
                      <a16:colId xmlns:a16="http://schemas.microsoft.com/office/drawing/2014/main" val="273246930"/>
                    </a:ext>
                  </a:extLst>
                </a:gridCol>
                <a:gridCol w="926694">
                  <a:extLst>
                    <a:ext uri="{9D8B030D-6E8A-4147-A177-3AD203B41FA5}">
                      <a16:colId xmlns:a16="http://schemas.microsoft.com/office/drawing/2014/main" val="643922625"/>
                    </a:ext>
                  </a:extLst>
                </a:gridCol>
              </a:tblGrid>
              <a:tr h="402336">
                <a:tc>
                  <a:txBody>
                    <a:bodyPr/>
                    <a:lstStyle/>
                    <a:p>
                      <a:pPr algn="l" fontAlgn="b"/>
                      <a:r>
                        <a:rPr lang="en-US" sz="1200" b="1" i="0" u="none" strike="noStrike">
                          <a:solidFill>
                            <a:schemeClr val="bg1"/>
                          </a:solidFill>
                          <a:effectLst/>
                          <a:latin typeface="Calibri" panose="020F0502020204030204" pitchFamily="34" charset="0"/>
                        </a:rPr>
                        <a:t> </a:t>
                      </a:r>
                    </a:p>
                  </a:txBody>
                  <a:tcPr marL="9525" marT="9525"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2013</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2014</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2015</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2016</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2017</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2018</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2019</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2020</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2021</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2022</a:t>
                      </a:r>
                    </a:p>
                  </a:txBody>
                  <a:tcPr marL="9525" marT="9525" marB="0" anchor="ct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tc>
                  <a:txBody>
                    <a:bodyPr/>
                    <a:lstStyle/>
                    <a:p>
                      <a:pPr algn="r" fontAlgn="b"/>
                      <a:r>
                        <a:rPr lang="en-US" sz="1200" b="1" i="0" u="none" strike="noStrike">
                          <a:solidFill>
                            <a:schemeClr val="bg1"/>
                          </a:solidFill>
                          <a:effectLst/>
                          <a:latin typeface="Calibri" panose="020F0502020204030204" pitchFamily="34" charset="0"/>
                        </a:rPr>
                        <a:t>2023</a:t>
                      </a:r>
                    </a:p>
                  </a:txBody>
                  <a:tcPr marL="9525" marT="9525"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2"/>
                    </a:solidFill>
                  </a:tcPr>
                </a:tc>
                <a:extLst>
                  <a:ext uri="{0D108BD9-81ED-4DB2-BD59-A6C34878D82A}">
                    <a16:rowId xmlns:a16="http://schemas.microsoft.com/office/drawing/2014/main" val="2756663725"/>
                  </a:ext>
                </a:extLst>
              </a:tr>
              <a:tr h="210312">
                <a:tc>
                  <a:txBody>
                    <a:bodyPr/>
                    <a:lstStyle/>
                    <a:p>
                      <a:pPr algn="l" fontAlgn="b"/>
                      <a:r>
                        <a:rPr lang="en-US" sz="1100" b="0" i="0" u="none" strike="noStrike">
                          <a:solidFill>
                            <a:srgbClr val="000000"/>
                          </a:solidFill>
                          <a:effectLst/>
                          <a:latin typeface="Calibri" panose="020F0502020204030204" pitchFamily="34" charset="0"/>
                        </a:rPr>
                        <a:t>Observed</a:t>
                      </a:r>
                    </a:p>
                  </a:txBody>
                  <a:tcPr marT="0" marB="0" anchor="b">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5.03</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5.01</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4.91</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4.42</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4.13</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3.72</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3.33</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3.45</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673643401"/>
                  </a:ext>
                </a:extLst>
              </a:tr>
              <a:tr h="210312">
                <a:tc>
                  <a:txBody>
                    <a:bodyPr/>
                    <a:lstStyle/>
                    <a:p>
                      <a:pPr algn="l" fontAlgn="b"/>
                      <a:r>
                        <a:rPr lang="en-US" sz="1100" b="0" i="0" u="none" strike="noStrike">
                          <a:solidFill>
                            <a:srgbClr val="000000"/>
                          </a:solidFill>
                          <a:effectLst/>
                          <a:latin typeface="Calibri" panose="020F0502020204030204" pitchFamily="34" charset="0"/>
                        </a:rPr>
                        <a:t>Targets</a:t>
                      </a:r>
                    </a:p>
                  </a:txBody>
                  <a:tcPr marT="0" marB="0" anchor="b">
                    <a:lnL w="12700" cap="flat" cmpd="sng" algn="ctr">
                      <a:solidFill>
                        <a:schemeClr val="bg1"/>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4.13</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3.94</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3.75</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3.57</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3.38</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3.19</a:t>
                      </a:r>
                    </a:p>
                  </a:txBody>
                  <a:tcPr marL="9525" marT="9525" marB="0" anchor="b">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3.00</a:t>
                      </a:r>
                    </a:p>
                  </a:txBody>
                  <a:tcPr marL="9525" marT="9525" marB="0" anchor="b">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28558374"/>
                  </a:ext>
                </a:extLst>
              </a:tr>
            </a:tbl>
          </a:graphicData>
        </a:graphic>
      </p:graphicFrame>
      <p:sp>
        <p:nvSpPr>
          <p:cNvPr id="3" name="Text Placeholder 2">
            <a:extLst>
              <a:ext uri="{FF2B5EF4-FFF2-40B4-BE49-F238E27FC236}">
                <a16:creationId xmlns:a16="http://schemas.microsoft.com/office/drawing/2014/main" id="{27157B02-3C9F-23A5-F62D-B681A28B80B6}"/>
              </a:ext>
            </a:extLst>
          </p:cNvPr>
          <p:cNvSpPr>
            <a:spLocks noGrp="1"/>
          </p:cNvSpPr>
          <p:nvPr>
            <p:ph type="body" sz="quarter" idx="11"/>
          </p:nvPr>
        </p:nvSpPr>
        <p:spPr/>
        <p:txBody>
          <a:bodyPr/>
          <a:lstStyle/>
          <a:p>
            <a:pPr algn="l"/>
            <a:r>
              <a:rPr lang="en-US" sz="800" b="0" i="0" dirty="0">
                <a:solidFill>
                  <a:srgbClr val="000000"/>
                </a:solidFill>
                <a:effectLst/>
              </a:rPr>
              <a:t>* Rates are per 100,000 and age-adjusted to the 2000 US Standard Population.</a:t>
            </a:r>
          </a:p>
          <a:p>
            <a:pPr algn="l"/>
            <a:r>
              <a:rPr lang="en-US" sz="800" b="0" i="0" dirty="0">
                <a:solidFill>
                  <a:srgbClr val="000000"/>
                </a:solidFill>
                <a:effectLst/>
              </a:rPr>
              <a:t>† Cause of death is defined as the underlying cause of death or one of the multiple causes of death and is based on the International Classification of Disease, 10th Revision (ICD-10) codes B17.1 or B18.2 (2).</a:t>
            </a:r>
          </a:p>
        </p:txBody>
      </p:sp>
      <p:sp>
        <p:nvSpPr>
          <p:cNvPr id="7" name="TextBox 6">
            <a:extLst>
              <a:ext uri="{FF2B5EF4-FFF2-40B4-BE49-F238E27FC236}">
                <a16:creationId xmlns:a16="http://schemas.microsoft.com/office/drawing/2014/main" id="{C86C4142-83CF-1850-CE7A-D1AB19B8E473}"/>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Vital Statistics System (1)</a:t>
            </a:r>
          </a:p>
          <a:p>
            <a:endParaRPr lang="en-US" sz="800"/>
          </a:p>
          <a:p>
            <a:r>
              <a:rPr lang="en-US" sz="800"/>
              <a:t>Centers for Disease Control and Prevention. Progress Toward Viral Hepatitis Elimination in the United States, 2022. Available at </a:t>
            </a:r>
            <a:r>
              <a:rPr lang="en-US" sz="800">
                <a:hlinkClick r:id="rId4"/>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4130404210"/>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3a61471-335a-4812-b149-2392b70c09ae" xsi:nil="true"/>
    <lcf76f155ced4ddcb4097134ff3c332f xmlns="e6129190-2502-4b9b-a176-45f32946105d">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6A0E967F181BB4799F61530F57313A7" ma:contentTypeVersion="15" ma:contentTypeDescription="Create a new document." ma:contentTypeScope="" ma:versionID="ebb4b786c50db4e938002a6b96886c64">
  <xsd:schema xmlns:xsd="http://www.w3.org/2001/XMLSchema" xmlns:xs="http://www.w3.org/2001/XMLSchema" xmlns:p="http://schemas.microsoft.com/office/2006/metadata/properties" xmlns:ns2="e6129190-2502-4b9b-a176-45f32946105d" xmlns:ns3="43a61471-335a-4812-b149-2392b70c09ae" targetNamespace="http://schemas.microsoft.com/office/2006/metadata/properties" ma:root="true" ma:fieldsID="10f67f884fe6e0e42b0e6e56111affd8" ns2:_="" ns3:_="">
    <xsd:import namespace="e6129190-2502-4b9b-a176-45f32946105d"/>
    <xsd:import namespace="43a61471-335a-4812-b149-2392b70c09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129190-2502-4b9b-a176-45f3294610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a61471-335a-4812-b149-2392b70c09a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b61f6f9-9dac-4657-a88a-c3c23afc2975}" ma:internalName="TaxCatchAll" ma:showField="CatchAllData" ma:web="43a61471-335a-4812-b149-2392b70c09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dcmitype/"/>
    <ds:schemaRef ds:uri="http://www.w3.org/XML/1998/namespace"/>
    <ds:schemaRef ds:uri="a5db0dc4-de41-4547-9920-1aed1993f095"/>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0bf74ea8-196f-4ed0-acda-4d1b8eb91222"/>
    <ds:schemaRef ds:uri="http://schemas.microsoft.com/office/2006/metadata/properties"/>
  </ds:schemaRefs>
</ds:datastoreItem>
</file>

<file path=customXml/itemProps3.xml><?xml version="1.0" encoding="utf-8"?>
<ds:datastoreItem xmlns:ds="http://schemas.openxmlformats.org/officeDocument/2006/customXml" ds:itemID="{89836B77-04FD-444C-B7AE-DF5F76D5B709}"/>
</file>

<file path=docProps/app.xml><?xml version="1.0" encoding="utf-8"?>
<Properties xmlns="http://schemas.openxmlformats.org/officeDocument/2006/extended-properties" xmlns:vt="http://schemas.openxmlformats.org/officeDocument/2006/docPropsVTypes">
  <TotalTime>41</TotalTime>
  <Words>363</Words>
  <Application>Microsoft Macintosh PowerPoint</Application>
  <PresentationFormat>Widescreen</PresentationFormat>
  <Paragraphs>49</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Part 1 of 2 Reduce reported rate of hepatitis C-related deaths by 20% or more       </vt:lpstr>
      <vt:lpstr>Part 2 of 2 Reduce reported rate of hepatitis C-related deaths by 20% or more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Pachilis, Allison (NYC-RSD)</cp:lastModifiedBy>
  <cp:revision>7</cp:revision>
  <dcterms:created xsi:type="dcterms:W3CDTF">2022-08-02T19:32:21Z</dcterms:created>
  <dcterms:modified xsi:type="dcterms:W3CDTF">2022-10-17T14:34:45Z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0x01010016A0E967F181BB4799F61530F57313A7</vt:lpwstr>
  </property>
  <property fmtid="{D5CDD505-2E9C-101B-9397-08002B2CF9AE}" pid="3" name="MediaServiceImageTags">
    <vt:lpwstr/>
  </property>
</Properties>
</file>