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517" r:id="rId5"/>
    <p:sldId id="151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228497-F26A-A0A4-E73D-D92F0ED15775}" name="Hume, Hannah (CDC/DDID/NCHHSTP/DVH) (CTR)" initials="H(" userId="S::ttu1_cdc.gov#ext#@interpublic.onmicrosoft.com::1b009d46-ab60-4238-aa37-920718884ad7" providerId="AD"/>
  <p188:author id="{584AB69A-6491-6A07-0B1E-2AC16A3C1D23}" name="Kelly, Stephen (NYC-RSD)" initials="K(" userId="S::stephen.kelly@resolute.com::b14b489e-cdff-4591-8fac-e12f79eda3e7" providerId="AD"/>
  <p188:author id="{2BEC4FB6-C2A2-D6B8-19AE-86F840765DD9}" name="Pachilis, Allison (NYC-RSD)" initials="PA(R" userId="S::allison.pachilis@resolute.com::c0b6f0fa-67b9-40b3-8625-6e8b82fb5866" providerId="AD"/>
  <p188:author id="{41C2BACC-10A2-F589-CDB7-D648C0EDC9E7}" name="Gruber, Mark (BUF-RSD)" initials="MG" userId="Gruber, Mark (BUF-RSD)"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0"/>
    <p:restoredTop sz="94694"/>
  </p:normalViewPr>
  <p:slideViewPr>
    <p:cSldViewPr snapToGrid="0">
      <p:cViewPr varScale="1">
        <p:scale>
          <a:sx n="117" d="100"/>
          <a:sy n="117" d="100"/>
        </p:scale>
        <p:origin x="8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ari.sporrong\Dropbox%20(Resolute%20Digital)\Creative\CDC\CDC_DVH_PPTs\CDC_Hepatitis_NPR_PPT\01-Assets\VH%20NPR%202022%20data%20tables%20for%20web%20team_FINAL%20(1)-Desig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600" b="1" i="0">
                <a:solidFill>
                  <a:schemeClr val="tx1">
                    <a:lumMod val="65000"/>
                    <a:lumOff val="35000"/>
                  </a:schemeClr>
                </a:solidFill>
                <a:effectLst/>
              </a:rPr>
              <a:t>Estimated* new hepatitis C virus infections and annual targets for the United States by year</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HepCEstInf!$E$8</c:f>
              <c:strCache>
                <c:ptCount val="1"/>
                <c:pt idx="0">
                  <c:v>Observed</c:v>
                </c:pt>
              </c:strCache>
            </c:strRef>
          </c:tx>
          <c:spPr>
            <a:solidFill>
              <a:schemeClr val="accent2">
                <a:shade val="76000"/>
              </a:schemeClr>
            </a:solidFill>
            <a:ln>
              <a:noFill/>
            </a:ln>
            <a:effectLst/>
          </c:spPr>
          <c:invertIfNegative val="0"/>
          <c:cat>
            <c:numRef>
              <c:f>HepCEstInf!$D$9:$D$19</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HepCEstInf!$E$9:$E$19</c:f>
              <c:numCache>
                <c:formatCode>#,##0</c:formatCode>
                <c:ptCount val="11"/>
                <c:pt idx="0">
                  <c:v>29700</c:v>
                </c:pt>
                <c:pt idx="1">
                  <c:v>30500</c:v>
                </c:pt>
                <c:pt idx="2">
                  <c:v>33900</c:v>
                </c:pt>
                <c:pt idx="3">
                  <c:v>41200</c:v>
                </c:pt>
                <c:pt idx="4">
                  <c:v>44700</c:v>
                </c:pt>
                <c:pt idx="5">
                  <c:v>50300</c:v>
                </c:pt>
                <c:pt idx="6">
                  <c:v>57500</c:v>
                </c:pt>
                <c:pt idx="7">
                  <c:v>66700</c:v>
                </c:pt>
              </c:numCache>
            </c:numRef>
          </c:val>
          <c:extLst>
            <c:ext xmlns:c16="http://schemas.microsoft.com/office/drawing/2014/chart" uri="{C3380CC4-5D6E-409C-BE32-E72D297353CC}">
              <c16:uniqueId val="{00000000-4EDD-3D4E-8D9A-9B829B8A55FD}"/>
            </c:ext>
          </c:extLst>
        </c:ser>
        <c:dLbls>
          <c:showLegendKey val="0"/>
          <c:showVal val="0"/>
          <c:showCatName val="0"/>
          <c:showSerName val="0"/>
          <c:showPercent val="0"/>
          <c:showBubbleSize val="0"/>
        </c:dLbls>
        <c:gapWidth val="150"/>
        <c:axId val="1565166928"/>
        <c:axId val="1616043152"/>
      </c:barChart>
      <c:lineChart>
        <c:grouping val="standard"/>
        <c:varyColors val="0"/>
        <c:ser>
          <c:idx val="1"/>
          <c:order val="1"/>
          <c:tx>
            <c:strRef>
              <c:f>HepCEstInf!$F$8</c:f>
              <c:strCache>
                <c:ptCount val="1"/>
                <c:pt idx="0">
                  <c:v>Targets</c:v>
                </c:pt>
              </c:strCache>
            </c:strRef>
          </c:tx>
          <c:spPr>
            <a:ln w="28575" cap="rnd">
              <a:solidFill>
                <a:schemeClr val="accent2">
                  <a:tint val="77000"/>
                </a:schemeClr>
              </a:solidFill>
              <a:round/>
            </a:ln>
            <a:effectLst/>
          </c:spPr>
          <c:marker>
            <c:symbol val="none"/>
          </c:marker>
          <c:val>
            <c:numRef>
              <c:f>HepCEstInf!$F$9:$F$19</c:f>
              <c:numCache>
                <c:formatCode>General</c:formatCode>
                <c:ptCount val="11"/>
                <c:pt idx="4" formatCode="#,##0">
                  <c:v>44700</c:v>
                </c:pt>
                <c:pt idx="5" formatCode="#,##0">
                  <c:v>43083.333333333336</c:v>
                </c:pt>
                <c:pt idx="6" formatCode="#,##0">
                  <c:v>41466.666666666672</c:v>
                </c:pt>
                <c:pt idx="7" formatCode="#,##0">
                  <c:v>39850.000000000007</c:v>
                </c:pt>
                <c:pt idx="8" formatCode="#,##0">
                  <c:v>38233.333333333343</c:v>
                </c:pt>
                <c:pt idx="9" formatCode="#,##0">
                  <c:v>36616.666666666679</c:v>
                </c:pt>
                <c:pt idx="10" formatCode="#,##0">
                  <c:v>35000.000000000015</c:v>
                </c:pt>
              </c:numCache>
            </c:numRef>
          </c:val>
          <c:smooth val="0"/>
          <c:extLst>
            <c:ext xmlns:c16="http://schemas.microsoft.com/office/drawing/2014/chart" uri="{C3380CC4-5D6E-409C-BE32-E72D297353CC}">
              <c16:uniqueId val="{00000001-4EDD-3D4E-8D9A-9B829B8A55FD}"/>
            </c:ext>
          </c:extLst>
        </c:ser>
        <c:dLbls>
          <c:showLegendKey val="0"/>
          <c:showVal val="0"/>
          <c:showCatName val="0"/>
          <c:showSerName val="0"/>
          <c:showPercent val="0"/>
          <c:showBubbleSize val="0"/>
        </c:dLbls>
        <c:marker val="1"/>
        <c:smooth val="0"/>
        <c:axId val="1565166928"/>
        <c:axId val="1616043152"/>
      </c:lineChart>
      <c:catAx>
        <c:axId val="1565166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16043152"/>
        <c:crosses val="autoZero"/>
        <c:auto val="1"/>
        <c:lblAlgn val="ctr"/>
        <c:lblOffset val="100"/>
        <c:noMultiLvlLbl val="0"/>
      </c:catAx>
      <c:valAx>
        <c:axId val="161604315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5651669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10/17/22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4240956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2</a:t>
            </a:fld>
            <a:endParaRPr lang="en-US"/>
          </a:p>
        </p:txBody>
      </p:sp>
    </p:spTree>
    <p:extLst>
      <p:ext uri="{BB962C8B-B14F-4D97-AF65-F5344CB8AC3E}">
        <p14:creationId xmlns:p14="http://schemas.microsoft.com/office/powerpoint/2010/main" val="2941342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4890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913818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991687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3274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239779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61459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8964"/>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47762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27050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50962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10/17/22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4" r:id="rId1"/>
    <p:sldLayoutId id="2147483667" r:id="rId2"/>
    <p:sldLayoutId id="2147483669" r:id="rId3"/>
    <p:sldLayoutId id="2147483671"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hyperlink" Target="https://www.cdc.gov/hepatitis/policy/npr/2022/index.htm" TargetMode="Externa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www.cdc.gov/hepatitis/policy/npr/2022/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3179CD-C93E-2819-EE9F-102C4DCB3D3A}"/>
              </a:ext>
            </a:extLst>
          </p:cNvPr>
          <p:cNvSpPr>
            <a:spLocks noGrp="1"/>
          </p:cNvSpPr>
          <p:nvPr>
            <p:ph type="title"/>
          </p:nvPr>
        </p:nvSpPr>
        <p:spPr/>
        <p:txBody>
          <a:bodyPr>
            <a:noAutofit/>
          </a:bodyPr>
          <a:lstStyle/>
          <a:p>
            <a:r>
              <a:rPr lang="en-US" b="0"/>
              <a:t>Part 1 of 2</a:t>
            </a:r>
            <a:br>
              <a:rPr lang="en-US" sz="2000"/>
            </a:br>
            <a:r>
              <a:rPr lang="en-US" sz="2000" b="1" i="0">
                <a:effectLst/>
                <a:latin typeface="+mn-lt"/>
              </a:rPr>
              <a:t>Reduce estimated new hepatitis C virus infections by 20% or more</a:t>
            </a:r>
            <a:r>
              <a:rPr lang="en-US" sz="2000" b="0"/>
              <a:t>							</a:t>
            </a:r>
          </a:p>
        </p:txBody>
      </p:sp>
      <p:pic>
        <p:nvPicPr>
          <p:cNvPr id="17" name="Picture 16">
            <a:extLst>
              <a:ext uri="{FF2B5EF4-FFF2-40B4-BE49-F238E27FC236}">
                <a16:creationId xmlns:a16="http://schemas.microsoft.com/office/drawing/2014/main" id="{517E202C-BA0B-1DA6-F4CB-B5B26C02BD52}"/>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719" y="1325919"/>
            <a:ext cx="489857" cy="489857"/>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EEC579EE-FC25-45A2-571C-80426826A38A}"/>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20" name="TextBox 19">
            <a:extLst>
              <a:ext uri="{FF2B5EF4-FFF2-40B4-BE49-F238E27FC236}">
                <a16:creationId xmlns:a16="http://schemas.microsoft.com/office/drawing/2014/main" id="{A4182DF3-EF93-6EEB-B1A7-392DFFAE76DB}"/>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u="none" strike="noStrike" dirty="0">
                <a:solidFill>
                  <a:srgbClr val="000000"/>
                </a:solidFill>
                <a:effectLst/>
              </a:rPr>
              <a:t>Annual target was not met and has not changed or moved </a:t>
            </a:r>
            <a:r>
              <a:rPr lang="en-US" sz="1400" b="1" i="1" u="none" strike="noStrike" dirty="0">
                <a:solidFill>
                  <a:srgbClr val="000000"/>
                </a:solidFill>
                <a:effectLst/>
              </a:rPr>
              <a:t>away</a:t>
            </a:r>
            <a:r>
              <a:rPr lang="en-US" sz="1400" b="0" i="0" u="none" strike="noStrike" dirty="0">
                <a:solidFill>
                  <a:srgbClr val="000000"/>
                </a:solidFill>
                <a:effectLst/>
              </a:rPr>
              <a:t> from annual target</a:t>
            </a:r>
          </a:p>
        </p:txBody>
      </p:sp>
      <p:graphicFrame>
        <p:nvGraphicFramePr>
          <p:cNvPr id="16" name="Chart 15" descr="New hepatitis C virus (HCV) infections have increased each year since 2013 with 66,700 estimated infections in 2020, well above the 2020 target of 39,850 estimated infections. Recent increases are thought to reflect both true increases in incidence and improved case ascertainment resulting from a change in the hepatitis C surveillance case definition in 2020. Injection-drug use is the most common risk reported for persons with new HCV infection and increases in hepatitis C incidence are temporally associated with increases in this risk behavior.">
            <a:extLst>
              <a:ext uri="{FF2B5EF4-FFF2-40B4-BE49-F238E27FC236}">
                <a16:creationId xmlns:a16="http://schemas.microsoft.com/office/drawing/2014/main" id="{1F499CA6-A4C9-58D8-8DF9-E9FD8359AB28}"/>
              </a:ext>
            </a:extLst>
          </p:cNvPr>
          <p:cNvGraphicFramePr>
            <a:graphicFrameLocks/>
          </p:cNvGraphicFramePr>
          <p:nvPr>
            <p:extLst>
              <p:ext uri="{D42A27DB-BD31-4B8C-83A1-F6EECF244321}">
                <p14:modId xmlns:p14="http://schemas.microsoft.com/office/powerpoint/2010/main" val="1599792507"/>
              </p:ext>
            </p:extLst>
          </p:nvPr>
        </p:nvGraphicFramePr>
        <p:xfrm>
          <a:off x="478973" y="2090056"/>
          <a:ext cx="11254115" cy="3415337"/>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 Placeholder 3">
            <a:extLst>
              <a:ext uri="{FF2B5EF4-FFF2-40B4-BE49-F238E27FC236}">
                <a16:creationId xmlns:a16="http://schemas.microsoft.com/office/drawing/2014/main" id="{305572F6-6AA1-F004-D766-75B4E28E4AAB}"/>
              </a:ext>
            </a:extLst>
          </p:cNvPr>
          <p:cNvSpPr>
            <a:spLocks noGrp="1"/>
          </p:cNvSpPr>
          <p:nvPr>
            <p:ph type="body" sz="quarter" idx="11"/>
          </p:nvPr>
        </p:nvSpPr>
        <p:spPr/>
        <p:txBody>
          <a:bodyPr/>
          <a:lstStyle/>
          <a:p>
            <a:r>
              <a:rPr lang="en-US" sz="800" b="0" i="0" dirty="0">
                <a:solidFill>
                  <a:srgbClr val="000000"/>
                </a:solidFill>
                <a:effectLst/>
              </a:rPr>
              <a:t>* The number of estimated viral hepatitis infections was determined by multiplying the number of reported cases by </a:t>
            </a:r>
            <a:br>
              <a:rPr lang="en-US" sz="800" b="0" i="0" dirty="0">
                <a:solidFill>
                  <a:srgbClr val="000000"/>
                </a:solidFill>
                <a:effectLst/>
              </a:rPr>
            </a:br>
            <a:r>
              <a:rPr lang="en-US" sz="800" b="0" i="0" dirty="0">
                <a:solidFill>
                  <a:srgbClr val="000000"/>
                </a:solidFill>
                <a:effectLst/>
              </a:rPr>
              <a:t>a factor that adjusted for </a:t>
            </a:r>
            <a:r>
              <a:rPr lang="en-US" sz="800" b="0" i="0" dirty="0" err="1">
                <a:solidFill>
                  <a:srgbClr val="000000"/>
                </a:solidFill>
                <a:effectLst/>
              </a:rPr>
              <a:t>underascertainment</a:t>
            </a:r>
            <a:r>
              <a:rPr lang="en-US" sz="800" b="0" i="0" dirty="0">
                <a:solidFill>
                  <a:srgbClr val="000000"/>
                </a:solidFill>
                <a:effectLst/>
              </a:rPr>
              <a:t> and underreporting (1–2).</a:t>
            </a:r>
            <a:r>
              <a:rPr lang="en-US" sz="800" dirty="0"/>
              <a:t>		</a:t>
            </a:r>
          </a:p>
        </p:txBody>
      </p:sp>
      <p:sp>
        <p:nvSpPr>
          <p:cNvPr id="2" name="TextBox 1">
            <a:extLst>
              <a:ext uri="{FF2B5EF4-FFF2-40B4-BE49-F238E27FC236}">
                <a16:creationId xmlns:a16="http://schemas.microsoft.com/office/drawing/2014/main" id="{4D0B76B3-176F-2FE4-5852-0A619AD4D474}"/>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Notifiable Diseases Surveillance System.</a:t>
            </a:r>
          </a:p>
          <a:p>
            <a:endParaRPr lang="en-US" sz="800"/>
          </a:p>
          <a:p>
            <a:r>
              <a:rPr lang="en-US" sz="800"/>
              <a:t>Centers for Disease Control and Prevention. Progress Toward Viral Hepatitis Elimination in the United States, 2022. Available at </a:t>
            </a:r>
            <a:r>
              <a:rPr lang="en-US" sz="800">
                <a:hlinkClick r:id="rId5"/>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903108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AE499558-B495-A9B5-D6A5-3CED3255F14B}"/>
              </a:ext>
            </a:extLst>
          </p:cNvPr>
          <p:cNvSpPr>
            <a:spLocks noGrp="1"/>
          </p:cNvSpPr>
          <p:nvPr>
            <p:ph type="title"/>
          </p:nvPr>
        </p:nvSpPr>
        <p:spPr/>
        <p:txBody>
          <a:bodyPr>
            <a:noAutofit/>
          </a:bodyPr>
          <a:lstStyle/>
          <a:p>
            <a:r>
              <a:rPr lang="en-US" b="0"/>
              <a:t>Part </a:t>
            </a:r>
            <a:r>
              <a:rPr lang="en-US"/>
              <a:t>2</a:t>
            </a:r>
            <a:r>
              <a:rPr lang="en-US" b="0"/>
              <a:t> of 2</a:t>
            </a:r>
            <a:br>
              <a:rPr lang="en-US" sz="2000"/>
            </a:br>
            <a:r>
              <a:rPr lang="en-US" sz="2000" b="1" i="0">
                <a:effectLst/>
                <a:latin typeface="+mn-lt"/>
              </a:rPr>
              <a:t>Reduce estimated new hepatitis C virus infections by 20% or more</a:t>
            </a:r>
            <a:r>
              <a:rPr lang="en-US" sz="2000" b="0"/>
              <a:t>							</a:t>
            </a:r>
          </a:p>
        </p:txBody>
      </p:sp>
      <p:pic>
        <p:nvPicPr>
          <p:cNvPr id="17" name="Picture 16">
            <a:extLst>
              <a:ext uri="{FF2B5EF4-FFF2-40B4-BE49-F238E27FC236}">
                <a16:creationId xmlns:a16="http://schemas.microsoft.com/office/drawing/2014/main" id="{EA242FF8-A16B-E6E3-0088-A58AC1997AD9}"/>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719" y="1325919"/>
            <a:ext cx="489857" cy="489857"/>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9312681C-6DE9-A524-617B-2F5A0EEE433A}"/>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20" name="TextBox 19">
            <a:extLst>
              <a:ext uri="{FF2B5EF4-FFF2-40B4-BE49-F238E27FC236}">
                <a16:creationId xmlns:a16="http://schemas.microsoft.com/office/drawing/2014/main" id="{A4E87EC0-CFE4-1F12-EBA9-175F7CC321C0}"/>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u="none" strike="noStrike" dirty="0">
                <a:solidFill>
                  <a:srgbClr val="000000"/>
                </a:solidFill>
                <a:effectLst/>
              </a:rPr>
              <a:t>Annual target was not met and has not changed or moved </a:t>
            </a:r>
            <a:r>
              <a:rPr lang="en-US" sz="1400" b="1" i="1" u="none" strike="noStrike" dirty="0">
                <a:solidFill>
                  <a:srgbClr val="000000"/>
                </a:solidFill>
                <a:effectLst/>
              </a:rPr>
              <a:t>away</a:t>
            </a:r>
            <a:r>
              <a:rPr lang="en-US" sz="1400" b="0" i="0" u="none" strike="noStrike" dirty="0">
                <a:solidFill>
                  <a:srgbClr val="000000"/>
                </a:solidFill>
                <a:effectLst/>
              </a:rPr>
              <a:t> from annual target</a:t>
            </a:r>
          </a:p>
        </p:txBody>
      </p:sp>
      <p:sp>
        <p:nvSpPr>
          <p:cNvPr id="12" name="TextBox 11">
            <a:extLst>
              <a:ext uri="{FF2B5EF4-FFF2-40B4-BE49-F238E27FC236}">
                <a16:creationId xmlns:a16="http://schemas.microsoft.com/office/drawing/2014/main" id="{E3A9C5F5-D380-BBD1-7952-4A19EA417371}"/>
              </a:ext>
            </a:extLst>
          </p:cNvPr>
          <p:cNvSpPr txBox="1"/>
          <p:nvPr/>
        </p:nvSpPr>
        <p:spPr>
          <a:xfrm>
            <a:off x="478361" y="2157316"/>
            <a:ext cx="11265613" cy="338554"/>
          </a:xfrm>
          <a:prstGeom prst="rect">
            <a:avLst/>
          </a:prstGeom>
          <a:noFill/>
        </p:spPr>
        <p:txBody>
          <a:bodyPr wrap="square">
            <a:spAutoFit/>
          </a:bodyPr>
          <a:lstStyle/>
          <a:p>
            <a:pPr algn="ctr" rtl="0">
              <a:defRPr sz="1600" b="1" i="0" u="none" strike="noStrike" kern="1200" spc="0" baseline="0">
                <a:solidFill>
                  <a:srgbClr val="000000">
                    <a:lumMod val="65000"/>
                    <a:lumOff val="35000"/>
                  </a:srgbClr>
                </a:solidFill>
                <a:latin typeface="+mn-lt"/>
                <a:ea typeface="+mn-ea"/>
                <a:cs typeface="+mn-cs"/>
              </a:defRPr>
            </a:pPr>
            <a:r>
              <a:rPr lang="en-US" sz="1600" b="1" i="0" dirty="0">
                <a:solidFill>
                  <a:schemeClr val="tx1">
                    <a:lumMod val="65000"/>
                    <a:lumOff val="35000"/>
                  </a:schemeClr>
                </a:solidFill>
                <a:effectLst/>
              </a:rPr>
              <a:t>Estimated* new hepatitis C virus infections and annual targets for the United States by year</a:t>
            </a:r>
          </a:p>
        </p:txBody>
      </p:sp>
      <p:graphicFrame>
        <p:nvGraphicFramePr>
          <p:cNvPr id="2" name="Table 1">
            <a:extLst>
              <a:ext uri="{FF2B5EF4-FFF2-40B4-BE49-F238E27FC236}">
                <a16:creationId xmlns:a16="http://schemas.microsoft.com/office/drawing/2014/main" id="{F4208B15-A7C5-A3A7-0D1A-B2538C350D6F}"/>
              </a:ext>
            </a:extLst>
          </p:cNvPr>
          <p:cNvGraphicFramePr>
            <a:graphicFrameLocks noGrp="1"/>
          </p:cNvGraphicFramePr>
          <p:nvPr>
            <p:extLst>
              <p:ext uri="{D42A27DB-BD31-4B8C-83A1-F6EECF244321}">
                <p14:modId xmlns:p14="http://schemas.microsoft.com/office/powerpoint/2010/main" val="4200051178"/>
              </p:ext>
            </p:extLst>
          </p:nvPr>
        </p:nvGraphicFramePr>
        <p:xfrm>
          <a:off x="546719" y="2551668"/>
          <a:ext cx="11120328" cy="822960"/>
        </p:xfrm>
        <a:graphic>
          <a:graphicData uri="http://schemas.openxmlformats.org/drawingml/2006/table">
            <a:tbl>
              <a:tblPr firstRow="1" bandRow="1">
                <a:tableStyleId>{0E3FDE45-AF77-4B5C-9715-49D594BDF05E}</a:tableStyleId>
              </a:tblPr>
              <a:tblGrid>
                <a:gridCol w="926694">
                  <a:extLst>
                    <a:ext uri="{9D8B030D-6E8A-4147-A177-3AD203B41FA5}">
                      <a16:colId xmlns:a16="http://schemas.microsoft.com/office/drawing/2014/main" val="259690472"/>
                    </a:ext>
                  </a:extLst>
                </a:gridCol>
                <a:gridCol w="926694">
                  <a:extLst>
                    <a:ext uri="{9D8B030D-6E8A-4147-A177-3AD203B41FA5}">
                      <a16:colId xmlns:a16="http://schemas.microsoft.com/office/drawing/2014/main" val="426678286"/>
                    </a:ext>
                  </a:extLst>
                </a:gridCol>
                <a:gridCol w="926694">
                  <a:extLst>
                    <a:ext uri="{9D8B030D-6E8A-4147-A177-3AD203B41FA5}">
                      <a16:colId xmlns:a16="http://schemas.microsoft.com/office/drawing/2014/main" val="1775298738"/>
                    </a:ext>
                  </a:extLst>
                </a:gridCol>
                <a:gridCol w="926694">
                  <a:extLst>
                    <a:ext uri="{9D8B030D-6E8A-4147-A177-3AD203B41FA5}">
                      <a16:colId xmlns:a16="http://schemas.microsoft.com/office/drawing/2014/main" val="1174865087"/>
                    </a:ext>
                  </a:extLst>
                </a:gridCol>
                <a:gridCol w="926694">
                  <a:extLst>
                    <a:ext uri="{9D8B030D-6E8A-4147-A177-3AD203B41FA5}">
                      <a16:colId xmlns:a16="http://schemas.microsoft.com/office/drawing/2014/main" val="1889055537"/>
                    </a:ext>
                  </a:extLst>
                </a:gridCol>
                <a:gridCol w="926694">
                  <a:extLst>
                    <a:ext uri="{9D8B030D-6E8A-4147-A177-3AD203B41FA5}">
                      <a16:colId xmlns:a16="http://schemas.microsoft.com/office/drawing/2014/main" val="915001170"/>
                    </a:ext>
                  </a:extLst>
                </a:gridCol>
                <a:gridCol w="926694">
                  <a:extLst>
                    <a:ext uri="{9D8B030D-6E8A-4147-A177-3AD203B41FA5}">
                      <a16:colId xmlns:a16="http://schemas.microsoft.com/office/drawing/2014/main" val="2531453528"/>
                    </a:ext>
                  </a:extLst>
                </a:gridCol>
                <a:gridCol w="926694">
                  <a:extLst>
                    <a:ext uri="{9D8B030D-6E8A-4147-A177-3AD203B41FA5}">
                      <a16:colId xmlns:a16="http://schemas.microsoft.com/office/drawing/2014/main" val="2878969775"/>
                    </a:ext>
                  </a:extLst>
                </a:gridCol>
                <a:gridCol w="926694">
                  <a:extLst>
                    <a:ext uri="{9D8B030D-6E8A-4147-A177-3AD203B41FA5}">
                      <a16:colId xmlns:a16="http://schemas.microsoft.com/office/drawing/2014/main" val="1885776081"/>
                    </a:ext>
                  </a:extLst>
                </a:gridCol>
                <a:gridCol w="926694">
                  <a:extLst>
                    <a:ext uri="{9D8B030D-6E8A-4147-A177-3AD203B41FA5}">
                      <a16:colId xmlns:a16="http://schemas.microsoft.com/office/drawing/2014/main" val="2522656109"/>
                    </a:ext>
                  </a:extLst>
                </a:gridCol>
                <a:gridCol w="926694">
                  <a:extLst>
                    <a:ext uri="{9D8B030D-6E8A-4147-A177-3AD203B41FA5}">
                      <a16:colId xmlns:a16="http://schemas.microsoft.com/office/drawing/2014/main" val="273246930"/>
                    </a:ext>
                  </a:extLst>
                </a:gridCol>
                <a:gridCol w="926694">
                  <a:extLst>
                    <a:ext uri="{9D8B030D-6E8A-4147-A177-3AD203B41FA5}">
                      <a16:colId xmlns:a16="http://schemas.microsoft.com/office/drawing/2014/main" val="643922625"/>
                    </a:ext>
                  </a:extLst>
                </a:gridCol>
              </a:tblGrid>
              <a:tr h="402336">
                <a:tc>
                  <a:txBody>
                    <a:bodyPr/>
                    <a:lstStyle/>
                    <a:p>
                      <a:pPr algn="l" fontAlgn="b"/>
                      <a:r>
                        <a:rPr lang="en-US" sz="1200" b="1" i="0" u="none" strike="noStrike">
                          <a:solidFill>
                            <a:schemeClr val="bg1"/>
                          </a:solidFill>
                          <a:effectLst/>
                          <a:latin typeface="Calibri" panose="020F0502020204030204" pitchFamily="34" charset="0"/>
                        </a:rPr>
                        <a:t> </a:t>
                      </a:r>
                    </a:p>
                  </a:txBody>
                  <a:tcPr marL="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2013</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2014</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2015</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2016</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2017</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2018</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2019</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2020</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2021</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2022</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2023</a:t>
                      </a:r>
                    </a:p>
                  </a:txBody>
                  <a:tcPr marL="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2756663725"/>
                  </a:ext>
                </a:extLst>
              </a:tr>
              <a:tr h="210312">
                <a:tc>
                  <a:txBody>
                    <a:bodyPr/>
                    <a:lstStyle/>
                    <a:p>
                      <a:pPr algn="l" fontAlgn="b"/>
                      <a:r>
                        <a:rPr lang="en-US" sz="1100" b="0" i="0" u="none" strike="noStrike">
                          <a:solidFill>
                            <a:srgbClr val="000000"/>
                          </a:solidFill>
                          <a:effectLst/>
                          <a:latin typeface="Calibri" panose="020F0502020204030204" pitchFamily="34" charset="0"/>
                        </a:rPr>
                        <a:t>Observed</a:t>
                      </a:r>
                    </a:p>
                  </a:txBody>
                  <a:tcPr marT="0" marB="0" anchor="b">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29,700</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30,500</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33,900</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41,200</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44,700</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50,300</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57,500</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66,700</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673643401"/>
                  </a:ext>
                </a:extLst>
              </a:tr>
              <a:tr h="210312">
                <a:tc>
                  <a:txBody>
                    <a:bodyPr/>
                    <a:lstStyle/>
                    <a:p>
                      <a:pPr algn="l" fontAlgn="b"/>
                      <a:r>
                        <a:rPr lang="en-US" sz="1100" b="0" i="0" u="none" strike="noStrike">
                          <a:solidFill>
                            <a:srgbClr val="000000"/>
                          </a:solidFill>
                          <a:effectLst/>
                          <a:latin typeface="Calibri" panose="020F0502020204030204" pitchFamily="34" charset="0"/>
                        </a:rPr>
                        <a:t>Targets</a:t>
                      </a:r>
                    </a:p>
                  </a:txBody>
                  <a:tcPr marT="0" marB="0" anchor="b">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44,700</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43,083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41,467</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39,850</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38,233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36,617</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35,000</a:t>
                      </a:r>
                    </a:p>
                  </a:txBody>
                  <a:tcPr marL="9525" marT="9525" marB="0" anchor="b">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28558374"/>
                  </a:ext>
                </a:extLst>
              </a:tr>
            </a:tbl>
          </a:graphicData>
        </a:graphic>
      </p:graphicFrame>
      <p:sp>
        <p:nvSpPr>
          <p:cNvPr id="3" name="Text Placeholder 2">
            <a:extLst>
              <a:ext uri="{FF2B5EF4-FFF2-40B4-BE49-F238E27FC236}">
                <a16:creationId xmlns:a16="http://schemas.microsoft.com/office/drawing/2014/main" id="{030040DF-0D1F-54AC-A85A-0F10054F7B05}"/>
              </a:ext>
            </a:extLst>
          </p:cNvPr>
          <p:cNvSpPr>
            <a:spLocks noGrp="1"/>
          </p:cNvSpPr>
          <p:nvPr>
            <p:ph type="body" sz="quarter" idx="11"/>
          </p:nvPr>
        </p:nvSpPr>
        <p:spPr/>
        <p:txBody>
          <a:bodyPr/>
          <a:lstStyle/>
          <a:p>
            <a:r>
              <a:rPr lang="en-US" sz="800" b="0" i="0" dirty="0">
                <a:solidFill>
                  <a:srgbClr val="000000"/>
                </a:solidFill>
                <a:effectLst/>
              </a:rPr>
              <a:t>* The number of estimated viral hepatitis infections was determined by multiplying the number of reported cases by </a:t>
            </a:r>
            <a:br>
              <a:rPr lang="en-US" sz="800" b="0" i="0" dirty="0">
                <a:solidFill>
                  <a:srgbClr val="000000"/>
                </a:solidFill>
                <a:effectLst/>
              </a:rPr>
            </a:br>
            <a:r>
              <a:rPr lang="en-US" sz="800" b="0" i="0" dirty="0">
                <a:solidFill>
                  <a:srgbClr val="000000"/>
                </a:solidFill>
                <a:effectLst/>
              </a:rPr>
              <a:t>a factor that adjusted for </a:t>
            </a:r>
            <a:r>
              <a:rPr lang="en-US" sz="800" b="0" i="0" dirty="0" err="1">
                <a:solidFill>
                  <a:srgbClr val="000000"/>
                </a:solidFill>
                <a:effectLst/>
              </a:rPr>
              <a:t>underascertainment</a:t>
            </a:r>
            <a:r>
              <a:rPr lang="en-US" sz="800" b="0" i="0" dirty="0">
                <a:solidFill>
                  <a:srgbClr val="000000"/>
                </a:solidFill>
                <a:effectLst/>
              </a:rPr>
              <a:t> and underreporting (1–2).</a:t>
            </a:r>
            <a:r>
              <a:rPr lang="en-US" sz="800" dirty="0"/>
              <a:t>		</a:t>
            </a:r>
          </a:p>
        </p:txBody>
      </p:sp>
      <p:sp>
        <p:nvSpPr>
          <p:cNvPr id="14" name="TextBox 13">
            <a:extLst>
              <a:ext uri="{FF2B5EF4-FFF2-40B4-BE49-F238E27FC236}">
                <a16:creationId xmlns:a16="http://schemas.microsoft.com/office/drawing/2014/main" id="{E13D82AC-9163-936D-46D0-6338721DDBE2}"/>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Notifiable Diseases Surveillance System.</a:t>
            </a:r>
          </a:p>
          <a:p>
            <a:endParaRPr lang="en-US" sz="800"/>
          </a:p>
          <a:p>
            <a:r>
              <a:rPr lang="en-US" sz="800"/>
              <a:t>Centers for Disease Control and Prevention. Progress Toward Viral Hepatitis Elimination in the United States, 2022. Available at </a:t>
            </a:r>
            <a:r>
              <a:rPr lang="en-US" sz="800">
                <a:hlinkClick r:id="rId4"/>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3155400883"/>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A0E967F181BB4799F61530F57313A7" ma:contentTypeVersion="15" ma:contentTypeDescription="Create a new document." ma:contentTypeScope="" ma:versionID="ebb4b786c50db4e938002a6b96886c64">
  <xsd:schema xmlns:xsd="http://www.w3.org/2001/XMLSchema" xmlns:xs="http://www.w3.org/2001/XMLSchema" xmlns:p="http://schemas.microsoft.com/office/2006/metadata/properties" xmlns:ns2="e6129190-2502-4b9b-a176-45f32946105d" xmlns:ns3="43a61471-335a-4812-b149-2392b70c09ae" targetNamespace="http://schemas.microsoft.com/office/2006/metadata/properties" ma:root="true" ma:fieldsID="10f67f884fe6e0e42b0e6e56111affd8" ns2:_="" ns3:_="">
    <xsd:import namespace="e6129190-2502-4b9b-a176-45f32946105d"/>
    <xsd:import namespace="43a61471-335a-4812-b149-2392b70c09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129190-2502-4b9b-a176-45f3294610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a61471-335a-4812-b149-2392b70c09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b61f6f9-9dac-4657-a88a-c3c23afc2975}" ma:internalName="TaxCatchAll" ma:showField="CatchAllData" ma:web="43a61471-335a-4812-b149-2392b70c0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3a61471-335a-4812-b149-2392b70c09ae" xsi:nil="true"/>
    <lcf76f155ced4ddcb4097134ff3c332f xmlns="e6129190-2502-4b9b-a176-45f32946105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F58325E-D1D5-42F2-8B40-174C801DBF02}"/>
</file>

<file path=customXml/itemProps2.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3.xml><?xml version="1.0" encoding="utf-8"?>
<ds:datastoreItem xmlns:ds="http://schemas.openxmlformats.org/officeDocument/2006/customXml" ds:itemID="{DE9434D5-4D44-4090-9F30-B85933BA4D4D}">
  <ds:schemaRefs>
    <ds:schemaRef ds:uri="http://purl.org/dc/dcmitype/"/>
    <ds:schemaRef ds:uri="http://www.w3.org/XML/1998/namespace"/>
    <ds:schemaRef ds:uri="a5db0dc4-de41-4547-9920-1aed1993f095"/>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0bf74ea8-196f-4ed0-acda-4d1b8eb9122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41</TotalTime>
  <Words>329</Words>
  <Application>Microsoft Macintosh PowerPoint</Application>
  <PresentationFormat>Widescreen</PresentationFormat>
  <Paragraphs>47</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Part 1 of 2 Reduce estimated new hepatitis C virus infections by 20% or more       </vt:lpstr>
      <vt:lpstr>Part 2 of 2 Reduce estimated new hepatitis C virus infections by 20% or more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Pachilis, Allison (NYC-RSD)</cp:lastModifiedBy>
  <cp:revision>7</cp:revision>
  <dcterms:created xsi:type="dcterms:W3CDTF">2022-08-02T19:32:21Z</dcterms:created>
  <dcterms:modified xsi:type="dcterms:W3CDTF">2022-10-17T14:34:20Z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0x01010016A0E967F181BB4799F61530F57313A7</vt:lpwstr>
  </property>
  <property fmtid="{D5CDD505-2E9C-101B-9397-08002B2CF9AE}" pid="3" name="MediaServiceImageTags">
    <vt:lpwstr/>
  </property>
</Properties>
</file>