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527" r:id="rId5"/>
    <p:sldId id="152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228497-F26A-A0A4-E73D-D92F0ED15775}" name="Hume, Hannah (CDC/DDID/NCHHSTP/DVH) (CTR)" initials="H(" userId="S::ttu1_cdc.gov#ext#@interpublic.onmicrosoft.com::1b009d46-ab60-4238-aa37-920718884ad7" providerId="AD"/>
  <p188:author id="{584AB69A-6491-6A07-0B1E-2AC16A3C1D23}" name="Kelly, Stephen (NYC-RSD)" initials="K(" userId="S::stephen.kelly@resolute.com::b14b489e-cdff-4591-8fac-e12f79eda3e7" providerId="AD"/>
  <p188:author id="{2BEC4FB6-C2A2-D6B8-19AE-86F840765DD9}" name="Pachilis, Allison (NYC-RSD)" initials="PA(R" userId="S::allison.pachilis@resolute.com::c0b6f0fa-67b9-40b3-8625-6e8b82fb5866" providerId="AD"/>
  <p188:author id="{41C2BACC-10A2-F589-CDB7-D648C0EDC9E7}" name="Gruber, Mark (BUF-RSD)" initials="MG" userId="Gruber, Mark (BUF-RSD)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94"/>
  </p:normalViewPr>
  <p:slideViewPr>
    <p:cSldViewPr snapToGrid="0">
      <p:cViewPr varScale="1">
        <p:scale>
          <a:sx n="117" d="100"/>
          <a:sy n="117" d="100"/>
        </p:scale>
        <p:origin x="8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DVH_PPTs\CDC_Hepatitis_NPR_PPT\01-Assets\VH%20NPR%202022%20data%20tables%20for%20web%20team_FINAL%20(1)-Desig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Age-adjusted rate* of hepatitis B-related deaths† among Asian and Pacific Islander persons‡ and annual targets for the United States by year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HepBDeathsAPI!$E$8</c:f>
              <c:strCache>
                <c:ptCount val="1"/>
                <c:pt idx="0">
                  <c:v>Observed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HepBDeathsAPI!$D$9:$D$19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HepBDeathsAPI!$E$9:$E$19</c:f>
              <c:numCache>
                <c:formatCode>0.00</c:formatCode>
                <c:ptCount val="11"/>
                <c:pt idx="0">
                  <c:v>2.59</c:v>
                </c:pt>
                <c:pt idx="1">
                  <c:v>2.69</c:v>
                </c:pt>
                <c:pt idx="2">
                  <c:v>2.23</c:v>
                </c:pt>
                <c:pt idx="3">
                  <c:v>2.38</c:v>
                </c:pt>
                <c:pt idx="4">
                  <c:v>2.4500000000000002</c:v>
                </c:pt>
                <c:pt idx="5">
                  <c:v>2.1</c:v>
                </c:pt>
                <c:pt idx="6">
                  <c:v>2.1</c:v>
                </c:pt>
                <c:pt idx="7">
                  <c:v>2.46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B-FE43-B79F-0F668A2F3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2598336"/>
        <c:axId val="1611922096"/>
      </c:barChart>
      <c:lineChart>
        <c:grouping val="standard"/>
        <c:varyColors val="0"/>
        <c:ser>
          <c:idx val="1"/>
          <c:order val="1"/>
          <c:tx>
            <c:strRef>
              <c:f>HepBDeathsAPI!$F$8</c:f>
              <c:strCache>
                <c:ptCount val="1"/>
                <c:pt idx="0">
                  <c:v>Targets</c:v>
                </c:pt>
              </c:strCache>
            </c:strRef>
          </c:tx>
          <c:spPr>
            <a:ln w="28575" cap="rnd">
              <a:solidFill>
                <a:schemeClr val="accent3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HepBDeathsAPI!$F$9:$F$19</c:f>
              <c:numCache>
                <c:formatCode>General</c:formatCode>
                <c:ptCount val="11"/>
                <c:pt idx="4" formatCode="0.00">
                  <c:v>2.4500000000000002</c:v>
                </c:pt>
                <c:pt idx="5" formatCode="0.00">
                  <c:v>2.3483333333333336</c:v>
                </c:pt>
                <c:pt idx="6" formatCode="0.00">
                  <c:v>2.246666666666667</c:v>
                </c:pt>
                <c:pt idx="7" formatCode="0.00">
                  <c:v>2.1450000000000005</c:v>
                </c:pt>
                <c:pt idx="8" formatCode="0.00">
                  <c:v>2.0433333333333339</c:v>
                </c:pt>
                <c:pt idx="9" formatCode="0.00">
                  <c:v>1.9416666666666673</c:v>
                </c:pt>
                <c:pt idx="10" formatCode="0.00">
                  <c:v>1.8400000000000007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2B-FE43-B79F-0F668A2F3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2598336"/>
        <c:axId val="1611922096"/>
      </c:lineChart>
      <c:catAx>
        <c:axId val="161259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1922096"/>
        <c:crosses val="autoZero"/>
        <c:auto val="1"/>
        <c:lblAlgn val="ctr"/>
        <c:lblOffset val="100"/>
        <c:noMultiLvlLbl val="0"/>
      </c:catAx>
      <c:valAx>
        <c:axId val="1611922096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59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8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7826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890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818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991687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274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7826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7826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7826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9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61459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896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762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050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89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50962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69" r:id="rId3"/>
    <p:sldLayoutId id="2147483671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cdc.gov/hepatitis/policy/npr/2022/index.htm" TargetMode="Externa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dc.gov/hepatitis/policy/npr/2022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3179CD-C93E-2819-EE9F-102C4DCB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Part 1 of 2</a:t>
            </a:r>
            <a:br>
              <a:rPr lang="en-US" sz="2000"/>
            </a:br>
            <a:r>
              <a:rPr lang="en-US" sz="2000" b="1" i="0">
                <a:effectLst/>
                <a:latin typeface="+mn-lt"/>
              </a:rPr>
              <a:t>Reduce reported rate of hepatitis B-related deaths among Asian and Pacific Islander persons </a:t>
            </a:r>
            <a:br>
              <a:rPr lang="en-US" sz="2000" b="1" i="0">
                <a:effectLst/>
                <a:latin typeface="+mn-lt"/>
              </a:rPr>
            </a:br>
            <a:r>
              <a:rPr lang="en-US" sz="2000" b="1" i="0">
                <a:effectLst/>
                <a:latin typeface="+mn-lt"/>
              </a:rPr>
              <a:t>by 25% or more</a:t>
            </a:r>
            <a:endParaRPr lang="en-US" sz="2000" b="1"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7CAE89-85F2-A658-FFE0-A90DFF26D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19" y="1325919"/>
            <a:ext cx="489857" cy="48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738F7BB-ED6B-0AC8-F983-2107E495D61A}"/>
              </a:ext>
            </a:extLst>
          </p:cNvPr>
          <p:cNvSpPr txBox="1"/>
          <p:nvPr/>
        </p:nvSpPr>
        <p:spPr>
          <a:xfrm>
            <a:off x="936174" y="1316549"/>
            <a:ext cx="46852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sz="1600" b="1" i="0" u="none" strike="noStrike">
                <a:solidFill>
                  <a:srgbClr val="000000"/>
                </a:solidFill>
                <a:effectLst/>
              </a:rPr>
              <a:t>National Progress Report 2025 Goal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2CF40A-7773-0F5F-0C38-8F56555614EC}"/>
              </a:ext>
            </a:extLst>
          </p:cNvPr>
          <p:cNvSpPr txBox="1"/>
          <p:nvPr/>
        </p:nvSpPr>
        <p:spPr>
          <a:xfrm>
            <a:off x="936174" y="1600297"/>
            <a:ext cx="92656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sz="1400" b="1" i="0" u="none" strike="noStrike" dirty="0">
                <a:solidFill>
                  <a:srgbClr val="000000"/>
                </a:solidFill>
                <a:effectLst/>
              </a:rPr>
              <a:t>Status: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Annual target was not met and has not changed or moved </a:t>
            </a:r>
            <a:r>
              <a:rPr lang="en-US" sz="1400" b="1" i="1" u="none" strike="noStrike" dirty="0">
                <a:solidFill>
                  <a:srgbClr val="000000"/>
                </a:solidFill>
                <a:effectLst/>
              </a:rPr>
              <a:t>away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 from annual target</a:t>
            </a:r>
          </a:p>
        </p:txBody>
      </p:sp>
      <p:graphicFrame>
        <p:nvGraphicFramePr>
          <p:cNvPr id="6" name="Chart 5" descr="Compared to the overall population, Asian and Pacific Islander (A/PI) persons had a much higher age-adjusted hepatitis B-related mortality rate in 2020 (0.45 vs. 2.46 per 100,000, respectively). Similar to the overall population age-adjusted hepatitis B-related mortality rate, in 2020 the mortality rate among A/PI persons increased to 2.46 per 100.000 population, above the 2020 target rate of 2.15. ">
            <a:extLst>
              <a:ext uri="{FF2B5EF4-FFF2-40B4-BE49-F238E27FC236}">
                <a16:creationId xmlns:a16="http://schemas.microsoft.com/office/drawing/2014/main" id="{8F1C5BD4-B90C-164E-B6D1-045A63B20A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276174"/>
              </p:ext>
            </p:extLst>
          </p:nvPr>
        </p:nvGraphicFramePr>
        <p:xfrm>
          <a:off x="554804" y="2081030"/>
          <a:ext cx="11096090" cy="3209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1677-2839-16E6-53C9-FAE2D15A8F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* Rates are per 100,000 population and age adjusted to the 2000 US Standard Population.</a:t>
            </a:r>
          </a:p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† Cause of death is defined as the underlying cause of death or one of the multiple causes of death and is based on </a:t>
            </a:r>
            <a:br>
              <a:rPr lang="en-US" sz="800" b="0" i="0" dirty="0">
                <a:solidFill>
                  <a:srgbClr val="000000"/>
                </a:solidFill>
                <a:effectLst/>
              </a:rPr>
            </a:br>
            <a:r>
              <a:rPr lang="en-US" sz="800" b="0" i="0" dirty="0">
                <a:solidFill>
                  <a:srgbClr val="000000"/>
                </a:solidFill>
                <a:effectLst/>
              </a:rPr>
              <a:t>the International Classification of Disease, 10th Revision (ICD-10) codes B16, B17.0, B18.0, or B18.1 (2).</a:t>
            </a:r>
          </a:p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‡ Excludes those reporting Hispanic or Latino origin.</a:t>
            </a:r>
            <a:r>
              <a:rPr lang="en-US" sz="800" dirty="0"/>
              <a:t>	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09472C-1D92-F92D-396B-4BF99083BABA}"/>
              </a:ext>
            </a:extLst>
          </p:cNvPr>
          <p:cNvSpPr txBox="1"/>
          <p:nvPr/>
        </p:nvSpPr>
        <p:spPr>
          <a:xfrm>
            <a:off x="6513812" y="5987185"/>
            <a:ext cx="4064465" cy="707886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/>
              <a:t>Source: CDC, National Vital Statistics System (1)</a:t>
            </a:r>
          </a:p>
          <a:p>
            <a:endParaRPr lang="en-US" sz="800"/>
          </a:p>
          <a:p>
            <a:r>
              <a:rPr lang="en-US" sz="800"/>
              <a:t>Centers for Disease Control and Prevention. Progress Toward Viral Hepatitis Elimination in the United States, 2022. Available at </a:t>
            </a:r>
            <a:r>
              <a:rPr lang="en-US" sz="800">
                <a:hlinkClick r:id="rId5"/>
              </a:rPr>
              <a:t>https://www.cdc.gov/hepatitis/policy/npr/2022/index.htm</a:t>
            </a:r>
            <a:r>
              <a:rPr lang="en-US" sz="800"/>
              <a:t>. 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866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>
            <a:extLst>
              <a:ext uri="{FF2B5EF4-FFF2-40B4-BE49-F238E27FC236}">
                <a16:creationId xmlns:a16="http://schemas.microsoft.com/office/drawing/2014/main" id="{D820EA8D-EDA2-26BB-1916-86CA84C8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Part 2 of 2</a:t>
            </a:r>
            <a:br>
              <a:rPr lang="en-US" sz="1800"/>
            </a:br>
            <a:r>
              <a:rPr lang="en-US" sz="2000" b="1" i="0">
                <a:effectLst/>
                <a:latin typeface="+mn-lt"/>
              </a:rPr>
              <a:t>Reduce reported rate of hepatitis B-related deaths among Asian and Pacific Islander persons </a:t>
            </a:r>
            <a:br>
              <a:rPr lang="en-US" sz="2000" b="1" i="0">
                <a:effectLst/>
                <a:latin typeface="+mn-lt"/>
              </a:rPr>
            </a:br>
            <a:r>
              <a:rPr lang="en-US" sz="2000" b="1" i="0">
                <a:effectLst/>
                <a:latin typeface="+mn-lt"/>
              </a:rPr>
              <a:t>by 25% or more</a:t>
            </a:r>
            <a:endParaRPr lang="en-US" sz="2000" b="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968FE1-BE58-25F0-C9E2-CA5B5ABFF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19" y="1325919"/>
            <a:ext cx="489857" cy="48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726AB12-16E8-EBAF-1B26-A43B3A20D9C9}"/>
              </a:ext>
            </a:extLst>
          </p:cNvPr>
          <p:cNvSpPr txBox="1"/>
          <p:nvPr/>
        </p:nvSpPr>
        <p:spPr>
          <a:xfrm>
            <a:off x="936174" y="1316549"/>
            <a:ext cx="46852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sz="1600" b="1" i="0" u="none" strike="noStrike">
                <a:solidFill>
                  <a:srgbClr val="000000"/>
                </a:solidFill>
                <a:effectLst/>
              </a:rPr>
              <a:t>National Progress Report 2025 Goal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03231C-9E6E-8C9A-1625-C5FB09EE4C28}"/>
              </a:ext>
            </a:extLst>
          </p:cNvPr>
          <p:cNvSpPr txBox="1"/>
          <p:nvPr/>
        </p:nvSpPr>
        <p:spPr>
          <a:xfrm>
            <a:off x="936174" y="1600297"/>
            <a:ext cx="92656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sz="1400" b="1" i="0" u="none" strike="noStrike" dirty="0">
                <a:solidFill>
                  <a:srgbClr val="000000"/>
                </a:solidFill>
                <a:effectLst/>
              </a:rPr>
              <a:t>Status: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Annual target was not met and has not changed or moved </a:t>
            </a:r>
            <a:r>
              <a:rPr lang="en-US" sz="1400" b="1" i="1" u="none" strike="noStrike" dirty="0">
                <a:solidFill>
                  <a:srgbClr val="000000"/>
                </a:solidFill>
                <a:effectLst/>
              </a:rPr>
              <a:t>away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 from annual target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410A47-20BF-A5CA-DAE0-FFE509E07257}"/>
              </a:ext>
            </a:extLst>
          </p:cNvPr>
          <p:cNvSpPr txBox="1"/>
          <p:nvPr/>
        </p:nvSpPr>
        <p:spPr>
          <a:xfrm>
            <a:off x="1617080" y="2140038"/>
            <a:ext cx="89796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6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Age-adjusted rate* of hepatitis B-related deaths† among Asian and Pacific Islander persons‡ and annual targets for the United States by year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4208B15-A7C5-A3A7-0D1A-B2538C350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190883"/>
              </p:ext>
            </p:extLst>
          </p:nvPr>
        </p:nvGraphicFramePr>
        <p:xfrm>
          <a:off x="535833" y="2757049"/>
          <a:ext cx="11120328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26694">
                  <a:extLst>
                    <a:ext uri="{9D8B030D-6E8A-4147-A177-3AD203B41FA5}">
                      <a16:colId xmlns:a16="http://schemas.microsoft.com/office/drawing/2014/main" val="259690472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697627465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1870345490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3365550015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426678286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915001170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2531453528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2878969775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1885776081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2522656109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273246930"/>
                    </a:ext>
                  </a:extLst>
                </a:gridCol>
                <a:gridCol w="926694">
                  <a:extLst>
                    <a:ext uri="{9D8B030D-6E8A-4147-A177-3AD203B41FA5}">
                      <a16:colId xmlns:a16="http://schemas.microsoft.com/office/drawing/2014/main" val="64392262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6372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Observed</a:t>
                      </a: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</a:t>
                      </a: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</a:t>
                      </a: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</a:t>
                      </a: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</a:t>
                      </a: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6434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Targets</a:t>
                      </a: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</a:t>
                      </a:r>
                    </a:p>
                  </a:txBody>
                  <a:tcPr marL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58374"/>
                  </a:ext>
                </a:extLst>
              </a:tr>
            </a:tbl>
          </a:graphicData>
        </a:graphic>
      </p:graphicFrame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8368EF4-B81E-7FBC-D39D-744A92741B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* Rates are per 100,000 population and age adjusted to the 2000 US Standard Population.</a:t>
            </a:r>
          </a:p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† Cause of death is defined as the underlying cause of death or one of the multiple causes of death and is based on </a:t>
            </a:r>
            <a:br>
              <a:rPr lang="en-US" sz="800" b="0" i="0" dirty="0">
                <a:solidFill>
                  <a:srgbClr val="000000"/>
                </a:solidFill>
                <a:effectLst/>
              </a:rPr>
            </a:br>
            <a:r>
              <a:rPr lang="en-US" sz="800" b="0" i="0" dirty="0">
                <a:solidFill>
                  <a:srgbClr val="000000"/>
                </a:solidFill>
                <a:effectLst/>
              </a:rPr>
              <a:t>the International Classification of Disease, 10th Revision (ICD-10) codes B16, B17.0, B18.0, or B18.1 (2).</a:t>
            </a:r>
          </a:p>
          <a:p>
            <a:r>
              <a:rPr lang="en-US" sz="800" b="0" i="0" dirty="0">
                <a:solidFill>
                  <a:srgbClr val="000000"/>
                </a:solidFill>
                <a:effectLst/>
              </a:rPr>
              <a:t>‡ Excludes those reporting Hispanic or Latino origin.</a:t>
            </a:r>
            <a:r>
              <a:rPr lang="en-US" sz="800" dirty="0"/>
              <a:t>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BA2C8-7FC7-1BD0-80AA-336B473576A8}"/>
              </a:ext>
            </a:extLst>
          </p:cNvPr>
          <p:cNvSpPr txBox="1"/>
          <p:nvPr/>
        </p:nvSpPr>
        <p:spPr>
          <a:xfrm>
            <a:off x="6513812" y="5987185"/>
            <a:ext cx="4064465" cy="707886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/>
              <a:t>Source: CDC, National Vital Statistics System (1)</a:t>
            </a:r>
          </a:p>
          <a:p>
            <a:endParaRPr lang="en-US" sz="800"/>
          </a:p>
          <a:p>
            <a:r>
              <a:rPr lang="en-US" sz="800"/>
              <a:t>Centers for Disease Control and Prevention. Progress Toward Viral Hepatitis Elimination in the United States, 2022. Available at </a:t>
            </a:r>
            <a:r>
              <a:rPr lang="en-US" sz="800">
                <a:hlinkClick r:id="rId4"/>
              </a:rPr>
              <a:t>https://www.cdc.gov/hepatitis/policy/npr/2022/index.htm</a:t>
            </a:r>
            <a:r>
              <a:rPr lang="en-US" sz="800"/>
              <a:t>. 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14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9434D5-4D44-4090-9F30-B85933BA4D4D}">
  <ds:schemaRefs>
    <ds:schemaRef ds:uri="http://purl.org/dc/dcmitype/"/>
    <ds:schemaRef ds:uri="http://www.w3.org/XML/1998/namespace"/>
    <ds:schemaRef ds:uri="a5db0dc4-de41-4547-9920-1aed1993f095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bf74ea8-196f-4ed0-acda-4d1b8eb9122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D635338-186D-40B3-BC5E-2A77A80C5504}"/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433</Words>
  <Application>Microsoft Macintosh PowerPoint</Application>
  <PresentationFormat>Widescreen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Part 1 of 2 Reduce reported rate of hepatitis B-related deaths among Asian and Pacific Islander persons  by 25% or more</vt:lpstr>
      <vt:lpstr>Part 2 of 2 Reduce reported rate of hepatitis B-related deaths among Asian and Pacific Islander persons  by 25% or more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7</cp:revision>
  <dcterms:created xsi:type="dcterms:W3CDTF">2022-08-02T19:32:21Z</dcterms:created>
  <dcterms:modified xsi:type="dcterms:W3CDTF">2022-10-17T14:34:05Z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</Properties>
</file>