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
  </p:notesMasterIdLst>
  <p:sldIdLst>
    <p:sldId id="1405" r:id="rId5"/>
    <p:sldId id="151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228497-F26A-A0A4-E73D-D92F0ED15775}" name="Hume, Hannah (CDC/DDID/NCHHSTP/DVH) (CTR)" initials="H(" userId="S::ttu1_cdc.gov#ext#@interpublic.onmicrosoft.com::1b009d46-ab60-4238-aa37-920718884ad7" providerId="AD"/>
  <p188:author id="{584AB69A-6491-6A07-0B1E-2AC16A3C1D23}" name="Kelly, Stephen (NYC-RSD)" initials="K(" userId="S::stephen.kelly@resolute.com::b14b489e-cdff-4591-8fac-e12f79eda3e7" providerId="AD"/>
  <p188:author id="{2BEC4FB6-C2A2-D6B8-19AE-86F840765DD9}" name="Pachilis, Allison (NYC-RSD)" initials="PA(R" userId="S::allison.pachilis@resolute.com::c0b6f0fa-67b9-40b3-8625-6e8b82fb5866" providerId="AD"/>
  <p188:author id="{41C2BACC-10A2-F589-CDB7-D648C0EDC9E7}" name="Gruber, Mark (BUF-RSD)" initials="MG" userId="Gruber, Mark (BUF-RSD)"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0"/>
    <p:restoredTop sz="94694"/>
  </p:normalViewPr>
  <p:slideViewPr>
    <p:cSldViewPr snapToGrid="0">
      <p:cViewPr varScale="1">
        <p:scale>
          <a:sx n="117" d="100"/>
          <a:sy n="117" d="100"/>
        </p:scale>
        <p:origin x="88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katari.sporrong\Dropbox%20(Resolute%20Digital)\Creative\CDC\CDC_DVH_PPTs\CDC_Hepatitis_NPR_PPT\01-Assets\VH%20NPR%202022%20data%20tables%20for%20web%20team_FINAL%20(1)-Design.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i="0" u="none" strike="noStrike" baseline="0">
                <a:solidFill>
                  <a:schemeClr val="tx1">
                    <a:lumMod val="65000"/>
                    <a:lumOff val="35000"/>
                  </a:schemeClr>
                </a:solidFill>
                <a:effectLst/>
              </a:rPr>
              <a:t>Estimated* new hepatitis B virus infections and annual targets for the United States by year</a:t>
            </a:r>
            <a:r>
              <a:rPr lang="en-US" sz="1600" b="0" i="0" u="none" strike="noStrike" baseline="0">
                <a:solidFill>
                  <a:schemeClr val="tx1">
                    <a:lumMod val="65000"/>
                    <a:lumOff val="35000"/>
                  </a:schemeClr>
                </a:solidFill>
              </a:rPr>
              <a:t> </a:t>
            </a:r>
            <a:endParaRPr lang="en-US" sz="1600">
              <a:solidFill>
                <a:schemeClr val="tx1">
                  <a:lumMod val="65000"/>
                  <a:lumOff val="35000"/>
                </a:schemeClr>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1"/>
          <c:order val="0"/>
          <c:tx>
            <c:strRef>
              <c:f>HepBEstInf!$E$8</c:f>
              <c:strCache>
                <c:ptCount val="1"/>
                <c:pt idx="0">
                  <c:v>Observed</c:v>
                </c:pt>
              </c:strCache>
            </c:strRef>
          </c:tx>
          <c:spPr>
            <a:solidFill>
              <a:schemeClr val="accent3"/>
            </a:solidFill>
            <a:ln>
              <a:noFill/>
            </a:ln>
            <a:effectLst/>
          </c:spPr>
          <c:invertIfNegative val="0"/>
          <c:cat>
            <c:numRef>
              <c:f>HepBEstInf!$D$9:$D$19</c:f>
              <c:numCache>
                <c:formatCode>General</c:formatCode>
                <c:ptCount val="11"/>
                <c:pt idx="0">
                  <c:v>2013</c:v>
                </c:pt>
                <c:pt idx="1">
                  <c:v>2014</c:v>
                </c:pt>
                <c:pt idx="2">
                  <c:v>2015</c:v>
                </c:pt>
                <c:pt idx="3">
                  <c:v>2016</c:v>
                </c:pt>
                <c:pt idx="4">
                  <c:v>2017</c:v>
                </c:pt>
                <c:pt idx="5">
                  <c:v>2018</c:v>
                </c:pt>
                <c:pt idx="6">
                  <c:v>2019</c:v>
                </c:pt>
                <c:pt idx="7">
                  <c:v>2020</c:v>
                </c:pt>
                <c:pt idx="8">
                  <c:v>2021</c:v>
                </c:pt>
                <c:pt idx="9">
                  <c:v>2022</c:v>
                </c:pt>
                <c:pt idx="10">
                  <c:v>2023</c:v>
                </c:pt>
              </c:numCache>
            </c:numRef>
          </c:cat>
          <c:val>
            <c:numRef>
              <c:f>HepBEstInf!$E$9:$E$19</c:f>
              <c:numCache>
                <c:formatCode>#,##0</c:formatCode>
                <c:ptCount val="11"/>
                <c:pt idx="0">
                  <c:v>19800</c:v>
                </c:pt>
                <c:pt idx="1">
                  <c:v>18100</c:v>
                </c:pt>
                <c:pt idx="2">
                  <c:v>21900</c:v>
                </c:pt>
                <c:pt idx="3">
                  <c:v>20900</c:v>
                </c:pt>
                <c:pt idx="4">
                  <c:v>22200</c:v>
                </c:pt>
                <c:pt idx="5">
                  <c:v>21600</c:v>
                </c:pt>
                <c:pt idx="6">
                  <c:v>20700</c:v>
                </c:pt>
                <c:pt idx="7">
                  <c:v>14000</c:v>
                </c:pt>
              </c:numCache>
            </c:numRef>
          </c:val>
          <c:extLst>
            <c:ext xmlns:c16="http://schemas.microsoft.com/office/drawing/2014/chart" uri="{C3380CC4-5D6E-409C-BE32-E72D297353CC}">
              <c16:uniqueId val="{00000000-701B-C340-8974-5EE2783CB5E3}"/>
            </c:ext>
          </c:extLst>
        </c:ser>
        <c:dLbls>
          <c:showLegendKey val="0"/>
          <c:showVal val="0"/>
          <c:showCatName val="0"/>
          <c:showSerName val="0"/>
          <c:showPercent val="0"/>
          <c:showBubbleSize val="0"/>
        </c:dLbls>
        <c:gapWidth val="150"/>
        <c:axId val="839117935"/>
        <c:axId val="839118335"/>
      </c:barChart>
      <c:lineChart>
        <c:grouping val="standard"/>
        <c:varyColors val="0"/>
        <c:ser>
          <c:idx val="2"/>
          <c:order val="1"/>
          <c:tx>
            <c:strRef>
              <c:f>HepBEstInf!$F$8</c:f>
              <c:strCache>
                <c:ptCount val="1"/>
                <c:pt idx="0">
                  <c:v>Targets</c:v>
                </c:pt>
              </c:strCache>
            </c:strRef>
          </c:tx>
          <c:spPr>
            <a:ln w="28575" cap="rnd">
              <a:solidFill>
                <a:schemeClr val="accent3">
                  <a:tint val="65000"/>
                </a:schemeClr>
              </a:solidFill>
              <a:round/>
            </a:ln>
            <a:effectLst/>
          </c:spPr>
          <c:marker>
            <c:symbol val="none"/>
          </c:marker>
          <c:val>
            <c:numRef>
              <c:f>HepBEstInf!$F$9:$F$19</c:f>
              <c:numCache>
                <c:formatCode>General</c:formatCode>
                <c:ptCount val="11"/>
                <c:pt idx="4" formatCode="#,##0">
                  <c:v>22200</c:v>
                </c:pt>
                <c:pt idx="5" formatCode="#,##0">
                  <c:v>21500</c:v>
                </c:pt>
                <c:pt idx="6" formatCode="#,##0">
                  <c:v>20800</c:v>
                </c:pt>
                <c:pt idx="7" formatCode="#,##0">
                  <c:v>20100</c:v>
                </c:pt>
                <c:pt idx="8" formatCode="#,##0">
                  <c:v>19400</c:v>
                </c:pt>
                <c:pt idx="9" formatCode="#,##0">
                  <c:v>18700</c:v>
                </c:pt>
                <c:pt idx="10" formatCode="#,##0">
                  <c:v>18000</c:v>
                </c:pt>
              </c:numCache>
            </c:numRef>
          </c:val>
          <c:smooth val="0"/>
          <c:extLst>
            <c:ext xmlns:c16="http://schemas.microsoft.com/office/drawing/2014/chart" uri="{C3380CC4-5D6E-409C-BE32-E72D297353CC}">
              <c16:uniqueId val="{00000001-701B-C340-8974-5EE2783CB5E3}"/>
            </c:ext>
          </c:extLst>
        </c:ser>
        <c:dLbls>
          <c:showLegendKey val="0"/>
          <c:showVal val="0"/>
          <c:showCatName val="0"/>
          <c:showSerName val="0"/>
          <c:showPercent val="0"/>
          <c:showBubbleSize val="0"/>
        </c:dLbls>
        <c:marker val="1"/>
        <c:smooth val="0"/>
        <c:axId val="839117935"/>
        <c:axId val="839118335"/>
      </c:lineChart>
      <c:catAx>
        <c:axId val="8391179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39118335"/>
        <c:crosses val="autoZero"/>
        <c:auto val="1"/>
        <c:lblAlgn val="ctr"/>
        <c:lblOffset val="100"/>
        <c:noMultiLvlLbl val="0"/>
      </c:catAx>
      <c:valAx>
        <c:axId val="839118335"/>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3911793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10/17/22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867CC9-5E4A-1847-A444-D6A28007215C}" type="slidenum">
              <a:rPr lang="en-US" smtClean="0"/>
              <a:t>1</a:t>
            </a:fld>
            <a:endParaRPr lang="en-US"/>
          </a:p>
        </p:txBody>
      </p:sp>
    </p:spTree>
    <p:extLst>
      <p:ext uri="{BB962C8B-B14F-4D97-AF65-F5344CB8AC3E}">
        <p14:creationId xmlns:p14="http://schemas.microsoft.com/office/powerpoint/2010/main" val="3603817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2</a:t>
            </a:fld>
            <a:endParaRPr lang="en-US"/>
          </a:p>
        </p:txBody>
      </p:sp>
    </p:spTree>
    <p:extLst>
      <p:ext uri="{BB962C8B-B14F-4D97-AF65-F5344CB8AC3E}">
        <p14:creationId xmlns:p14="http://schemas.microsoft.com/office/powerpoint/2010/main" val="19785089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389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48909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913818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991687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389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32749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2397794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614598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8964"/>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477626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270506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509625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10/17/22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4" r:id="rId1"/>
    <p:sldLayoutId id="2147483667" r:id="rId2"/>
    <p:sldLayoutId id="2147483669" r:id="rId3"/>
    <p:sldLayoutId id="2147483671"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hyperlink" Target="https://www.cdc.gov/hepatitis/policy/npr/2022/index.htm" TargetMode="Externa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www.cdc.gov/hepatitis/policy/npr/2022/index.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B3179CD-C93E-2819-EE9F-102C4DCB3D3A}"/>
              </a:ext>
            </a:extLst>
          </p:cNvPr>
          <p:cNvSpPr>
            <a:spLocks noGrp="1"/>
          </p:cNvSpPr>
          <p:nvPr>
            <p:ph type="title"/>
          </p:nvPr>
        </p:nvSpPr>
        <p:spPr/>
        <p:txBody>
          <a:bodyPr>
            <a:noAutofit/>
          </a:bodyPr>
          <a:lstStyle/>
          <a:p>
            <a:r>
              <a:rPr lang="en-US" b="0"/>
              <a:t>Part 1 of 2</a:t>
            </a:r>
            <a:br>
              <a:rPr lang="en-US" sz="2000"/>
            </a:br>
            <a:r>
              <a:rPr lang="en-US" sz="2000" b="1" i="0">
                <a:effectLst/>
                <a:latin typeface="+mn-lt"/>
              </a:rPr>
              <a:t>Reduce estimated new hepatitis B virus infections by 20% or more</a:t>
            </a:r>
            <a:endParaRPr lang="en-US" sz="2000" b="1">
              <a:latin typeface="+mn-lt"/>
            </a:endParaRPr>
          </a:p>
        </p:txBody>
      </p:sp>
      <p:pic>
        <p:nvPicPr>
          <p:cNvPr id="9" name="Picture 8">
            <a:extLst>
              <a:ext uri="{FF2B5EF4-FFF2-40B4-BE49-F238E27FC236}">
                <a16:creationId xmlns:a16="http://schemas.microsoft.com/office/drawing/2014/main" id="{E673F433-AEBF-1998-8C20-CB9A4EB49455}"/>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749" y="1343971"/>
            <a:ext cx="473798" cy="473798"/>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29F6B468-65B9-C0F8-C512-026E0ECAEC24}"/>
              </a:ext>
            </a:extLst>
          </p:cNvPr>
          <p:cNvSpPr txBox="1"/>
          <p:nvPr/>
        </p:nvSpPr>
        <p:spPr>
          <a:xfrm>
            <a:off x="936174" y="1316549"/>
            <a:ext cx="4685250" cy="338554"/>
          </a:xfrm>
          <a:prstGeom prst="rect">
            <a:avLst/>
          </a:prstGeom>
          <a:noFill/>
        </p:spPr>
        <p:txBody>
          <a:bodyPr wrap="square">
            <a:spAutoFit/>
          </a:bodyPr>
          <a:lstStyle/>
          <a:p>
            <a:pPr algn="l" fontAlgn="ctr"/>
            <a:r>
              <a:rPr lang="en-US" sz="1600" b="1" i="0" u="none" strike="noStrike">
                <a:solidFill>
                  <a:srgbClr val="000000"/>
                </a:solidFill>
                <a:effectLst/>
              </a:rPr>
              <a:t>National Progress Report 2025 Goal</a:t>
            </a:r>
          </a:p>
        </p:txBody>
      </p:sp>
      <p:sp>
        <p:nvSpPr>
          <p:cNvPr id="16" name="TextBox 15">
            <a:extLst>
              <a:ext uri="{FF2B5EF4-FFF2-40B4-BE49-F238E27FC236}">
                <a16:creationId xmlns:a16="http://schemas.microsoft.com/office/drawing/2014/main" id="{F3DDF07F-4E37-F9B0-18E4-030299E77ADB}"/>
              </a:ext>
            </a:extLst>
          </p:cNvPr>
          <p:cNvSpPr txBox="1"/>
          <p:nvPr/>
        </p:nvSpPr>
        <p:spPr>
          <a:xfrm>
            <a:off x="936174" y="1600297"/>
            <a:ext cx="9265639" cy="307777"/>
          </a:xfrm>
          <a:prstGeom prst="rect">
            <a:avLst/>
          </a:prstGeom>
          <a:noFill/>
        </p:spPr>
        <p:txBody>
          <a:bodyPr wrap="square">
            <a:spAutoFit/>
          </a:bodyPr>
          <a:lstStyle/>
          <a:p>
            <a:pPr algn="l" fontAlgn="ctr"/>
            <a:r>
              <a:rPr lang="en-US" sz="1400" b="1" i="0" u="none" strike="noStrike" dirty="0">
                <a:solidFill>
                  <a:srgbClr val="000000"/>
                </a:solidFill>
                <a:effectLst/>
              </a:rPr>
              <a:t>Status: </a:t>
            </a:r>
            <a:r>
              <a:rPr lang="en-US" sz="1400" b="0" i="0" dirty="0">
                <a:solidFill>
                  <a:srgbClr val="000000"/>
                </a:solidFill>
                <a:effectLst/>
              </a:rPr>
              <a:t>Met or exceeded current annual target</a:t>
            </a:r>
            <a:endParaRPr lang="en-US" sz="1400" b="0" i="0" u="none" strike="noStrike" dirty="0">
              <a:solidFill>
                <a:srgbClr val="000000"/>
              </a:solidFill>
              <a:effectLst/>
            </a:endParaRPr>
          </a:p>
        </p:txBody>
      </p:sp>
      <p:graphicFrame>
        <p:nvGraphicFramePr>
          <p:cNvPr id="2" name="Chart 1" descr="The estimated number of new hepatitis B virus (HBV) infections was relatively stable at around 20,000 cases annually from 2015 through 2019. In 2020, there were 14,000 estimated new infections, well below the 2020 target of 20,100 estimated infections. The abrupt decline may be attributable to major disruptions in access to medical care, testing, and routine viral hepatitis public health activities due to the COVID-19 pandemic; therefore, 2020 data should be interpreted with caution.">
            <a:extLst>
              <a:ext uri="{FF2B5EF4-FFF2-40B4-BE49-F238E27FC236}">
                <a16:creationId xmlns:a16="http://schemas.microsoft.com/office/drawing/2014/main" id="{85F26861-35F6-ED98-239C-5C7739C8FABF}"/>
              </a:ext>
            </a:extLst>
          </p:cNvPr>
          <p:cNvGraphicFramePr>
            <a:graphicFrameLocks/>
          </p:cNvGraphicFramePr>
          <p:nvPr>
            <p:extLst>
              <p:ext uri="{D42A27DB-BD31-4B8C-83A1-F6EECF244321}">
                <p14:modId xmlns:p14="http://schemas.microsoft.com/office/powerpoint/2010/main" val="2499932351"/>
              </p:ext>
            </p:extLst>
          </p:nvPr>
        </p:nvGraphicFramePr>
        <p:xfrm>
          <a:off x="546652" y="2077453"/>
          <a:ext cx="11092070" cy="3265613"/>
        </p:xfrm>
        <a:graphic>
          <a:graphicData uri="http://schemas.openxmlformats.org/drawingml/2006/chart">
            <c:chart xmlns:c="http://schemas.openxmlformats.org/drawingml/2006/chart" xmlns:r="http://schemas.openxmlformats.org/officeDocument/2006/relationships" r:id="rId4"/>
          </a:graphicData>
        </a:graphic>
      </p:graphicFrame>
      <p:sp>
        <p:nvSpPr>
          <p:cNvPr id="17" name="Text Placeholder 16">
            <a:extLst>
              <a:ext uri="{FF2B5EF4-FFF2-40B4-BE49-F238E27FC236}">
                <a16:creationId xmlns:a16="http://schemas.microsoft.com/office/drawing/2014/main" id="{0D817E4B-86DF-0A7F-443F-B27D4395020D}"/>
              </a:ext>
            </a:extLst>
          </p:cNvPr>
          <p:cNvSpPr>
            <a:spLocks noGrp="1"/>
          </p:cNvSpPr>
          <p:nvPr>
            <p:ph type="body" sz="quarter" idx="11"/>
          </p:nvPr>
        </p:nvSpPr>
        <p:spPr/>
        <p:txBody>
          <a:bodyPr/>
          <a:lstStyle/>
          <a:p>
            <a:r>
              <a:rPr lang="en-US" sz="800" b="0" i="0" dirty="0">
                <a:solidFill>
                  <a:srgbClr val="000000"/>
                </a:solidFill>
                <a:effectLst/>
              </a:rPr>
              <a:t>* The number of estimated viral hepatitis infections was determined by multiplying the number of reported cases by a factor that adjusted for </a:t>
            </a:r>
            <a:r>
              <a:rPr lang="en-US" sz="800" b="0" i="0" dirty="0" err="1">
                <a:solidFill>
                  <a:srgbClr val="000000"/>
                </a:solidFill>
                <a:effectLst/>
              </a:rPr>
              <a:t>underascertainment</a:t>
            </a:r>
            <a:r>
              <a:rPr lang="en-US" sz="800" b="0" i="0" dirty="0">
                <a:solidFill>
                  <a:srgbClr val="000000"/>
                </a:solidFill>
                <a:effectLst/>
              </a:rPr>
              <a:t> and underreporting (1–2).</a:t>
            </a:r>
            <a:endParaRPr lang="en-US" sz="800" dirty="0"/>
          </a:p>
        </p:txBody>
      </p:sp>
      <p:sp>
        <p:nvSpPr>
          <p:cNvPr id="11" name="TextBox 10">
            <a:extLst>
              <a:ext uri="{FF2B5EF4-FFF2-40B4-BE49-F238E27FC236}">
                <a16:creationId xmlns:a16="http://schemas.microsoft.com/office/drawing/2014/main" id="{7A09472C-1D92-F92D-396B-4BF99083BABA}"/>
              </a:ext>
            </a:extLst>
          </p:cNvPr>
          <p:cNvSpPr txBox="1"/>
          <p:nvPr/>
        </p:nvSpPr>
        <p:spPr>
          <a:xfrm>
            <a:off x="6513812" y="5987185"/>
            <a:ext cx="4064465" cy="707886"/>
          </a:xfrm>
          <a:prstGeom prst="rect">
            <a:avLst/>
          </a:prstGeom>
          <a:noFill/>
        </p:spPr>
        <p:txBody>
          <a:bodyPr wrap="square" lIns="91440" tIns="45720" rIns="91440" bIns="45720" anchor="b">
            <a:spAutoFit/>
          </a:bodyPr>
          <a:lstStyle/>
          <a:p>
            <a:r>
              <a:rPr lang="en-US" sz="800"/>
              <a:t>Source: CDC, National Notifiable Diseases Surveillance System.</a:t>
            </a:r>
          </a:p>
          <a:p>
            <a:endParaRPr lang="en-US" sz="800"/>
          </a:p>
          <a:p>
            <a:r>
              <a:rPr lang="en-US" sz="800"/>
              <a:t>Centers for Disease Control and Prevention. Progress Toward Viral Hepatitis Elimination in the United States, 2022. Available at </a:t>
            </a:r>
            <a:r>
              <a:rPr lang="en-US" sz="800">
                <a:hlinkClick r:id="rId5"/>
              </a:rPr>
              <a:t>https://www.cdc.gov/hepatitis/policy/npr/2022/index.htm</a:t>
            </a:r>
            <a:r>
              <a:rPr lang="en-US" sz="800"/>
              <a:t>.  Published September 2022.</a:t>
            </a:r>
            <a:endParaRPr lang="en-US" sz="800">
              <a:cs typeface="Calibri"/>
            </a:endParaRPr>
          </a:p>
        </p:txBody>
      </p:sp>
    </p:spTree>
    <p:extLst>
      <p:ext uri="{BB962C8B-B14F-4D97-AF65-F5344CB8AC3E}">
        <p14:creationId xmlns:p14="http://schemas.microsoft.com/office/powerpoint/2010/main" val="2200847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4">
            <a:extLst>
              <a:ext uri="{FF2B5EF4-FFF2-40B4-BE49-F238E27FC236}">
                <a16:creationId xmlns:a16="http://schemas.microsoft.com/office/drawing/2014/main" id="{D820EA8D-EDA2-26BB-1916-86CA84C80280}"/>
              </a:ext>
            </a:extLst>
          </p:cNvPr>
          <p:cNvSpPr>
            <a:spLocks noGrp="1"/>
          </p:cNvSpPr>
          <p:nvPr>
            <p:ph type="title"/>
          </p:nvPr>
        </p:nvSpPr>
        <p:spPr/>
        <p:txBody>
          <a:bodyPr>
            <a:noAutofit/>
          </a:bodyPr>
          <a:lstStyle/>
          <a:p>
            <a:r>
              <a:rPr lang="en-US" b="0"/>
              <a:t>Part </a:t>
            </a:r>
            <a:r>
              <a:rPr lang="en-US"/>
              <a:t>2</a:t>
            </a:r>
            <a:r>
              <a:rPr lang="en-US" b="0"/>
              <a:t> of 2</a:t>
            </a:r>
            <a:br>
              <a:rPr lang="en-US" sz="2000"/>
            </a:br>
            <a:r>
              <a:rPr lang="en-US" sz="2000" b="1" i="0">
                <a:effectLst/>
                <a:latin typeface="+mn-lt"/>
              </a:rPr>
              <a:t>Reduce estimated new hepatitis B virus infections by 20% or more</a:t>
            </a:r>
            <a:endParaRPr lang="en-US" sz="2000" b="1"/>
          </a:p>
        </p:txBody>
      </p:sp>
      <p:pic>
        <p:nvPicPr>
          <p:cNvPr id="23" name="Picture 22">
            <a:extLst>
              <a:ext uri="{FF2B5EF4-FFF2-40B4-BE49-F238E27FC236}">
                <a16:creationId xmlns:a16="http://schemas.microsoft.com/office/drawing/2014/main" id="{110ECB75-E96C-C55F-E5D4-98B941EC159D}"/>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749" y="1343971"/>
            <a:ext cx="473798" cy="473798"/>
          </a:xfrm>
          <a:prstGeom prst="rect">
            <a:avLst/>
          </a:prstGeom>
          <a:noFill/>
          <a:extLst>
            <a:ext uri="{909E8E84-426E-40DD-AFC4-6F175D3DCCD1}">
              <a14:hiddenFill xmlns:a14="http://schemas.microsoft.com/office/drawing/2010/main">
                <a:solidFill>
                  <a:srgbClr val="FFFFFF"/>
                </a:solidFill>
              </a14:hiddenFill>
            </a:ext>
          </a:extLst>
        </p:spPr>
      </p:pic>
      <p:sp>
        <p:nvSpPr>
          <p:cNvPr id="25" name="TextBox 24">
            <a:extLst>
              <a:ext uri="{FF2B5EF4-FFF2-40B4-BE49-F238E27FC236}">
                <a16:creationId xmlns:a16="http://schemas.microsoft.com/office/drawing/2014/main" id="{345A6CDB-186C-9042-EBF6-91FD8D72ABA2}"/>
              </a:ext>
            </a:extLst>
          </p:cNvPr>
          <p:cNvSpPr txBox="1"/>
          <p:nvPr/>
        </p:nvSpPr>
        <p:spPr>
          <a:xfrm>
            <a:off x="936174" y="1316549"/>
            <a:ext cx="4685250" cy="338554"/>
          </a:xfrm>
          <a:prstGeom prst="rect">
            <a:avLst/>
          </a:prstGeom>
          <a:noFill/>
        </p:spPr>
        <p:txBody>
          <a:bodyPr wrap="square">
            <a:spAutoFit/>
          </a:bodyPr>
          <a:lstStyle/>
          <a:p>
            <a:pPr algn="l" fontAlgn="ctr"/>
            <a:r>
              <a:rPr lang="en-US" sz="1600" b="1" i="0" u="none" strike="noStrike">
                <a:solidFill>
                  <a:srgbClr val="000000"/>
                </a:solidFill>
                <a:effectLst/>
              </a:rPr>
              <a:t>National Progress Report 2025 Goal</a:t>
            </a:r>
          </a:p>
        </p:txBody>
      </p:sp>
      <p:sp>
        <p:nvSpPr>
          <p:cNvPr id="26" name="TextBox 25">
            <a:extLst>
              <a:ext uri="{FF2B5EF4-FFF2-40B4-BE49-F238E27FC236}">
                <a16:creationId xmlns:a16="http://schemas.microsoft.com/office/drawing/2014/main" id="{5D650867-D549-1B70-EEFC-3EB456A402C3}"/>
              </a:ext>
            </a:extLst>
          </p:cNvPr>
          <p:cNvSpPr txBox="1"/>
          <p:nvPr/>
        </p:nvSpPr>
        <p:spPr>
          <a:xfrm>
            <a:off x="936174" y="1600297"/>
            <a:ext cx="9265639" cy="307777"/>
          </a:xfrm>
          <a:prstGeom prst="rect">
            <a:avLst/>
          </a:prstGeom>
          <a:noFill/>
        </p:spPr>
        <p:txBody>
          <a:bodyPr wrap="square">
            <a:spAutoFit/>
          </a:bodyPr>
          <a:lstStyle/>
          <a:p>
            <a:pPr algn="l" fontAlgn="ctr"/>
            <a:r>
              <a:rPr lang="en-US" sz="1400" b="1" i="0" u="none" strike="noStrike" dirty="0">
                <a:solidFill>
                  <a:srgbClr val="000000"/>
                </a:solidFill>
                <a:effectLst/>
              </a:rPr>
              <a:t>Status: </a:t>
            </a:r>
            <a:r>
              <a:rPr lang="en-US" sz="1400" b="0" i="0" dirty="0">
                <a:solidFill>
                  <a:srgbClr val="000000"/>
                </a:solidFill>
                <a:effectLst/>
              </a:rPr>
              <a:t>Met or exceeded current annual target</a:t>
            </a:r>
            <a:endParaRPr lang="en-US" sz="1400" b="0" i="0" u="none" strike="noStrike" dirty="0">
              <a:solidFill>
                <a:srgbClr val="000000"/>
              </a:solidFill>
              <a:effectLst/>
            </a:endParaRPr>
          </a:p>
        </p:txBody>
      </p:sp>
      <p:sp>
        <p:nvSpPr>
          <p:cNvPr id="15" name="TextBox 14">
            <a:extLst>
              <a:ext uri="{FF2B5EF4-FFF2-40B4-BE49-F238E27FC236}">
                <a16:creationId xmlns:a16="http://schemas.microsoft.com/office/drawing/2014/main" id="{F10B93CE-8B2B-4F07-B80F-3F27C32DEBDD}"/>
              </a:ext>
            </a:extLst>
          </p:cNvPr>
          <p:cNvSpPr txBox="1"/>
          <p:nvPr/>
        </p:nvSpPr>
        <p:spPr>
          <a:xfrm>
            <a:off x="467475" y="2142068"/>
            <a:ext cx="11265613" cy="338554"/>
          </a:xfrm>
          <a:prstGeom prst="rect">
            <a:avLst/>
          </a:prstGeom>
          <a:noFill/>
        </p:spPr>
        <p:txBody>
          <a:bodyPr wrap="square">
            <a:spAutoFit/>
          </a:bodyPr>
          <a:lstStyle/>
          <a:p>
            <a:pPr algn="ctr" rtl="0">
              <a:defRPr sz="1600" b="0" i="0" u="none" strike="noStrike" kern="1200" spc="0" baseline="0">
                <a:solidFill>
                  <a:srgbClr val="000000">
                    <a:lumMod val="65000"/>
                    <a:lumOff val="35000"/>
                  </a:srgbClr>
                </a:solidFill>
                <a:latin typeface="+mn-lt"/>
                <a:ea typeface="+mn-ea"/>
                <a:cs typeface="+mn-cs"/>
              </a:defRPr>
            </a:pPr>
            <a:r>
              <a:rPr lang="en-US" sz="1600" b="1" i="0" u="none" strike="noStrike" baseline="0" dirty="0">
                <a:solidFill>
                  <a:schemeClr val="tx1">
                    <a:lumMod val="65000"/>
                    <a:lumOff val="35000"/>
                  </a:schemeClr>
                </a:solidFill>
                <a:effectLst/>
              </a:rPr>
              <a:t>Estimated* new hepatitis B virus infections and annual targets for the United States by year</a:t>
            </a:r>
            <a:r>
              <a:rPr lang="en-US" sz="1600" b="0" i="0" u="none" strike="noStrike" baseline="0" dirty="0">
                <a:solidFill>
                  <a:schemeClr val="tx1">
                    <a:lumMod val="65000"/>
                    <a:lumOff val="35000"/>
                  </a:schemeClr>
                </a:solidFill>
              </a:rPr>
              <a:t> </a:t>
            </a:r>
            <a:endParaRPr lang="en-US" sz="1600" dirty="0">
              <a:solidFill>
                <a:schemeClr val="tx1">
                  <a:lumMod val="65000"/>
                  <a:lumOff val="35000"/>
                </a:schemeClr>
              </a:solidFill>
            </a:endParaRPr>
          </a:p>
        </p:txBody>
      </p:sp>
      <p:graphicFrame>
        <p:nvGraphicFramePr>
          <p:cNvPr id="2" name="Table 1">
            <a:extLst>
              <a:ext uri="{FF2B5EF4-FFF2-40B4-BE49-F238E27FC236}">
                <a16:creationId xmlns:a16="http://schemas.microsoft.com/office/drawing/2014/main" id="{F4208B15-A7C5-A3A7-0D1A-B2538C350D6F}"/>
              </a:ext>
            </a:extLst>
          </p:cNvPr>
          <p:cNvGraphicFramePr>
            <a:graphicFrameLocks noGrp="1"/>
          </p:cNvGraphicFramePr>
          <p:nvPr>
            <p:extLst>
              <p:ext uri="{D42A27DB-BD31-4B8C-83A1-F6EECF244321}">
                <p14:modId xmlns:p14="http://schemas.microsoft.com/office/powerpoint/2010/main" val="739365077"/>
              </p:ext>
            </p:extLst>
          </p:nvPr>
        </p:nvGraphicFramePr>
        <p:xfrm>
          <a:off x="535833" y="2499612"/>
          <a:ext cx="11120328" cy="822960"/>
        </p:xfrm>
        <a:graphic>
          <a:graphicData uri="http://schemas.openxmlformats.org/drawingml/2006/table">
            <a:tbl>
              <a:tblPr firstRow="1" bandRow="1">
                <a:tableStyleId>{C083E6E3-FA7D-4D7B-A595-EF9225AFEA82}</a:tableStyleId>
              </a:tblPr>
              <a:tblGrid>
                <a:gridCol w="926694">
                  <a:extLst>
                    <a:ext uri="{9D8B030D-6E8A-4147-A177-3AD203B41FA5}">
                      <a16:colId xmlns:a16="http://schemas.microsoft.com/office/drawing/2014/main" val="259690472"/>
                    </a:ext>
                  </a:extLst>
                </a:gridCol>
                <a:gridCol w="926694">
                  <a:extLst>
                    <a:ext uri="{9D8B030D-6E8A-4147-A177-3AD203B41FA5}">
                      <a16:colId xmlns:a16="http://schemas.microsoft.com/office/drawing/2014/main" val="697627465"/>
                    </a:ext>
                  </a:extLst>
                </a:gridCol>
                <a:gridCol w="926694">
                  <a:extLst>
                    <a:ext uri="{9D8B030D-6E8A-4147-A177-3AD203B41FA5}">
                      <a16:colId xmlns:a16="http://schemas.microsoft.com/office/drawing/2014/main" val="1870345490"/>
                    </a:ext>
                  </a:extLst>
                </a:gridCol>
                <a:gridCol w="926694">
                  <a:extLst>
                    <a:ext uri="{9D8B030D-6E8A-4147-A177-3AD203B41FA5}">
                      <a16:colId xmlns:a16="http://schemas.microsoft.com/office/drawing/2014/main" val="3365550015"/>
                    </a:ext>
                  </a:extLst>
                </a:gridCol>
                <a:gridCol w="926694">
                  <a:extLst>
                    <a:ext uri="{9D8B030D-6E8A-4147-A177-3AD203B41FA5}">
                      <a16:colId xmlns:a16="http://schemas.microsoft.com/office/drawing/2014/main" val="426678286"/>
                    </a:ext>
                  </a:extLst>
                </a:gridCol>
                <a:gridCol w="926694">
                  <a:extLst>
                    <a:ext uri="{9D8B030D-6E8A-4147-A177-3AD203B41FA5}">
                      <a16:colId xmlns:a16="http://schemas.microsoft.com/office/drawing/2014/main" val="915001170"/>
                    </a:ext>
                  </a:extLst>
                </a:gridCol>
                <a:gridCol w="926694">
                  <a:extLst>
                    <a:ext uri="{9D8B030D-6E8A-4147-A177-3AD203B41FA5}">
                      <a16:colId xmlns:a16="http://schemas.microsoft.com/office/drawing/2014/main" val="2531453528"/>
                    </a:ext>
                  </a:extLst>
                </a:gridCol>
                <a:gridCol w="926694">
                  <a:extLst>
                    <a:ext uri="{9D8B030D-6E8A-4147-A177-3AD203B41FA5}">
                      <a16:colId xmlns:a16="http://schemas.microsoft.com/office/drawing/2014/main" val="2878969775"/>
                    </a:ext>
                  </a:extLst>
                </a:gridCol>
                <a:gridCol w="926694">
                  <a:extLst>
                    <a:ext uri="{9D8B030D-6E8A-4147-A177-3AD203B41FA5}">
                      <a16:colId xmlns:a16="http://schemas.microsoft.com/office/drawing/2014/main" val="1885776081"/>
                    </a:ext>
                  </a:extLst>
                </a:gridCol>
                <a:gridCol w="926694">
                  <a:extLst>
                    <a:ext uri="{9D8B030D-6E8A-4147-A177-3AD203B41FA5}">
                      <a16:colId xmlns:a16="http://schemas.microsoft.com/office/drawing/2014/main" val="2522656109"/>
                    </a:ext>
                  </a:extLst>
                </a:gridCol>
                <a:gridCol w="926694">
                  <a:extLst>
                    <a:ext uri="{9D8B030D-6E8A-4147-A177-3AD203B41FA5}">
                      <a16:colId xmlns:a16="http://schemas.microsoft.com/office/drawing/2014/main" val="273246930"/>
                    </a:ext>
                  </a:extLst>
                </a:gridCol>
                <a:gridCol w="926694">
                  <a:extLst>
                    <a:ext uri="{9D8B030D-6E8A-4147-A177-3AD203B41FA5}">
                      <a16:colId xmlns:a16="http://schemas.microsoft.com/office/drawing/2014/main" val="643922625"/>
                    </a:ext>
                  </a:extLst>
                </a:gridCol>
              </a:tblGrid>
              <a:tr h="402336">
                <a:tc>
                  <a:txBody>
                    <a:bodyPr/>
                    <a:lstStyle/>
                    <a:p>
                      <a:pPr algn="l" fontAlgn="b"/>
                      <a:r>
                        <a:rPr lang="en-US" sz="1200" b="1" i="0" u="none" strike="noStrike">
                          <a:solidFill>
                            <a:schemeClr val="bg1"/>
                          </a:solidFill>
                          <a:effectLst/>
                          <a:latin typeface="Calibri" panose="020F0502020204030204" pitchFamily="34" charset="0"/>
                        </a:rPr>
                        <a:t> </a:t>
                      </a:r>
                    </a:p>
                  </a:txBody>
                  <a:tcPr marL="9525" marT="9525"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2013</a:t>
                      </a:r>
                    </a:p>
                  </a:txBody>
                  <a:tcPr marL="9525" marT="9525"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2014</a:t>
                      </a:r>
                    </a:p>
                  </a:txBody>
                  <a:tcPr marL="9525" marT="9525"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dirty="0">
                          <a:solidFill>
                            <a:schemeClr val="bg1"/>
                          </a:solidFill>
                          <a:effectLst/>
                          <a:latin typeface="Calibri" panose="020F0502020204030204" pitchFamily="34" charset="0"/>
                        </a:rPr>
                        <a:t>2015</a:t>
                      </a:r>
                    </a:p>
                  </a:txBody>
                  <a:tcPr marL="9525" marT="9525"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2016</a:t>
                      </a:r>
                    </a:p>
                  </a:txBody>
                  <a:tcPr marL="9525" marT="9525" marB="0" anchor="ctr">
                    <a:lnL>
                      <a:noFill/>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2017</a:t>
                      </a:r>
                    </a:p>
                  </a:txBody>
                  <a:tcPr marL="9525" marT="9525" marB="0" anchor="ctr">
                    <a:lnL>
                      <a:noFill/>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2018</a:t>
                      </a:r>
                    </a:p>
                  </a:txBody>
                  <a:tcPr marL="9525" marT="9525" marB="0" anchor="ctr">
                    <a:lnL>
                      <a:noFill/>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2019</a:t>
                      </a:r>
                    </a:p>
                  </a:txBody>
                  <a:tcPr marL="9525" marT="9525" marB="0" anchor="ctr">
                    <a:lnL>
                      <a:noFill/>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2020</a:t>
                      </a:r>
                    </a:p>
                  </a:txBody>
                  <a:tcPr marL="9525" marT="9525" marB="0" anchor="ctr">
                    <a:lnL>
                      <a:noFill/>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2021</a:t>
                      </a:r>
                    </a:p>
                  </a:txBody>
                  <a:tcPr marL="9525" marT="9525" marB="0" anchor="ctr">
                    <a:lnL>
                      <a:noFill/>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2022</a:t>
                      </a:r>
                    </a:p>
                  </a:txBody>
                  <a:tcPr marL="9525" marT="9525" marB="0" anchor="ctr">
                    <a:lnL>
                      <a:noFill/>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2023</a:t>
                      </a:r>
                    </a:p>
                  </a:txBody>
                  <a:tcPr marL="9525" marT="9525"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2756663725"/>
                  </a:ext>
                </a:extLst>
              </a:tr>
              <a:tr h="210312">
                <a:tc>
                  <a:txBody>
                    <a:bodyPr/>
                    <a:lstStyle/>
                    <a:p>
                      <a:pPr algn="l" fontAlgn="b"/>
                      <a:r>
                        <a:rPr lang="en-US" sz="1100" b="0" i="0" u="none" strike="noStrike">
                          <a:solidFill>
                            <a:srgbClr val="000000"/>
                          </a:solidFill>
                          <a:effectLst/>
                          <a:latin typeface="Calibri" panose="020F0502020204030204" pitchFamily="34" charset="0"/>
                        </a:rPr>
                        <a:t>Observed</a:t>
                      </a:r>
                    </a:p>
                  </a:txBody>
                  <a:tcPr marT="0" marB="0" anchor="b">
                    <a:lnL w="12700" cap="flat" cmpd="sng" algn="ctr">
                      <a:noFill/>
                      <a:prstDash val="solid"/>
                      <a:round/>
                      <a:headEnd type="none" w="med" len="med"/>
                      <a:tailEnd type="none" w="med" len="med"/>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19,800</a:t>
                      </a:r>
                    </a:p>
                  </a:txBody>
                  <a:tcPr marL="9525" marT="0" marB="0" anchor="b">
                    <a:lnL w="12700" cap="flat" cmpd="sng" algn="ctr">
                      <a:noFill/>
                      <a:prstDash val="solid"/>
                      <a:round/>
                      <a:headEnd type="none" w="med" len="med"/>
                      <a:tailEnd type="none" w="med" len="med"/>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18,100</a:t>
                      </a:r>
                    </a:p>
                  </a:txBody>
                  <a:tcPr marL="9525" marT="0" marB="0" anchor="b">
                    <a:lnL w="12700" cap="flat" cmpd="sng" algn="ctr">
                      <a:noFill/>
                      <a:prstDash val="solid"/>
                      <a:round/>
                      <a:headEnd type="none" w="med" len="med"/>
                      <a:tailEnd type="none" w="med" len="med"/>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21,900</a:t>
                      </a:r>
                    </a:p>
                  </a:txBody>
                  <a:tcPr marL="9525" marT="0" marB="0" anchor="b">
                    <a:lnL w="12700" cap="flat" cmpd="sng" algn="ctr">
                      <a:noFill/>
                      <a:prstDash val="solid"/>
                      <a:round/>
                      <a:headEnd type="none" w="med" len="med"/>
                      <a:tailEnd type="none" w="med" len="med"/>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20,900</a:t>
                      </a:r>
                    </a:p>
                  </a:txBody>
                  <a:tcPr marL="9525" marT="0" marB="0" anchor="b">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22,200</a:t>
                      </a:r>
                    </a:p>
                  </a:txBody>
                  <a:tcPr marL="9525" marT="0" marB="0" anchor="b">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21,600</a:t>
                      </a:r>
                    </a:p>
                  </a:txBody>
                  <a:tcPr marL="9525" marT="0" marB="0" anchor="b">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20,700</a:t>
                      </a:r>
                    </a:p>
                  </a:txBody>
                  <a:tcPr marL="9525" marT="0" marB="0" anchor="b">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14,000</a:t>
                      </a:r>
                    </a:p>
                  </a:txBody>
                  <a:tcPr marL="9525" marT="0" marB="0" anchor="b">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0" marB="0" anchor="b">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T="0" marB="0" anchor="b">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0" marB="0" anchor="b">
                    <a:lnL>
                      <a:noFill/>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73643401"/>
                  </a:ext>
                </a:extLst>
              </a:tr>
              <a:tr h="210312">
                <a:tc>
                  <a:txBody>
                    <a:bodyPr/>
                    <a:lstStyle/>
                    <a:p>
                      <a:pPr algn="l" fontAlgn="b"/>
                      <a:r>
                        <a:rPr lang="en-US" sz="1100" b="0" i="0" u="none" strike="noStrike">
                          <a:solidFill>
                            <a:srgbClr val="000000"/>
                          </a:solidFill>
                          <a:effectLst/>
                          <a:latin typeface="Calibri" panose="020F0502020204030204" pitchFamily="34" charset="0"/>
                        </a:rPr>
                        <a:t>Targets</a:t>
                      </a:r>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22,200</a:t>
                      </a:r>
                    </a:p>
                  </a:txBody>
                  <a:tcPr marL="9525"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21,500</a:t>
                      </a:r>
                    </a:p>
                  </a:txBody>
                  <a:tcPr marL="9525"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20,800</a:t>
                      </a:r>
                    </a:p>
                  </a:txBody>
                  <a:tcPr marL="9525"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20,100</a:t>
                      </a:r>
                    </a:p>
                  </a:txBody>
                  <a:tcPr marL="9525"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19,400</a:t>
                      </a:r>
                    </a:p>
                  </a:txBody>
                  <a:tcPr marL="9525"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18,700</a:t>
                      </a:r>
                    </a:p>
                  </a:txBody>
                  <a:tcPr marL="9525"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18,000</a:t>
                      </a:r>
                    </a:p>
                  </a:txBody>
                  <a:tcPr marL="9525"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28558374"/>
                  </a:ext>
                </a:extLst>
              </a:tr>
            </a:tbl>
          </a:graphicData>
        </a:graphic>
      </p:graphicFrame>
      <p:sp>
        <p:nvSpPr>
          <p:cNvPr id="3" name="Text Placeholder 2">
            <a:extLst>
              <a:ext uri="{FF2B5EF4-FFF2-40B4-BE49-F238E27FC236}">
                <a16:creationId xmlns:a16="http://schemas.microsoft.com/office/drawing/2014/main" id="{7926C3B5-D6C9-CE99-12F4-21DFCA26A89C}"/>
              </a:ext>
            </a:extLst>
          </p:cNvPr>
          <p:cNvSpPr>
            <a:spLocks noGrp="1"/>
          </p:cNvSpPr>
          <p:nvPr>
            <p:ph type="body" sz="quarter" idx="11"/>
          </p:nvPr>
        </p:nvSpPr>
        <p:spPr/>
        <p:txBody>
          <a:bodyPr/>
          <a:lstStyle/>
          <a:p>
            <a:r>
              <a:rPr lang="en-US" sz="800" b="0" i="0" dirty="0">
                <a:solidFill>
                  <a:srgbClr val="000000"/>
                </a:solidFill>
                <a:effectLst/>
              </a:rPr>
              <a:t>* The number of estimated viral hepatitis infections was determined by multiplying the number of reported cases by a factor that adjusted for </a:t>
            </a:r>
            <a:r>
              <a:rPr lang="en-US" sz="800" b="0" i="0" dirty="0" err="1">
                <a:solidFill>
                  <a:srgbClr val="000000"/>
                </a:solidFill>
                <a:effectLst/>
              </a:rPr>
              <a:t>underascertainment</a:t>
            </a:r>
            <a:r>
              <a:rPr lang="en-US" sz="800" b="0" i="0" dirty="0">
                <a:solidFill>
                  <a:srgbClr val="000000"/>
                </a:solidFill>
                <a:effectLst/>
              </a:rPr>
              <a:t> and underreporting (1–2).</a:t>
            </a:r>
            <a:endParaRPr lang="en-US" sz="800" dirty="0"/>
          </a:p>
        </p:txBody>
      </p:sp>
      <p:sp>
        <p:nvSpPr>
          <p:cNvPr id="14" name="TextBox 13">
            <a:extLst>
              <a:ext uri="{FF2B5EF4-FFF2-40B4-BE49-F238E27FC236}">
                <a16:creationId xmlns:a16="http://schemas.microsoft.com/office/drawing/2014/main" id="{B8434633-3917-11E3-DA0C-DA4D9EDE2D0E}"/>
              </a:ext>
            </a:extLst>
          </p:cNvPr>
          <p:cNvSpPr txBox="1"/>
          <p:nvPr/>
        </p:nvSpPr>
        <p:spPr>
          <a:xfrm>
            <a:off x="6513812" y="5987185"/>
            <a:ext cx="4064465" cy="707886"/>
          </a:xfrm>
          <a:prstGeom prst="rect">
            <a:avLst/>
          </a:prstGeom>
          <a:noFill/>
        </p:spPr>
        <p:txBody>
          <a:bodyPr wrap="square" lIns="91440" tIns="45720" rIns="91440" bIns="45720" anchor="b">
            <a:spAutoFit/>
          </a:bodyPr>
          <a:lstStyle/>
          <a:p>
            <a:r>
              <a:rPr lang="en-US" sz="800"/>
              <a:t>Source: CDC, National Notifiable Diseases Surveillance System.</a:t>
            </a:r>
          </a:p>
          <a:p>
            <a:endParaRPr lang="en-US" sz="800"/>
          </a:p>
          <a:p>
            <a:r>
              <a:rPr lang="en-US" sz="800"/>
              <a:t>Centers for Disease Control and Prevention. Progress Toward Viral Hepatitis Elimination in the United States, 2022. Available at </a:t>
            </a:r>
            <a:r>
              <a:rPr lang="en-US" sz="800">
                <a:hlinkClick r:id="rId4"/>
              </a:rPr>
              <a:t>https://www.cdc.gov/hepatitis/policy/npr/2022/index.htm</a:t>
            </a:r>
            <a:r>
              <a:rPr lang="en-US" sz="800"/>
              <a:t>.  Published September 2022.</a:t>
            </a:r>
            <a:endParaRPr lang="en-US" sz="800">
              <a:cs typeface="Calibri"/>
            </a:endParaRPr>
          </a:p>
        </p:txBody>
      </p:sp>
    </p:spTree>
    <p:extLst>
      <p:ext uri="{BB962C8B-B14F-4D97-AF65-F5344CB8AC3E}">
        <p14:creationId xmlns:p14="http://schemas.microsoft.com/office/powerpoint/2010/main" val="1649283516"/>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3a61471-335a-4812-b149-2392b70c09ae" xsi:nil="true"/>
    <lcf76f155ced4ddcb4097134ff3c332f xmlns="e6129190-2502-4b9b-a176-45f32946105d">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6A0E967F181BB4799F61530F57313A7" ma:contentTypeVersion="15" ma:contentTypeDescription="Create a new document." ma:contentTypeScope="" ma:versionID="ebb4b786c50db4e938002a6b96886c64">
  <xsd:schema xmlns:xsd="http://www.w3.org/2001/XMLSchema" xmlns:xs="http://www.w3.org/2001/XMLSchema" xmlns:p="http://schemas.microsoft.com/office/2006/metadata/properties" xmlns:ns2="e6129190-2502-4b9b-a176-45f32946105d" xmlns:ns3="43a61471-335a-4812-b149-2392b70c09ae" targetNamespace="http://schemas.microsoft.com/office/2006/metadata/properties" ma:root="true" ma:fieldsID="10f67f884fe6e0e42b0e6e56111affd8" ns2:_="" ns3:_="">
    <xsd:import namespace="e6129190-2502-4b9b-a176-45f32946105d"/>
    <xsd:import namespace="43a61471-335a-4812-b149-2392b70c09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129190-2502-4b9b-a176-45f3294610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3a61471-335a-4812-b149-2392b70c09a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b61f6f9-9dac-4657-a88a-c3c23afc2975}" ma:internalName="TaxCatchAll" ma:showField="CatchAllData" ma:web="43a61471-335a-4812-b149-2392b70c09a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9434D5-4D44-4090-9F30-B85933BA4D4D}">
  <ds:schemaRefs>
    <ds:schemaRef ds:uri="http://purl.org/dc/dcmitype/"/>
    <ds:schemaRef ds:uri="http://www.w3.org/XML/1998/namespace"/>
    <ds:schemaRef ds:uri="a5db0dc4-de41-4547-9920-1aed1993f095"/>
    <ds:schemaRef ds:uri="http://purl.org/dc/elements/1.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0bf74ea8-196f-4ed0-acda-4d1b8eb91222"/>
    <ds:schemaRef ds:uri="http://schemas.microsoft.com/office/2006/metadata/properties"/>
  </ds:schemaRefs>
</ds:datastoreItem>
</file>

<file path=customXml/itemProps2.xml><?xml version="1.0" encoding="utf-8"?>
<ds:datastoreItem xmlns:ds="http://schemas.openxmlformats.org/officeDocument/2006/customXml" ds:itemID="{01C9D69C-FC56-463D-A779-768DF4554C6C}"/>
</file>

<file path=customXml/itemProps3.xml><?xml version="1.0" encoding="utf-8"?>
<ds:datastoreItem xmlns:ds="http://schemas.openxmlformats.org/officeDocument/2006/customXml" ds:itemID="{B569B53A-F81D-42F9-86B6-31365665533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41</TotalTime>
  <Words>291</Words>
  <Application>Microsoft Macintosh PowerPoint</Application>
  <PresentationFormat>Widescreen</PresentationFormat>
  <Paragraphs>47</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Part 1 of 2 Reduce estimated new hepatitis B virus infections by 20% or more</vt:lpstr>
      <vt:lpstr>Part 2 of 2 Reduce estimated new hepatitis B virus infections by 20% or more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Pachilis, Allison (NYC-RSD)</cp:lastModifiedBy>
  <cp:revision>7</cp:revision>
  <dcterms:created xsi:type="dcterms:W3CDTF">2022-08-02T19:32:21Z</dcterms:created>
  <dcterms:modified xsi:type="dcterms:W3CDTF">2022-10-17T14:33:32Z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0x01010016A0E967F181BB4799F61530F57313A7</vt:lpwstr>
  </property>
  <property fmtid="{D5CDD505-2E9C-101B-9397-08002B2CF9AE}" pid="3" name="MediaServiceImageTags">
    <vt:lpwstr/>
  </property>
</Properties>
</file>