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1506" r:id="rId5"/>
    <p:sldId id="1512" r:id="rId6"/>
    <p:sldId id="1504" r:id="rId7"/>
    <p:sldId id="1505" r:id="rId8"/>
    <p:sldId id="1537" r:id="rId9"/>
    <p:sldId id="1513" r:id="rId10"/>
    <p:sldId id="1514" r:id="rId11"/>
    <p:sldId id="1540" r:id="rId12"/>
    <p:sldId id="1405" r:id="rId13"/>
    <p:sldId id="1515" r:id="rId14"/>
    <p:sldId id="1521" r:id="rId15"/>
    <p:sldId id="1522" r:id="rId16"/>
    <p:sldId id="1525" r:id="rId17"/>
    <p:sldId id="1526" r:id="rId18"/>
    <p:sldId id="1527" r:id="rId19"/>
    <p:sldId id="1528" r:id="rId20"/>
    <p:sldId id="1541" r:id="rId21"/>
    <p:sldId id="1517" r:id="rId22"/>
    <p:sldId id="1518" r:id="rId23"/>
    <p:sldId id="1529" r:id="rId24"/>
    <p:sldId id="1530" r:id="rId25"/>
    <p:sldId id="1531" r:id="rId26"/>
    <p:sldId id="1532" r:id="rId27"/>
    <p:sldId id="1533" r:id="rId28"/>
    <p:sldId id="1534" r:id="rId29"/>
    <p:sldId id="1535" r:id="rId30"/>
    <p:sldId id="1536"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28497-F26A-A0A4-E73D-D92F0ED15775}" name="Hume, Hannah (CDC/DDID/NCHHSTP/DVH) (CTR)" initials="H(" userId="S::ttu1_cdc.gov#ext#@interpublic.onmicrosoft.com::1b009d46-ab60-4238-aa37-920718884ad7" providerId="AD"/>
  <p188:author id="{584AB69A-6491-6A07-0B1E-2AC16A3C1D23}" name="Kelly, Stephen (NYC-RSD)" initials="K(" userId="S::stephen.kelly@resolute.com::b14b489e-cdff-4591-8fac-e12f79eda3e7" providerId="AD"/>
  <p188:author id="{2BEC4FB6-C2A2-D6B8-19AE-86F840765DD9}" name="Pachilis, Allison (NYC-RSD)" initials="PA(R" userId="S::allison.pachilis@resolute.com::c0b6f0fa-67b9-40b3-8625-6e8b82fb5866" providerId="AD"/>
  <p188:author id="{41C2BACC-10A2-F589-CDB7-D648C0EDC9E7}" name="Gruber, Mark (BUF-RSD)" initials="MG" userId="Gruber, Mark (BUF-RSD)" providerId="None"/>
  <p188:author id="{E8D0B9D4-F70F-BEA7-87F7-DC905F0488A0}" name="Sporrong, Katari (NYC-RSD)" initials="SK(R" userId="S::katari.sporrong@resolute.com::34da16c7-c116-4814-8e7a-e4fd6891184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CEDC8"/>
    <a:srgbClr val="497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069EF-8698-3A44-8AF5-0F5E8461DA63}" v="114" dt="2022-10-12T22:45:49.186"/>
    <p1510:client id="{C3464DA4-4853-01C4-E78A-E48854F3B967}" v="82" dt="2022-10-12T19:25:48.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0"/>
    <p:restoredTop sz="94673"/>
  </p:normalViewPr>
  <p:slideViewPr>
    <p:cSldViewPr snapToGrid="0">
      <p:cViewPr varScale="1">
        <p:scale>
          <a:sx n="131" d="100"/>
          <a:sy n="131" d="100"/>
        </p:scale>
        <p:origin x="20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Data\estimated__new_hepatitis_a_virus_infections_and_annual_targets_for_the_united_states_by_year.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Hepatitis_NPR_PPT\01-Assets\VH%20NPR%202022%20data%20tables%20for%20web%20team_FINAL%20(1)-Desig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baseline="0">
                <a:solidFill>
                  <a:schemeClr val="tx1">
                    <a:lumMod val="65000"/>
                    <a:lumOff val="35000"/>
                  </a:schemeClr>
                </a:solidFill>
                <a:effectLst/>
              </a:rPr>
              <a:t>Estimated* new hepatitis A virus infections and annual targets for the United States by year </a:t>
            </a:r>
            <a:endParaRPr lang="en-US" sz="160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estimated__new_hepatitis_a_viru!$A$2</c:f>
              <c:strCache>
                <c:ptCount val="1"/>
                <c:pt idx="0">
                  <c:v>Observed</c:v>
                </c:pt>
              </c:strCache>
            </c:strRef>
          </c:tx>
          <c:spPr>
            <a:solidFill>
              <a:schemeClr val="accent4">
                <a:shade val="76000"/>
              </a:schemeClr>
            </a:solidFill>
            <a:ln>
              <a:noFill/>
            </a:ln>
            <a:effectLst/>
          </c:spPr>
          <c:invertIfNegative val="0"/>
          <c:cat>
            <c:numRef>
              <c:f>estimated__new_hepatitis_a_viru!$B$1:$L$1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estimated__new_hepatitis_a_viru!$B$2:$L$2</c:f>
              <c:numCache>
                <c:formatCode>General</c:formatCode>
                <c:ptCount val="11"/>
                <c:pt idx="0">
                  <c:v>3600</c:v>
                </c:pt>
                <c:pt idx="1">
                  <c:v>2500</c:v>
                </c:pt>
                <c:pt idx="2">
                  <c:v>2800</c:v>
                </c:pt>
                <c:pt idx="3">
                  <c:v>4000</c:v>
                </c:pt>
                <c:pt idx="4">
                  <c:v>6700</c:v>
                </c:pt>
                <c:pt idx="5">
                  <c:v>24900</c:v>
                </c:pt>
                <c:pt idx="6">
                  <c:v>37700</c:v>
                </c:pt>
                <c:pt idx="7">
                  <c:v>19900</c:v>
                </c:pt>
                <c:pt idx="8">
                  <c:v>0</c:v>
                </c:pt>
                <c:pt idx="9">
                  <c:v>0</c:v>
                </c:pt>
                <c:pt idx="10">
                  <c:v>0</c:v>
                </c:pt>
              </c:numCache>
            </c:numRef>
          </c:val>
          <c:extLst>
            <c:ext xmlns:c16="http://schemas.microsoft.com/office/drawing/2014/chart" uri="{C3380CC4-5D6E-409C-BE32-E72D297353CC}">
              <c16:uniqueId val="{00000000-40B8-B948-88C4-612941759B40}"/>
            </c:ext>
          </c:extLst>
        </c:ser>
        <c:dLbls>
          <c:showLegendKey val="0"/>
          <c:showVal val="0"/>
          <c:showCatName val="0"/>
          <c:showSerName val="0"/>
          <c:showPercent val="0"/>
          <c:showBubbleSize val="0"/>
        </c:dLbls>
        <c:gapWidth val="150"/>
        <c:axId val="807362207"/>
        <c:axId val="778740767"/>
      </c:barChart>
      <c:lineChart>
        <c:grouping val="standard"/>
        <c:varyColors val="0"/>
        <c:ser>
          <c:idx val="1"/>
          <c:order val="1"/>
          <c:tx>
            <c:strRef>
              <c:f>estimated__new_hepatitis_a_viru!$A$3</c:f>
              <c:strCache>
                <c:ptCount val="1"/>
                <c:pt idx="0">
                  <c:v>Annual Target</c:v>
                </c:pt>
              </c:strCache>
            </c:strRef>
          </c:tx>
          <c:spPr>
            <a:ln w="28575" cap="rnd">
              <a:solidFill>
                <a:schemeClr val="accent4">
                  <a:tint val="77000"/>
                </a:schemeClr>
              </a:solidFill>
              <a:round/>
            </a:ln>
            <a:effectLst/>
          </c:spPr>
          <c:marker>
            <c:symbol val="none"/>
          </c:marker>
          <c:cat>
            <c:numRef>
              <c:f>estimated__new_hepatitis_a_viru!$B$1:$L$1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estimated__new_hepatitis_a_viru!$B$3:$L$3</c:f>
              <c:numCache>
                <c:formatCode>General</c:formatCode>
                <c:ptCount val="11"/>
                <c:pt idx="4">
                  <c:v>6700</c:v>
                </c:pt>
                <c:pt idx="5">
                  <c:v>6250</c:v>
                </c:pt>
                <c:pt idx="6">
                  <c:v>5800</c:v>
                </c:pt>
                <c:pt idx="7">
                  <c:v>5350</c:v>
                </c:pt>
                <c:pt idx="8">
                  <c:v>4900</c:v>
                </c:pt>
                <c:pt idx="9">
                  <c:v>4450</c:v>
                </c:pt>
                <c:pt idx="10">
                  <c:v>4000</c:v>
                </c:pt>
              </c:numCache>
            </c:numRef>
          </c:val>
          <c:smooth val="0"/>
          <c:extLst>
            <c:ext xmlns:c16="http://schemas.microsoft.com/office/drawing/2014/chart" uri="{C3380CC4-5D6E-409C-BE32-E72D297353CC}">
              <c16:uniqueId val="{00000001-40B8-B948-88C4-612941759B40}"/>
            </c:ext>
          </c:extLst>
        </c:ser>
        <c:dLbls>
          <c:showLegendKey val="0"/>
          <c:showVal val="0"/>
          <c:showCatName val="0"/>
          <c:showSerName val="0"/>
          <c:showPercent val="0"/>
          <c:showBubbleSize val="0"/>
        </c:dLbls>
        <c:marker val="1"/>
        <c:smooth val="0"/>
        <c:axId val="807362207"/>
        <c:axId val="778740767"/>
      </c:lineChart>
      <c:catAx>
        <c:axId val="80736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8740767"/>
        <c:crosses val="autoZero"/>
        <c:auto val="1"/>
        <c:lblAlgn val="ctr"/>
        <c:lblOffset val="100"/>
        <c:noMultiLvlLbl val="0"/>
      </c:catAx>
      <c:valAx>
        <c:axId val="7787407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07362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a:effectLst/>
              </a:rPr>
              <a:t>Age-adjusted rate* of hepatitis C-related deaths† among non-Hispanic Black persons and annual targets for the United States by year</a:t>
            </a:r>
            <a:endParaRPr lang="en-US"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HepCDeathsNHBlack!$E$8</c:f>
              <c:strCache>
                <c:ptCount val="1"/>
                <c:pt idx="0">
                  <c:v>Observed</c:v>
                </c:pt>
              </c:strCache>
            </c:strRef>
          </c:tx>
          <c:spPr>
            <a:solidFill>
              <a:schemeClr val="accent2">
                <a:shade val="76000"/>
              </a:schemeClr>
            </a:solidFill>
            <a:ln>
              <a:noFill/>
            </a:ln>
            <a:effectLst/>
          </c:spPr>
          <c:invertIfNegative val="0"/>
          <c:cat>
            <c:numRef>
              <c:f>HepCDeathsNHBlack!$D$9:$D$19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HepCDeathsNHBlack!$E$9:$E$19</c:f>
              <c:numCache>
                <c:formatCode>0.00</c:formatCode>
                <c:ptCount val="11"/>
                <c:pt idx="0">
                  <c:v>8.33</c:v>
                </c:pt>
                <c:pt idx="1">
                  <c:v>8.1199999999999992</c:v>
                </c:pt>
                <c:pt idx="2">
                  <c:v>8.1300000000000008</c:v>
                </c:pt>
                <c:pt idx="3">
                  <c:v>7.42</c:v>
                </c:pt>
                <c:pt idx="4">
                  <c:v>7.03</c:v>
                </c:pt>
                <c:pt idx="5">
                  <c:v>6.31</c:v>
                </c:pt>
                <c:pt idx="6">
                  <c:v>5.44</c:v>
                </c:pt>
                <c:pt idx="7">
                  <c:v>5.63</c:v>
                </c:pt>
              </c:numCache>
            </c:numRef>
          </c:val>
          <c:extLst>
            <c:ext xmlns:c16="http://schemas.microsoft.com/office/drawing/2014/chart" uri="{C3380CC4-5D6E-409C-BE32-E72D297353CC}">
              <c16:uniqueId val="{00000000-94E5-054E-B821-B1B52DEB75AE}"/>
            </c:ext>
          </c:extLst>
        </c:ser>
        <c:dLbls>
          <c:showLegendKey val="0"/>
          <c:showVal val="0"/>
          <c:showCatName val="0"/>
          <c:showSerName val="0"/>
          <c:showPercent val="0"/>
          <c:showBubbleSize val="0"/>
        </c:dLbls>
        <c:gapWidth val="150"/>
        <c:axId val="1632800816"/>
        <c:axId val="1629897328"/>
      </c:barChart>
      <c:lineChart>
        <c:grouping val="standard"/>
        <c:varyColors val="0"/>
        <c:ser>
          <c:idx val="1"/>
          <c:order val="1"/>
          <c:tx>
            <c:strRef>
              <c:f>HepCDeathsNHBlack!$F$8</c:f>
              <c:strCache>
                <c:ptCount val="1"/>
                <c:pt idx="0">
                  <c:v>Targets</c:v>
                </c:pt>
              </c:strCache>
            </c:strRef>
          </c:tx>
          <c:spPr>
            <a:ln w="28575" cap="rnd">
              <a:solidFill>
                <a:schemeClr val="accent2">
                  <a:tint val="77000"/>
                </a:schemeClr>
              </a:solidFill>
              <a:round/>
            </a:ln>
            <a:effectLst/>
          </c:spPr>
          <c:marker>
            <c:symbol val="none"/>
          </c:marker>
          <c:val>
            <c:numRef>
              <c:f>HepCDeathsNHBlack!$F$9:$F$19</c:f>
              <c:numCache>
                <c:formatCode>General</c:formatCode>
                <c:ptCount val="11"/>
                <c:pt idx="4" formatCode="0.00">
                  <c:v>7.03</c:v>
                </c:pt>
                <c:pt idx="5" formatCode="0.00">
                  <c:v>6.6783333333333337</c:v>
                </c:pt>
                <c:pt idx="6" formatCode="0.00">
                  <c:v>6.3266666666666671</c:v>
                </c:pt>
                <c:pt idx="7" formatCode="0.00">
                  <c:v>5.9750000000000005</c:v>
                </c:pt>
                <c:pt idx="8" formatCode="0.00">
                  <c:v>5.623333333333334</c:v>
                </c:pt>
                <c:pt idx="9" formatCode="0.00">
                  <c:v>5.2716666666666674</c:v>
                </c:pt>
                <c:pt idx="10" formatCode="0.00">
                  <c:v>4.9200000000000008</c:v>
                </c:pt>
              </c:numCache>
            </c:numRef>
          </c:val>
          <c:smooth val="0"/>
          <c:extLst>
            <c:ext xmlns:c16="http://schemas.microsoft.com/office/drawing/2014/chart" uri="{C3380CC4-5D6E-409C-BE32-E72D297353CC}">
              <c16:uniqueId val="{00000001-94E5-054E-B821-B1B52DEB75AE}"/>
            </c:ext>
          </c:extLst>
        </c:ser>
        <c:dLbls>
          <c:showLegendKey val="0"/>
          <c:showVal val="0"/>
          <c:showCatName val="0"/>
          <c:showSerName val="0"/>
          <c:showPercent val="0"/>
          <c:showBubbleSize val="0"/>
        </c:dLbls>
        <c:marker val="1"/>
        <c:smooth val="0"/>
        <c:axId val="1632800816"/>
        <c:axId val="1629897328"/>
      </c:lineChart>
      <c:catAx>
        <c:axId val="163280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29897328"/>
        <c:crosses val="autoZero"/>
        <c:auto val="1"/>
        <c:lblAlgn val="ctr"/>
        <c:lblOffset val="100"/>
        <c:noMultiLvlLbl val="0"/>
      </c:catAx>
      <c:valAx>
        <c:axId val="16298973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2800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baseline="0">
                <a:solidFill>
                  <a:schemeClr val="tx1">
                    <a:lumMod val="65000"/>
                    <a:lumOff val="35000"/>
                  </a:schemeClr>
                </a:solidFill>
                <a:effectLst/>
              </a:rPr>
              <a:t>Estimated* new hepatitis B virus infections and annual targets for the United States by year</a:t>
            </a:r>
            <a:r>
              <a:rPr lang="en-US" sz="1600" b="0" i="0" u="none" strike="noStrike" baseline="0">
                <a:solidFill>
                  <a:schemeClr val="tx1">
                    <a:lumMod val="65000"/>
                    <a:lumOff val="35000"/>
                  </a:schemeClr>
                </a:solidFill>
              </a:rPr>
              <a:t> </a:t>
            </a:r>
            <a:endParaRPr lang="en-US" sz="160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HepBEstInf!$E$8</c:f>
              <c:strCache>
                <c:ptCount val="1"/>
                <c:pt idx="0">
                  <c:v>Observed</c:v>
                </c:pt>
              </c:strCache>
            </c:strRef>
          </c:tx>
          <c:spPr>
            <a:solidFill>
              <a:schemeClr val="accent3"/>
            </a:solidFill>
            <a:ln>
              <a:noFill/>
            </a:ln>
            <a:effectLst/>
          </c:spPr>
          <c:invertIfNegative val="0"/>
          <c:cat>
            <c:numRef>
              <c:f>HepBEstInf!$D$9:$D$19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HepBEstInf!$E$9:$E$19</c:f>
              <c:numCache>
                <c:formatCode>#,##0</c:formatCode>
                <c:ptCount val="11"/>
                <c:pt idx="0">
                  <c:v>19800</c:v>
                </c:pt>
                <c:pt idx="1">
                  <c:v>18100</c:v>
                </c:pt>
                <c:pt idx="2">
                  <c:v>21900</c:v>
                </c:pt>
                <c:pt idx="3">
                  <c:v>20900</c:v>
                </c:pt>
                <c:pt idx="4">
                  <c:v>22200</c:v>
                </c:pt>
                <c:pt idx="5">
                  <c:v>21600</c:v>
                </c:pt>
                <c:pt idx="6">
                  <c:v>20700</c:v>
                </c:pt>
                <c:pt idx="7">
                  <c:v>14000</c:v>
                </c:pt>
              </c:numCache>
            </c:numRef>
          </c:val>
          <c:extLst>
            <c:ext xmlns:c16="http://schemas.microsoft.com/office/drawing/2014/chart" uri="{C3380CC4-5D6E-409C-BE32-E72D297353CC}">
              <c16:uniqueId val="{00000000-701B-C340-8974-5EE2783CB5E3}"/>
            </c:ext>
          </c:extLst>
        </c:ser>
        <c:dLbls>
          <c:showLegendKey val="0"/>
          <c:showVal val="0"/>
          <c:showCatName val="0"/>
          <c:showSerName val="0"/>
          <c:showPercent val="0"/>
          <c:showBubbleSize val="0"/>
        </c:dLbls>
        <c:gapWidth val="150"/>
        <c:axId val="839117935"/>
        <c:axId val="839118335"/>
      </c:barChart>
      <c:lineChart>
        <c:grouping val="standard"/>
        <c:varyColors val="0"/>
        <c:ser>
          <c:idx val="2"/>
          <c:order val="1"/>
          <c:tx>
            <c:strRef>
              <c:f>HepBEstInf!$F$8</c:f>
              <c:strCache>
                <c:ptCount val="1"/>
                <c:pt idx="0">
                  <c:v>Targets</c:v>
                </c:pt>
              </c:strCache>
            </c:strRef>
          </c:tx>
          <c:spPr>
            <a:ln w="28575" cap="rnd">
              <a:solidFill>
                <a:schemeClr val="accent3">
                  <a:tint val="65000"/>
                </a:schemeClr>
              </a:solidFill>
              <a:round/>
            </a:ln>
            <a:effectLst/>
          </c:spPr>
          <c:marker>
            <c:symbol val="none"/>
          </c:marker>
          <c:val>
            <c:numRef>
              <c:f>HepBEstInf!$F$9:$F$19</c:f>
              <c:numCache>
                <c:formatCode>General</c:formatCode>
                <c:ptCount val="11"/>
                <c:pt idx="4" formatCode="#,##0">
                  <c:v>22200</c:v>
                </c:pt>
                <c:pt idx="5" formatCode="#,##0">
                  <c:v>21500</c:v>
                </c:pt>
                <c:pt idx="6" formatCode="#,##0">
                  <c:v>20800</c:v>
                </c:pt>
                <c:pt idx="7" formatCode="#,##0">
                  <c:v>20100</c:v>
                </c:pt>
                <c:pt idx="8" formatCode="#,##0">
                  <c:v>19400</c:v>
                </c:pt>
                <c:pt idx="9" formatCode="#,##0">
                  <c:v>18700</c:v>
                </c:pt>
                <c:pt idx="10" formatCode="#,##0">
                  <c:v>18000</c:v>
                </c:pt>
              </c:numCache>
            </c:numRef>
          </c:val>
          <c:smooth val="0"/>
          <c:extLst>
            <c:ext xmlns:c16="http://schemas.microsoft.com/office/drawing/2014/chart" uri="{C3380CC4-5D6E-409C-BE32-E72D297353CC}">
              <c16:uniqueId val="{00000001-701B-C340-8974-5EE2783CB5E3}"/>
            </c:ext>
          </c:extLst>
        </c:ser>
        <c:dLbls>
          <c:showLegendKey val="0"/>
          <c:showVal val="0"/>
          <c:showCatName val="0"/>
          <c:showSerName val="0"/>
          <c:showPercent val="0"/>
          <c:showBubbleSize val="0"/>
        </c:dLbls>
        <c:marker val="1"/>
        <c:smooth val="0"/>
        <c:axId val="839117935"/>
        <c:axId val="839118335"/>
      </c:lineChart>
      <c:catAx>
        <c:axId val="83911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39118335"/>
        <c:crosses val="autoZero"/>
        <c:auto val="1"/>
        <c:lblAlgn val="ctr"/>
        <c:lblOffset val="100"/>
        <c:noMultiLvlLbl val="0"/>
      </c:catAx>
      <c:valAx>
        <c:axId val="83911833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391179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baseline="0">
                <a:solidFill>
                  <a:schemeClr val="tx1">
                    <a:lumMod val="65000"/>
                    <a:lumOff val="35000"/>
                  </a:schemeClr>
                </a:solidFill>
                <a:effectLst/>
              </a:rPr>
              <a:t>Incidence rate* of reported new hepatitis B cases among persons aged 18‒40 years† and annual targets for the United States by year</a:t>
            </a:r>
            <a:r>
              <a:rPr lang="en-US" sz="1600" b="0" i="0" u="none" strike="noStrike" baseline="0">
                <a:solidFill>
                  <a:schemeClr val="tx1">
                    <a:lumMod val="65000"/>
                    <a:lumOff val="35000"/>
                  </a:schemeClr>
                </a:solidFill>
              </a:rPr>
              <a:t> </a:t>
            </a:r>
            <a:endParaRPr lang="en-US" sz="160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HepBRatePWID!$E$8</c:f>
              <c:strCache>
                <c:ptCount val="1"/>
                <c:pt idx="0">
                  <c:v>Observed</c:v>
                </c:pt>
              </c:strCache>
            </c:strRef>
          </c:tx>
          <c:spPr>
            <a:solidFill>
              <a:schemeClr val="accent3">
                <a:shade val="76000"/>
              </a:schemeClr>
            </a:solidFill>
            <a:ln>
              <a:noFill/>
            </a:ln>
            <a:effectLst/>
          </c:spPr>
          <c:invertIfNegative val="0"/>
          <c:cat>
            <c:numRef>
              <c:f>HepBRatePWID!$D$9:$D$19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HepBRatePWID!$E$9:$E$19</c:f>
              <c:numCache>
                <c:formatCode>#,##0.0</c:formatCode>
                <c:ptCount val="11"/>
                <c:pt idx="0">
                  <c:v>1.5</c:v>
                </c:pt>
                <c:pt idx="1">
                  <c:v>1.3</c:v>
                </c:pt>
                <c:pt idx="2">
                  <c:v>1.6</c:v>
                </c:pt>
                <c:pt idx="3">
                  <c:v>1.4</c:v>
                </c:pt>
                <c:pt idx="4">
                  <c:v>1.4</c:v>
                </c:pt>
                <c:pt idx="5">
                  <c:v>1.2</c:v>
                </c:pt>
                <c:pt idx="6">
                  <c:v>1.2</c:v>
                </c:pt>
                <c:pt idx="7">
                  <c:v>0.7</c:v>
                </c:pt>
              </c:numCache>
            </c:numRef>
          </c:val>
          <c:extLst>
            <c:ext xmlns:c16="http://schemas.microsoft.com/office/drawing/2014/chart" uri="{C3380CC4-5D6E-409C-BE32-E72D297353CC}">
              <c16:uniqueId val="{00000000-C77E-D442-84C2-3E5BC718E13E}"/>
            </c:ext>
          </c:extLst>
        </c:ser>
        <c:dLbls>
          <c:showLegendKey val="0"/>
          <c:showVal val="0"/>
          <c:showCatName val="0"/>
          <c:showSerName val="0"/>
          <c:showPercent val="0"/>
          <c:showBubbleSize val="0"/>
        </c:dLbls>
        <c:gapWidth val="150"/>
        <c:axId val="1617319328"/>
        <c:axId val="1617320976"/>
      </c:barChart>
      <c:lineChart>
        <c:grouping val="standard"/>
        <c:varyColors val="0"/>
        <c:ser>
          <c:idx val="1"/>
          <c:order val="1"/>
          <c:tx>
            <c:strRef>
              <c:f>HepBRatePWID!$F$8</c:f>
              <c:strCache>
                <c:ptCount val="1"/>
                <c:pt idx="0">
                  <c:v>Targets</c:v>
                </c:pt>
              </c:strCache>
            </c:strRef>
          </c:tx>
          <c:spPr>
            <a:ln w="28575" cap="rnd">
              <a:solidFill>
                <a:schemeClr val="accent3">
                  <a:tint val="77000"/>
                </a:schemeClr>
              </a:solidFill>
              <a:round/>
            </a:ln>
            <a:effectLst/>
          </c:spPr>
          <c:marker>
            <c:symbol val="none"/>
          </c:marker>
          <c:val>
            <c:numRef>
              <c:f>HepBRatePWID!$F$9:$F$19</c:f>
              <c:numCache>
                <c:formatCode>General</c:formatCode>
                <c:ptCount val="11"/>
                <c:pt idx="4" formatCode="0.0">
                  <c:v>1.4</c:v>
                </c:pt>
                <c:pt idx="5" formatCode="0.0">
                  <c:v>1.3333333333333333</c:v>
                </c:pt>
                <c:pt idx="6" formatCode="0.0">
                  <c:v>1.2666666666666666</c:v>
                </c:pt>
                <c:pt idx="7" formatCode="0.0">
                  <c:v>1.2</c:v>
                </c:pt>
                <c:pt idx="8" formatCode="0.0">
                  <c:v>1.1333333333333333</c:v>
                </c:pt>
                <c:pt idx="9" formatCode="0.0">
                  <c:v>1.0666666666666667</c:v>
                </c:pt>
                <c:pt idx="10" formatCode="0.0">
                  <c:v>1</c:v>
                </c:pt>
              </c:numCache>
            </c:numRef>
          </c:val>
          <c:smooth val="0"/>
          <c:extLst>
            <c:ext xmlns:c16="http://schemas.microsoft.com/office/drawing/2014/chart" uri="{C3380CC4-5D6E-409C-BE32-E72D297353CC}">
              <c16:uniqueId val="{00000001-C77E-D442-84C2-3E5BC718E13E}"/>
            </c:ext>
          </c:extLst>
        </c:ser>
        <c:dLbls>
          <c:showLegendKey val="0"/>
          <c:showVal val="0"/>
          <c:showCatName val="0"/>
          <c:showSerName val="0"/>
          <c:showPercent val="0"/>
          <c:showBubbleSize val="0"/>
        </c:dLbls>
        <c:marker val="1"/>
        <c:smooth val="0"/>
        <c:axId val="1617319328"/>
        <c:axId val="1617320976"/>
      </c:lineChart>
      <c:catAx>
        <c:axId val="161731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7320976"/>
        <c:crosses val="autoZero"/>
        <c:auto val="1"/>
        <c:lblAlgn val="ctr"/>
        <c:lblOffset val="100"/>
        <c:noMultiLvlLbl val="0"/>
      </c:catAx>
      <c:valAx>
        <c:axId val="161732097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7319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baseline="0">
                <a:solidFill>
                  <a:schemeClr val="tx1">
                    <a:lumMod val="65000"/>
                    <a:lumOff val="35000"/>
                  </a:schemeClr>
                </a:solidFill>
                <a:effectLst/>
              </a:rPr>
              <a:t>Age-adjusted rate* of hepatitis B-related deaths† and annual targets for the United States by year</a:t>
            </a:r>
            <a:r>
              <a:rPr lang="en-US" sz="1600" b="0" i="0" u="none" strike="noStrike" baseline="0">
                <a:solidFill>
                  <a:schemeClr val="tx1">
                    <a:lumMod val="65000"/>
                    <a:lumOff val="35000"/>
                  </a:schemeClr>
                </a:solidFill>
              </a:rPr>
              <a:t> </a:t>
            </a:r>
            <a:endParaRPr lang="en-US" sz="160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HepBDeaths!$E$8</c:f>
              <c:strCache>
                <c:ptCount val="1"/>
                <c:pt idx="0">
                  <c:v>Observed</c:v>
                </c:pt>
              </c:strCache>
            </c:strRef>
          </c:tx>
          <c:spPr>
            <a:solidFill>
              <a:schemeClr val="accent3">
                <a:shade val="76000"/>
              </a:schemeClr>
            </a:solidFill>
            <a:ln>
              <a:noFill/>
            </a:ln>
            <a:effectLst/>
          </c:spPr>
          <c:invertIfNegative val="0"/>
          <c:cat>
            <c:numRef>
              <c:f>HepBDeaths!$D$9:$D$19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HepBDeaths!$E$9:$E$19</c:f>
              <c:numCache>
                <c:formatCode>0.00</c:formatCode>
                <c:ptCount val="11"/>
                <c:pt idx="0">
                  <c:v>0.53</c:v>
                </c:pt>
                <c:pt idx="1">
                  <c:v>0.5</c:v>
                </c:pt>
                <c:pt idx="2">
                  <c:v>0.46</c:v>
                </c:pt>
                <c:pt idx="3">
                  <c:v>0.45</c:v>
                </c:pt>
                <c:pt idx="4">
                  <c:v>0.46</c:v>
                </c:pt>
                <c:pt idx="5">
                  <c:v>0.43</c:v>
                </c:pt>
                <c:pt idx="6">
                  <c:v>0.42</c:v>
                </c:pt>
                <c:pt idx="7">
                  <c:v>0.45</c:v>
                </c:pt>
              </c:numCache>
            </c:numRef>
          </c:val>
          <c:extLst>
            <c:ext xmlns:c16="http://schemas.microsoft.com/office/drawing/2014/chart" uri="{C3380CC4-5D6E-409C-BE32-E72D297353CC}">
              <c16:uniqueId val="{00000000-CAA5-B44E-A0EC-EAE4201C7F90}"/>
            </c:ext>
          </c:extLst>
        </c:ser>
        <c:dLbls>
          <c:showLegendKey val="0"/>
          <c:showVal val="0"/>
          <c:showCatName val="0"/>
          <c:showSerName val="0"/>
          <c:showPercent val="0"/>
          <c:showBubbleSize val="0"/>
        </c:dLbls>
        <c:gapWidth val="150"/>
        <c:axId val="1614950176"/>
        <c:axId val="1614951824"/>
      </c:barChart>
      <c:lineChart>
        <c:grouping val="standard"/>
        <c:varyColors val="0"/>
        <c:ser>
          <c:idx val="1"/>
          <c:order val="1"/>
          <c:tx>
            <c:strRef>
              <c:f>HepBDeaths!$F$8</c:f>
              <c:strCache>
                <c:ptCount val="1"/>
                <c:pt idx="0">
                  <c:v>Targets</c:v>
                </c:pt>
              </c:strCache>
            </c:strRef>
          </c:tx>
          <c:spPr>
            <a:ln w="28575" cap="rnd">
              <a:solidFill>
                <a:schemeClr val="accent3">
                  <a:tint val="77000"/>
                </a:schemeClr>
              </a:solidFill>
              <a:round/>
            </a:ln>
            <a:effectLst/>
          </c:spPr>
          <c:marker>
            <c:symbol val="none"/>
          </c:marker>
          <c:val>
            <c:numRef>
              <c:f>HepBDeaths!$F$9:$F$19</c:f>
              <c:numCache>
                <c:formatCode>General</c:formatCode>
                <c:ptCount val="11"/>
                <c:pt idx="4" formatCode="0.00">
                  <c:v>0.46</c:v>
                </c:pt>
                <c:pt idx="5" formatCode="0.00">
                  <c:v>0.44500000000000001</c:v>
                </c:pt>
                <c:pt idx="6" formatCode="0.00">
                  <c:v>0.43</c:v>
                </c:pt>
                <c:pt idx="7" formatCode="0.00">
                  <c:v>0.41499999999999998</c:v>
                </c:pt>
                <c:pt idx="8" formatCode="0.00">
                  <c:v>0.39999999999999997</c:v>
                </c:pt>
                <c:pt idx="9" formatCode="0.00">
                  <c:v>0.38499999999999995</c:v>
                </c:pt>
                <c:pt idx="10" formatCode="0.00">
                  <c:v>0.36999999999999994</c:v>
                </c:pt>
              </c:numCache>
            </c:numRef>
          </c:val>
          <c:smooth val="0"/>
          <c:extLst>
            <c:ext xmlns:c16="http://schemas.microsoft.com/office/drawing/2014/chart" uri="{C3380CC4-5D6E-409C-BE32-E72D297353CC}">
              <c16:uniqueId val="{00000001-CAA5-B44E-A0EC-EAE4201C7F90}"/>
            </c:ext>
          </c:extLst>
        </c:ser>
        <c:dLbls>
          <c:showLegendKey val="0"/>
          <c:showVal val="0"/>
          <c:showCatName val="0"/>
          <c:showSerName val="0"/>
          <c:showPercent val="0"/>
          <c:showBubbleSize val="0"/>
        </c:dLbls>
        <c:marker val="1"/>
        <c:smooth val="0"/>
        <c:axId val="1614950176"/>
        <c:axId val="1614951824"/>
      </c:lineChart>
      <c:catAx>
        <c:axId val="161495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4951824"/>
        <c:crosses val="autoZero"/>
        <c:auto val="1"/>
        <c:lblAlgn val="ctr"/>
        <c:lblOffset val="100"/>
        <c:noMultiLvlLbl val="0"/>
      </c:catAx>
      <c:valAx>
        <c:axId val="161495182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49501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baseline="0">
                <a:solidFill>
                  <a:schemeClr val="tx1">
                    <a:lumMod val="65000"/>
                    <a:lumOff val="35000"/>
                  </a:schemeClr>
                </a:solidFill>
                <a:effectLst/>
              </a:rPr>
              <a:t>Age-adjusted rate* of hepatitis B-related deaths† among Asian and Pacific Islander persons‡ and annual targets for the United States by year</a:t>
            </a:r>
            <a:endParaRPr lang="en-US" sz="160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HepBDeathsAPI!$E$8</c:f>
              <c:strCache>
                <c:ptCount val="1"/>
                <c:pt idx="0">
                  <c:v>Observed</c:v>
                </c:pt>
              </c:strCache>
            </c:strRef>
          </c:tx>
          <c:spPr>
            <a:solidFill>
              <a:schemeClr val="accent3">
                <a:shade val="76000"/>
              </a:schemeClr>
            </a:solidFill>
            <a:ln>
              <a:noFill/>
            </a:ln>
            <a:effectLst/>
          </c:spPr>
          <c:invertIfNegative val="0"/>
          <c:cat>
            <c:numRef>
              <c:f>HepBDeathsAPI!$D$9:$D$19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HepBDeathsAPI!$E$9:$E$19</c:f>
              <c:numCache>
                <c:formatCode>0.00</c:formatCode>
                <c:ptCount val="11"/>
                <c:pt idx="0">
                  <c:v>2.59</c:v>
                </c:pt>
                <c:pt idx="1">
                  <c:v>2.69</c:v>
                </c:pt>
                <c:pt idx="2">
                  <c:v>2.23</c:v>
                </c:pt>
                <c:pt idx="3">
                  <c:v>2.38</c:v>
                </c:pt>
                <c:pt idx="4">
                  <c:v>2.4500000000000002</c:v>
                </c:pt>
                <c:pt idx="5">
                  <c:v>2.1</c:v>
                </c:pt>
                <c:pt idx="6">
                  <c:v>2.1</c:v>
                </c:pt>
                <c:pt idx="7">
                  <c:v>2.46</c:v>
                </c:pt>
              </c:numCache>
            </c:numRef>
          </c:val>
          <c:extLst>
            <c:ext xmlns:c16="http://schemas.microsoft.com/office/drawing/2014/chart" uri="{C3380CC4-5D6E-409C-BE32-E72D297353CC}">
              <c16:uniqueId val="{00000000-992B-FE43-B79F-0F668A2F30D8}"/>
            </c:ext>
          </c:extLst>
        </c:ser>
        <c:dLbls>
          <c:showLegendKey val="0"/>
          <c:showVal val="0"/>
          <c:showCatName val="0"/>
          <c:showSerName val="0"/>
          <c:showPercent val="0"/>
          <c:showBubbleSize val="0"/>
        </c:dLbls>
        <c:gapWidth val="150"/>
        <c:axId val="1612598336"/>
        <c:axId val="1611922096"/>
      </c:barChart>
      <c:lineChart>
        <c:grouping val="standard"/>
        <c:varyColors val="0"/>
        <c:ser>
          <c:idx val="1"/>
          <c:order val="1"/>
          <c:tx>
            <c:strRef>
              <c:f>HepBDeathsAPI!$F$8</c:f>
              <c:strCache>
                <c:ptCount val="1"/>
                <c:pt idx="0">
                  <c:v>Targets</c:v>
                </c:pt>
              </c:strCache>
            </c:strRef>
          </c:tx>
          <c:spPr>
            <a:ln w="28575" cap="rnd">
              <a:solidFill>
                <a:schemeClr val="accent3">
                  <a:tint val="77000"/>
                </a:schemeClr>
              </a:solidFill>
              <a:round/>
            </a:ln>
            <a:effectLst/>
          </c:spPr>
          <c:marker>
            <c:symbol val="none"/>
          </c:marker>
          <c:val>
            <c:numRef>
              <c:f>HepBDeathsAPI!$F$9:$F$19</c:f>
              <c:numCache>
                <c:formatCode>General</c:formatCode>
                <c:ptCount val="11"/>
                <c:pt idx="4" formatCode="0.00">
                  <c:v>2.4500000000000002</c:v>
                </c:pt>
                <c:pt idx="5" formatCode="0.00">
                  <c:v>2.3483333333333336</c:v>
                </c:pt>
                <c:pt idx="6" formatCode="0.00">
                  <c:v>2.246666666666667</c:v>
                </c:pt>
                <c:pt idx="7" formatCode="0.00">
                  <c:v>2.1450000000000005</c:v>
                </c:pt>
                <c:pt idx="8" formatCode="0.00">
                  <c:v>2.0433333333333339</c:v>
                </c:pt>
                <c:pt idx="9" formatCode="0.00">
                  <c:v>1.9416666666666673</c:v>
                </c:pt>
                <c:pt idx="10" formatCode="0.00">
                  <c:v>1.8400000000000007</c:v>
                </c:pt>
              </c:numCache>
            </c:numRef>
          </c:val>
          <c:smooth val="0"/>
          <c:extLst>
            <c:ext xmlns:c16="http://schemas.microsoft.com/office/drawing/2014/chart" uri="{C3380CC4-5D6E-409C-BE32-E72D297353CC}">
              <c16:uniqueId val="{00000001-992B-FE43-B79F-0F668A2F30D8}"/>
            </c:ext>
          </c:extLst>
        </c:ser>
        <c:dLbls>
          <c:showLegendKey val="0"/>
          <c:showVal val="0"/>
          <c:showCatName val="0"/>
          <c:showSerName val="0"/>
          <c:showPercent val="0"/>
          <c:showBubbleSize val="0"/>
        </c:dLbls>
        <c:marker val="1"/>
        <c:smooth val="0"/>
        <c:axId val="1612598336"/>
        <c:axId val="1611922096"/>
      </c:lineChart>
      <c:catAx>
        <c:axId val="16125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1922096"/>
        <c:crosses val="autoZero"/>
        <c:auto val="1"/>
        <c:lblAlgn val="ctr"/>
        <c:lblOffset val="100"/>
        <c:noMultiLvlLbl val="0"/>
      </c:catAx>
      <c:valAx>
        <c:axId val="16119220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259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a:solidFill>
                  <a:schemeClr val="tx1">
                    <a:lumMod val="65000"/>
                    <a:lumOff val="35000"/>
                  </a:schemeClr>
                </a:solidFill>
                <a:effectLst/>
              </a:rPr>
              <a:t>Estimated* new hepatitis C virus infections and annual targets for the United States by year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HepCEstInf!$E$8</c:f>
              <c:strCache>
                <c:ptCount val="1"/>
                <c:pt idx="0">
                  <c:v>Observed</c:v>
                </c:pt>
              </c:strCache>
            </c:strRef>
          </c:tx>
          <c:spPr>
            <a:solidFill>
              <a:schemeClr val="accent2">
                <a:shade val="76000"/>
              </a:schemeClr>
            </a:solidFill>
            <a:ln>
              <a:noFill/>
            </a:ln>
            <a:effectLst/>
          </c:spPr>
          <c:invertIfNegative val="0"/>
          <c:cat>
            <c:numRef>
              <c:f>HepCEstInf!$D$9:$D$19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HepCEstInf!$E$9:$E$19</c:f>
              <c:numCache>
                <c:formatCode>#,##0</c:formatCode>
                <c:ptCount val="11"/>
                <c:pt idx="0">
                  <c:v>29700</c:v>
                </c:pt>
                <c:pt idx="1">
                  <c:v>30500</c:v>
                </c:pt>
                <c:pt idx="2">
                  <c:v>33900</c:v>
                </c:pt>
                <c:pt idx="3">
                  <c:v>41200</c:v>
                </c:pt>
                <c:pt idx="4">
                  <c:v>44700</c:v>
                </c:pt>
                <c:pt idx="5">
                  <c:v>50300</c:v>
                </c:pt>
                <c:pt idx="6">
                  <c:v>57500</c:v>
                </c:pt>
                <c:pt idx="7">
                  <c:v>66700</c:v>
                </c:pt>
              </c:numCache>
            </c:numRef>
          </c:val>
          <c:extLst>
            <c:ext xmlns:c16="http://schemas.microsoft.com/office/drawing/2014/chart" uri="{C3380CC4-5D6E-409C-BE32-E72D297353CC}">
              <c16:uniqueId val="{00000000-4EDD-3D4E-8D9A-9B829B8A55FD}"/>
            </c:ext>
          </c:extLst>
        </c:ser>
        <c:dLbls>
          <c:showLegendKey val="0"/>
          <c:showVal val="0"/>
          <c:showCatName val="0"/>
          <c:showSerName val="0"/>
          <c:showPercent val="0"/>
          <c:showBubbleSize val="0"/>
        </c:dLbls>
        <c:gapWidth val="150"/>
        <c:axId val="1565166928"/>
        <c:axId val="1616043152"/>
      </c:barChart>
      <c:lineChart>
        <c:grouping val="standard"/>
        <c:varyColors val="0"/>
        <c:ser>
          <c:idx val="1"/>
          <c:order val="1"/>
          <c:tx>
            <c:strRef>
              <c:f>HepCEstInf!$F$8</c:f>
              <c:strCache>
                <c:ptCount val="1"/>
                <c:pt idx="0">
                  <c:v>Targets</c:v>
                </c:pt>
              </c:strCache>
            </c:strRef>
          </c:tx>
          <c:spPr>
            <a:ln w="28575" cap="rnd">
              <a:solidFill>
                <a:schemeClr val="accent2">
                  <a:tint val="77000"/>
                </a:schemeClr>
              </a:solidFill>
              <a:round/>
            </a:ln>
            <a:effectLst/>
          </c:spPr>
          <c:marker>
            <c:symbol val="none"/>
          </c:marker>
          <c:val>
            <c:numRef>
              <c:f>HepCEstInf!$F$9:$F$19</c:f>
              <c:numCache>
                <c:formatCode>General</c:formatCode>
                <c:ptCount val="11"/>
                <c:pt idx="4" formatCode="#,##0">
                  <c:v>44700</c:v>
                </c:pt>
                <c:pt idx="5" formatCode="#,##0">
                  <c:v>43083.333333333336</c:v>
                </c:pt>
                <c:pt idx="6" formatCode="#,##0">
                  <c:v>41466.666666666672</c:v>
                </c:pt>
                <c:pt idx="7" formatCode="#,##0">
                  <c:v>39850.000000000007</c:v>
                </c:pt>
                <c:pt idx="8" formatCode="#,##0">
                  <c:v>38233.333333333343</c:v>
                </c:pt>
                <c:pt idx="9" formatCode="#,##0">
                  <c:v>36616.666666666679</c:v>
                </c:pt>
                <c:pt idx="10" formatCode="#,##0">
                  <c:v>35000.000000000015</c:v>
                </c:pt>
              </c:numCache>
            </c:numRef>
          </c:val>
          <c:smooth val="0"/>
          <c:extLst>
            <c:ext xmlns:c16="http://schemas.microsoft.com/office/drawing/2014/chart" uri="{C3380CC4-5D6E-409C-BE32-E72D297353CC}">
              <c16:uniqueId val="{00000001-4EDD-3D4E-8D9A-9B829B8A55FD}"/>
            </c:ext>
          </c:extLst>
        </c:ser>
        <c:dLbls>
          <c:showLegendKey val="0"/>
          <c:showVal val="0"/>
          <c:showCatName val="0"/>
          <c:showSerName val="0"/>
          <c:showPercent val="0"/>
          <c:showBubbleSize val="0"/>
        </c:dLbls>
        <c:marker val="1"/>
        <c:smooth val="0"/>
        <c:axId val="1565166928"/>
        <c:axId val="1616043152"/>
      </c:lineChart>
      <c:catAx>
        <c:axId val="156516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16043152"/>
        <c:crosses val="autoZero"/>
        <c:auto val="1"/>
        <c:lblAlgn val="ctr"/>
        <c:lblOffset val="100"/>
        <c:noMultiLvlLbl val="0"/>
      </c:catAx>
      <c:valAx>
        <c:axId val="16160431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5166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a:solidFill>
                  <a:schemeClr val="tx1">
                    <a:lumMod val="65000"/>
                    <a:lumOff val="35000"/>
                  </a:schemeClr>
                </a:solidFill>
                <a:effectLst/>
              </a:rPr>
              <a:t>Incidence rate* of reported new hepatitis C cases among persons aged 18‒40 years† and annual targets for the United States by year</a:t>
            </a:r>
            <a:endParaRPr lang="en-US" sz="1600">
              <a:solidFill>
                <a:schemeClr val="tx1">
                  <a:lumMod val="65000"/>
                  <a:lumOff val="35000"/>
                </a:schemeClr>
              </a:solidFill>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HepCRatePWID!$E$8</c:f>
              <c:strCache>
                <c:ptCount val="1"/>
                <c:pt idx="0">
                  <c:v>Observed</c:v>
                </c:pt>
              </c:strCache>
            </c:strRef>
          </c:tx>
          <c:spPr>
            <a:solidFill>
              <a:schemeClr val="accent2">
                <a:shade val="76000"/>
              </a:schemeClr>
            </a:solidFill>
            <a:ln>
              <a:noFill/>
            </a:ln>
            <a:effectLst/>
          </c:spPr>
          <c:invertIfNegative val="0"/>
          <c:cat>
            <c:numRef>
              <c:f>HepCRatePWID!$D$9:$D$19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HepCRatePWID!$E$9:$E$19</c:f>
              <c:numCache>
                <c:formatCode>0.0</c:formatCode>
                <c:ptCount val="11"/>
                <c:pt idx="0">
                  <c:v>1.5867</c:v>
                </c:pt>
                <c:pt idx="1">
                  <c:v>1.7867</c:v>
                </c:pt>
                <c:pt idx="2">
                  <c:v>1.9197</c:v>
                </c:pt>
                <c:pt idx="3">
                  <c:v>2.2389000000000001</c:v>
                </c:pt>
                <c:pt idx="4">
                  <c:v>2.3260000000000001</c:v>
                </c:pt>
                <c:pt idx="5">
                  <c:v>2.6017999999999999</c:v>
                </c:pt>
                <c:pt idx="6">
                  <c:v>2.8</c:v>
                </c:pt>
                <c:pt idx="7">
                  <c:v>2.9</c:v>
                </c:pt>
              </c:numCache>
            </c:numRef>
          </c:val>
          <c:extLst>
            <c:ext xmlns:c16="http://schemas.microsoft.com/office/drawing/2014/chart" uri="{C3380CC4-5D6E-409C-BE32-E72D297353CC}">
              <c16:uniqueId val="{00000000-E121-3442-BA67-3647446AC03A}"/>
            </c:ext>
          </c:extLst>
        </c:ser>
        <c:dLbls>
          <c:showLegendKey val="0"/>
          <c:showVal val="0"/>
          <c:showCatName val="0"/>
          <c:showSerName val="0"/>
          <c:showPercent val="0"/>
          <c:showBubbleSize val="0"/>
        </c:dLbls>
        <c:gapWidth val="150"/>
        <c:axId val="1629572480"/>
        <c:axId val="1630181968"/>
      </c:barChart>
      <c:lineChart>
        <c:grouping val="standard"/>
        <c:varyColors val="0"/>
        <c:ser>
          <c:idx val="1"/>
          <c:order val="1"/>
          <c:tx>
            <c:strRef>
              <c:f>HepCRatePWID!$F$8</c:f>
              <c:strCache>
                <c:ptCount val="1"/>
                <c:pt idx="0">
                  <c:v>Targets</c:v>
                </c:pt>
              </c:strCache>
            </c:strRef>
          </c:tx>
          <c:spPr>
            <a:ln w="28575" cap="rnd">
              <a:solidFill>
                <a:schemeClr val="accent2">
                  <a:tint val="77000"/>
                </a:schemeClr>
              </a:solidFill>
              <a:round/>
            </a:ln>
            <a:effectLst/>
          </c:spPr>
          <c:marker>
            <c:symbol val="none"/>
          </c:marker>
          <c:val>
            <c:numRef>
              <c:f>HepCRatePWID!$F$9:$F$19</c:f>
              <c:numCache>
                <c:formatCode>General</c:formatCode>
                <c:ptCount val="11"/>
                <c:pt idx="4" formatCode="0.0">
                  <c:v>2.2999999999999998</c:v>
                </c:pt>
                <c:pt idx="5" formatCode="0.0">
                  <c:v>2.1999999999999997</c:v>
                </c:pt>
                <c:pt idx="6" formatCode="0.0">
                  <c:v>2.0999999999999996</c:v>
                </c:pt>
                <c:pt idx="7" formatCode="0.0">
                  <c:v>1.9999999999999996</c:v>
                </c:pt>
                <c:pt idx="8" formatCode="0.0">
                  <c:v>1.8999999999999995</c:v>
                </c:pt>
                <c:pt idx="9" formatCode="0.0">
                  <c:v>1.7999999999999994</c:v>
                </c:pt>
                <c:pt idx="10" formatCode="0.0">
                  <c:v>1.6999999999999993</c:v>
                </c:pt>
              </c:numCache>
            </c:numRef>
          </c:val>
          <c:smooth val="0"/>
          <c:extLst>
            <c:ext xmlns:c16="http://schemas.microsoft.com/office/drawing/2014/chart" uri="{C3380CC4-5D6E-409C-BE32-E72D297353CC}">
              <c16:uniqueId val="{00000001-E121-3442-BA67-3647446AC03A}"/>
            </c:ext>
          </c:extLst>
        </c:ser>
        <c:dLbls>
          <c:showLegendKey val="0"/>
          <c:showVal val="0"/>
          <c:showCatName val="0"/>
          <c:showSerName val="0"/>
          <c:showPercent val="0"/>
          <c:showBubbleSize val="0"/>
        </c:dLbls>
        <c:marker val="1"/>
        <c:smooth val="0"/>
        <c:axId val="1629572480"/>
        <c:axId val="1630181968"/>
      </c:lineChart>
      <c:catAx>
        <c:axId val="16295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0181968"/>
        <c:crosses val="autoZero"/>
        <c:auto val="1"/>
        <c:lblAlgn val="ctr"/>
        <c:lblOffset val="100"/>
        <c:noMultiLvlLbl val="0"/>
      </c:catAx>
      <c:valAx>
        <c:axId val="16301819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29572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a:effectLst/>
              </a:rPr>
              <a:t>Age-adjusted rate* of hepatitis C-related deaths† and annual targets for the United States by year</a:t>
            </a:r>
            <a:endParaRPr lang="en-US"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HepCDeaths!$E$8</c:f>
              <c:strCache>
                <c:ptCount val="1"/>
                <c:pt idx="0">
                  <c:v>Observed</c:v>
                </c:pt>
              </c:strCache>
            </c:strRef>
          </c:tx>
          <c:spPr>
            <a:solidFill>
              <a:schemeClr val="accent2">
                <a:shade val="76000"/>
              </a:schemeClr>
            </a:solidFill>
            <a:ln>
              <a:noFill/>
            </a:ln>
            <a:effectLst/>
          </c:spPr>
          <c:invertIfNegative val="0"/>
          <c:cat>
            <c:numRef>
              <c:f>HepCDeaths!$D$9:$D$19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HepCDeaths!$E$9:$E$19</c:f>
              <c:numCache>
                <c:formatCode>0.00</c:formatCode>
                <c:ptCount val="11"/>
                <c:pt idx="0">
                  <c:v>5.03</c:v>
                </c:pt>
                <c:pt idx="1">
                  <c:v>5.01</c:v>
                </c:pt>
                <c:pt idx="2">
                  <c:v>4.91</c:v>
                </c:pt>
                <c:pt idx="3">
                  <c:v>4.42</c:v>
                </c:pt>
                <c:pt idx="4">
                  <c:v>4.13</c:v>
                </c:pt>
                <c:pt idx="5">
                  <c:v>3.72</c:v>
                </c:pt>
                <c:pt idx="6">
                  <c:v>3.33</c:v>
                </c:pt>
                <c:pt idx="7">
                  <c:v>3.45</c:v>
                </c:pt>
              </c:numCache>
            </c:numRef>
          </c:val>
          <c:extLst>
            <c:ext xmlns:c16="http://schemas.microsoft.com/office/drawing/2014/chart" uri="{C3380CC4-5D6E-409C-BE32-E72D297353CC}">
              <c16:uniqueId val="{00000000-36BF-974C-BE05-E435B63D6116}"/>
            </c:ext>
          </c:extLst>
        </c:ser>
        <c:dLbls>
          <c:showLegendKey val="0"/>
          <c:showVal val="0"/>
          <c:showCatName val="0"/>
          <c:showSerName val="0"/>
          <c:showPercent val="0"/>
          <c:showBubbleSize val="0"/>
        </c:dLbls>
        <c:gapWidth val="150"/>
        <c:axId val="1635621872"/>
        <c:axId val="1635205744"/>
      </c:barChart>
      <c:lineChart>
        <c:grouping val="standard"/>
        <c:varyColors val="0"/>
        <c:ser>
          <c:idx val="1"/>
          <c:order val="1"/>
          <c:tx>
            <c:strRef>
              <c:f>HepCDeaths!$F$8</c:f>
              <c:strCache>
                <c:ptCount val="1"/>
                <c:pt idx="0">
                  <c:v>Targets</c:v>
                </c:pt>
              </c:strCache>
            </c:strRef>
          </c:tx>
          <c:spPr>
            <a:ln w="28575" cap="rnd">
              <a:solidFill>
                <a:schemeClr val="accent2">
                  <a:tint val="77000"/>
                </a:schemeClr>
              </a:solidFill>
              <a:round/>
            </a:ln>
            <a:effectLst/>
          </c:spPr>
          <c:marker>
            <c:symbol val="none"/>
          </c:marker>
          <c:val>
            <c:numRef>
              <c:f>HepCDeaths!$F$9:$F$19</c:f>
              <c:numCache>
                <c:formatCode>General</c:formatCode>
                <c:ptCount val="11"/>
                <c:pt idx="4" formatCode="0.00">
                  <c:v>4.13</c:v>
                </c:pt>
                <c:pt idx="5" formatCode="0.00">
                  <c:v>3.9416666666666664</c:v>
                </c:pt>
                <c:pt idx="6" formatCode="0.00">
                  <c:v>3.753333333333333</c:v>
                </c:pt>
                <c:pt idx="7" formatCode="0.00">
                  <c:v>3.5649999999999995</c:v>
                </c:pt>
                <c:pt idx="8" formatCode="0.00">
                  <c:v>3.376666666666666</c:v>
                </c:pt>
                <c:pt idx="9" formatCode="0.00">
                  <c:v>3.1883333333333326</c:v>
                </c:pt>
                <c:pt idx="10" formatCode="0.00">
                  <c:v>2.9999999999999991</c:v>
                </c:pt>
              </c:numCache>
            </c:numRef>
          </c:val>
          <c:smooth val="0"/>
          <c:extLst>
            <c:ext xmlns:c16="http://schemas.microsoft.com/office/drawing/2014/chart" uri="{C3380CC4-5D6E-409C-BE32-E72D297353CC}">
              <c16:uniqueId val="{00000001-36BF-974C-BE05-E435B63D6116}"/>
            </c:ext>
          </c:extLst>
        </c:ser>
        <c:dLbls>
          <c:showLegendKey val="0"/>
          <c:showVal val="0"/>
          <c:showCatName val="0"/>
          <c:showSerName val="0"/>
          <c:showPercent val="0"/>
          <c:showBubbleSize val="0"/>
        </c:dLbls>
        <c:marker val="1"/>
        <c:smooth val="0"/>
        <c:axId val="1635621872"/>
        <c:axId val="1635205744"/>
      </c:lineChart>
      <c:catAx>
        <c:axId val="163562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5205744"/>
        <c:crosses val="autoZero"/>
        <c:auto val="1"/>
        <c:lblAlgn val="ctr"/>
        <c:lblOffset val="100"/>
        <c:noMultiLvlLbl val="0"/>
      </c:catAx>
      <c:valAx>
        <c:axId val="163520574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5621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a:effectLst/>
              </a:rPr>
              <a:t>Age-adjusted rate* of hepatitis C-related deaths† among American Indian and Alaska Native persons‡ and annual targets for the United States by year</a:t>
            </a:r>
            <a:endParaRPr lang="en-US"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HepCDeathsAIAN!$E$8</c:f>
              <c:strCache>
                <c:ptCount val="1"/>
                <c:pt idx="0">
                  <c:v>Observed</c:v>
                </c:pt>
              </c:strCache>
            </c:strRef>
          </c:tx>
          <c:spPr>
            <a:solidFill>
              <a:schemeClr val="accent2">
                <a:shade val="76000"/>
              </a:schemeClr>
            </a:solidFill>
            <a:ln>
              <a:noFill/>
            </a:ln>
            <a:effectLst/>
          </c:spPr>
          <c:invertIfNegative val="0"/>
          <c:cat>
            <c:numRef>
              <c:f>HepCDeathsAIAN!$D$9:$D$19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HepCDeathsAIAN!$E$9:$E$19</c:f>
              <c:numCache>
                <c:formatCode>0.00</c:formatCode>
                <c:ptCount val="11"/>
                <c:pt idx="0">
                  <c:v>10.79</c:v>
                </c:pt>
                <c:pt idx="1">
                  <c:v>10.050000000000001</c:v>
                </c:pt>
                <c:pt idx="2">
                  <c:v>11.45</c:v>
                </c:pt>
                <c:pt idx="3">
                  <c:v>9.8000000000000007</c:v>
                </c:pt>
                <c:pt idx="4">
                  <c:v>10.24</c:v>
                </c:pt>
                <c:pt idx="5">
                  <c:v>9.0500000000000007</c:v>
                </c:pt>
                <c:pt idx="6">
                  <c:v>8.6300000000000008</c:v>
                </c:pt>
                <c:pt idx="7">
                  <c:v>10.17</c:v>
                </c:pt>
              </c:numCache>
            </c:numRef>
          </c:val>
          <c:extLst>
            <c:ext xmlns:c16="http://schemas.microsoft.com/office/drawing/2014/chart" uri="{C3380CC4-5D6E-409C-BE32-E72D297353CC}">
              <c16:uniqueId val="{00000000-331D-454B-994B-4218ECAC15A7}"/>
            </c:ext>
          </c:extLst>
        </c:ser>
        <c:dLbls>
          <c:showLegendKey val="0"/>
          <c:showVal val="0"/>
          <c:showCatName val="0"/>
          <c:showSerName val="0"/>
          <c:showPercent val="0"/>
          <c:showBubbleSize val="0"/>
        </c:dLbls>
        <c:gapWidth val="150"/>
        <c:axId val="1630111488"/>
        <c:axId val="1630239376"/>
      </c:barChart>
      <c:lineChart>
        <c:grouping val="standard"/>
        <c:varyColors val="0"/>
        <c:ser>
          <c:idx val="1"/>
          <c:order val="1"/>
          <c:tx>
            <c:strRef>
              <c:f>HepCDeathsAIAN!$F$8</c:f>
              <c:strCache>
                <c:ptCount val="1"/>
                <c:pt idx="0">
                  <c:v>Targets</c:v>
                </c:pt>
              </c:strCache>
            </c:strRef>
          </c:tx>
          <c:spPr>
            <a:ln w="28575" cap="rnd">
              <a:solidFill>
                <a:schemeClr val="accent2">
                  <a:tint val="77000"/>
                </a:schemeClr>
              </a:solidFill>
              <a:round/>
            </a:ln>
            <a:effectLst/>
          </c:spPr>
          <c:marker>
            <c:symbol val="none"/>
          </c:marker>
          <c:val>
            <c:numRef>
              <c:f>HepCDeathsAIAN!$F$9:$F$19</c:f>
              <c:numCache>
                <c:formatCode>General</c:formatCode>
                <c:ptCount val="11"/>
                <c:pt idx="4" formatCode="0.00">
                  <c:v>10.24</c:v>
                </c:pt>
                <c:pt idx="5" formatCode="0.00">
                  <c:v>9.7283333333333335</c:v>
                </c:pt>
                <c:pt idx="6" formatCode="0.00">
                  <c:v>9.2166666666666668</c:v>
                </c:pt>
                <c:pt idx="7" formatCode="0.00">
                  <c:v>8.7050000000000001</c:v>
                </c:pt>
                <c:pt idx="8" formatCode="0.00">
                  <c:v>8.1933333333333334</c:v>
                </c:pt>
                <c:pt idx="9" formatCode="0.00">
                  <c:v>7.6816666666666666</c:v>
                </c:pt>
                <c:pt idx="10" formatCode="0.00">
                  <c:v>7.17</c:v>
                </c:pt>
              </c:numCache>
            </c:numRef>
          </c:val>
          <c:smooth val="0"/>
          <c:extLst>
            <c:ext xmlns:c16="http://schemas.microsoft.com/office/drawing/2014/chart" uri="{C3380CC4-5D6E-409C-BE32-E72D297353CC}">
              <c16:uniqueId val="{00000001-331D-454B-994B-4218ECAC15A7}"/>
            </c:ext>
          </c:extLst>
        </c:ser>
        <c:dLbls>
          <c:showLegendKey val="0"/>
          <c:showVal val="0"/>
          <c:showCatName val="0"/>
          <c:showSerName val="0"/>
          <c:showPercent val="0"/>
          <c:showBubbleSize val="0"/>
        </c:dLbls>
        <c:marker val="1"/>
        <c:smooth val="0"/>
        <c:axId val="1630111488"/>
        <c:axId val="1630239376"/>
      </c:lineChart>
      <c:catAx>
        <c:axId val="163011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0239376"/>
        <c:crosses val="autoZero"/>
        <c:auto val="1"/>
        <c:lblAlgn val="ctr"/>
        <c:lblOffset val="100"/>
        <c:noMultiLvlLbl val="0"/>
      </c:catAx>
      <c:valAx>
        <c:axId val="163023937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011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29C5D-02AB-5F42-9AD3-11C8416AE42E}"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67CC9-5E4A-1847-A444-D6A28007215C}" type="slidenum">
              <a:rPr lang="en-US" smtClean="0"/>
              <a:t>‹#›</a:t>
            </a:fld>
            <a:endParaRPr lang="en-US"/>
          </a:p>
        </p:txBody>
      </p:sp>
    </p:spTree>
    <p:extLst>
      <p:ext uri="{BB962C8B-B14F-4D97-AF65-F5344CB8AC3E}">
        <p14:creationId xmlns:p14="http://schemas.microsoft.com/office/powerpoint/2010/main" val="380146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a:t>
            </a:fld>
            <a:endParaRPr lang="en-US"/>
          </a:p>
        </p:txBody>
      </p:sp>
    </p:spTree>
    <p:extLst>
      <p:ext uri="{BB962C8B-B14F-4D97-AF65-F5344CB8AC3E}">
        <p14:creationId xmlns:p14="http://schemas.microsoft.com/office/powerpoint/2010/main" val="98557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12</a:t>
            </a:fld>
            <a:endParaRPr lang="en-US"/>
          </a:p>
        </p:txBody>
      </p:sp>
    </p:spTree>
    <p:extLst>
      <p:ext uri="{BB962C8B-B14F-4D97-AF65-F5344CB8AC3E}">
        <p14:creationId xmlns:p14="http://schemas.microsoft.com/office/powerpoint/2010/main" val="29531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13</a:t>
            </a:fld>
            <a:endParaRPr lang="en-US"/>
          </a:p>
        </p:txBody>
      </p:sp>
    </p:spTree>
    <p:extLst>
      <p:ext uri="{BB962C8B-B14F-4D97-AF65-F5344CB8AC3E}">
        <p14:creationId xmlns:p14="http://schemas.microsoft.com/office/powerpoint/2010/main" val="2982176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14</a:t>
            </a:fld>
            <a:endParaRPr lang="en-US"/>
          </a:p>
        </p:txBody>
      </p:sp>
    </p:spTree>
    <p:extLst>
      <p:ext uri="{BB962C8B-B14F-4D97-AF65-F5344CB8AC3E}">
        <p14:creationId xmlns:p14="http://schemas.microsoft.com/office/powerpoint/2010/main" val="209571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15</a:t>
            </a:fld>
            <a:endParaRPr lang="en-US"/>
          </a:p>
        </p:txBody>
      </p:sp>
    </p:spTree>
    <p:extLst>
      <p:ext uri="{BB962C8B-B14F-4D97-AF65-F5344CB8AC3E}">
        <p14:creationId xmlns:p14="http://schemas.microsoft.com/office/powerpoint/2010/main" val="101951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16</a:t>
            </a:fld>
            <a:endParaRPr lang="en-US"/>
          </a:p>
        </p:txBody>
      </p:sp>
    </p:spTree>
    <p:extLst>
      <p:ext uri="{BB962C8B-B14F-4D97-AF65-F5344CB8AC3E}">
        <p14:creationId xmlns:p14="http://schemas.microsoft.com/office/powerpoint/2010/main" val="221348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18</a:t>
            </a:fld>
            <a:endParaRPr lang="en-US"/>
          </a:p>
        </p:txBody>
      </p:sp>
    </p:spTree>
    <p:extLst>
      <p:ext uri="{BB962C8B-B14F-4D97-AF65-F5344CB8AC3E}">
        <p14:creationId xmlns:p14="http://schemas.microsoft.com/office/powerpoint/2010/main" val="424095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19</a:t>
            </a:fld>
            <a:endParaRPr lang="en-US"/>
          </a:p>
        </p:txBody>
      </p:sp>
    </p:spTree>
    <p:extLst>
      <p:ext uri="{BB962C8B-B14F-4D97-AF65-F5344CB8AC3E}">
        <p14:creationId xmlns:p14="http://schemas.microsoft.com/office/powerpoint/2010/main" val="29413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20</a:t>
            </a:fld>
            <a:endParaRPr lang="en-US"/>
          </a:p>
        </p:txBody>
      </p:sp>
    </p:spTree>
    <p:extLst>
      <p:ext uri="{BB962C8B-B14F-4D97-AF65-F5344CB8AC3E}">
        <p14:creationId xmlns:p14="http://schemas.microsoft.com/office/powerpoint/2010/main" val="287180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21</a:t>
            </a:fld>
            <a:endParaRPr lang="en-US"/>
          </a:p>
        </p:txBody>
      </p:sp>
    </p:spTree>
    <p:extLst>
      <p:ext uri="{BB962C8B-B14F-4D97-AF65-F5344CB8AC3E}">
        <p14:creationId xmlns:p14="http://schemas.microsoft.com/office/powerpoint/2010/main" val="284464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22</a:t>
            </a:fld>
            <a:endParaRPr lang="en-US"/>
          </a:p>
        </p:txBody>
      </p:sp>
    </p:spTree>
    <p:extLst>
      <p:ext uri="{BB962C8B-B14F-4D97-AF65-F5344CB8AC3E}">
        <p14:creationId xmlns:p14="http://schemas.microsoft.com/office/powerpoint/2010/main" val="428393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a:t>
            </a:fld>
            <a:endParaRPr lang="en-US"/>
          </a:p>
        </p:txBody>
      </p:sp>
    </p:spTree>
    <p:extLst>
      <p:ext uri="{BB962C8B-B14F-4D97-AF65-F5344CB8AC3E}">
        <p14:creationId xmlns:p14="http://schemas.microsoft.com/office/powerpoint/2010/main" val="2228597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23</a:t>
            </a:fld>
            <a:endParaRPr lang="en-US"/>
          </a:p>
        </p:txBody>
      </p:sp>
    </p:spTree>
    <p:extLst>
      <p:ext uri="{BB962C8B-B14F-4D97-AF65-F5344CB8AC3E}">
        <p14:creationId xmlns:p14="http://schemas.microsoft.com/office/powerpoint/2010/main" val="124915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24</a:t>
            </a:fld>
            <a:endParaRPr lang="en-US"/>
          </a:p>
        </p:txBody>
      </p:sp>
    </p:spTree>
    <p:extLst>
      <p:ext uri="{BB962C8B-B14F-4D97-AF65-F5344CB8AC3E}">
        <p14:creationId xmlns:p14="http://schemas.microsoft.com/office/powerpoint/2010/main" val="9379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25</a:t>
            </a:fld>
            <a:endParaRPr lang="en-US"/>
          </a:p>
        </p:txBody>
      </p:sp>
    </p:spTree>
    <p:extLst>
      <p:ext uri="{BB962C8B-B14F-4D97-AF65-F5344CB8AC3E}">
        <p14:creationId xmlns:p14="http://schemas.microsoft.com/office/powerpoint/2010/main" val="1775700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26</a:t>
            </a:fld>
            <a:endParaRPr lang="en-US"/>
          </a:p>
        </p:txBody>
      </p:sp>
    </p:spTree>
    <p:extLst>
      <p:ext uri="{BB962C8B-B14F-4D97-AF65-F5344CB8AC3E}">
        <p14:creationId xmlns:p14="http://schemas.microsoft.com/office/powerpoint/2010/main" val="73301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27</a:t>
            </a:fld>
            <a:endParaRPr lang="en-US"/>
          </a:p>
        </p:txBody>
      </p:sp>
    </p:spTree>
    <p:extLst>
      <p:ext uri="{BB962C8B-B14F-4D97-AF65-F5344CB8AC3E}">
        <p14:creationId xmlns:p14="http://schemas.microsoft.com/office/powerpoint/2010/main" val="2195627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28</a:t>
            </a:fld>
            <a:endParaRPr lang="en-US"/>
          </a:p>
        </p:txBody>
      </p:sp>
    </p:spTree>
    <p:extLst>
      <p:ext uri="{BB962C8B-B14F-4D97-AF65-F5344CB8AC3E}">
        <p14:creationId xmlns:p14="http://schemas.microsoft.com/office/powerpoint/2010/main" val="309642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3</a:t>
            </a:fld>
            <a:endParaRPr lang="en-US"/>
          </a:p>
        </p:txBody>
      </p:sp>
    </p:spTree>
    <p:extLst>
      <p:ext uri="{BB962C8B-B14F-4D97-AF65-F5344CB8AC3E}">
        <p14:creationId xmlns:p14="http://schemas.microsoft.com/office/powerpoint/2010/main" val="121933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a:t>
            </a:fld>
            <a:endParaRPr lang="en-US"/>
          </a:p>
        </p:txBody>
      </p:sp>
    </p:spTree>
    <p:extLst>
      <p:ext uri="{BB962C8B-B14F-4D97-AF65-F5344CB8AC3E}">
        <p14:creationId xmlns:p14="http://schemas.microsoft.com/office/powerpoint/2010/main" val="104830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6</a:t>
            </a:fld>
            <a:endParaRPr lang="en-US"/>
          </a:p>
        </p:txBody>
      </p:sp>
    </p:spTree>
    <p:extLst>
      <p:ext uri="{BB962C8B-B14F-4D97-AF65-F5344CB8AC3E}">
        <p14:creationId xmlns:p14="http://schemas.microsoft.com/office/powerpoint/2010/main" val="32166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7</a:t>
            </a:fld>
            <a:endParaRPr lang="en-US"/>
          </a:p>
        </p:txBody>
      </p:sp>
    </p:spTree>
    <p:extLst>
      <p:ext uri="{BB962C8B-B14F-4D97-AF65-F5344CB8AC3E}">
        <p14:creationId xmlns:p14="http://schemas.microsoft.com/office/powerpoint/2010/main" val="369675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9</a:t>
            </a:fld>
            <a:endParaRPr lang="en-US"/>
          </a:p>
        </p:txBody>
      </p:sp>
    </p:spTree>
    <p:extLst>
      <p:ext uri="{BB962C8B-B14F-4D97-AF65-F5344CB8AC3E}">
        <p14:creationId xmlns:p14="http://schemas.microsoft.com/office/powerpoint/2010/main" val="360381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10</a:t>
            </a:fld>
            <a:endParaRPr lang="en-US"/>
          </a:p>
        </p:txBody>
      </p:sp>
    </p:spTree>
    <p:extLst>
      <p:ext uri="{BB962C8B-B14F-4D97-AF65-F5344CB8AC3E}">
        <p14:creationId xmlns:p14="http://schemas.microsoft.com/office/powerpoint/2010/main" val="197850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11</a:t>
            </a:fld>
            <a:endParaRPr lang="en-US"/>
          </a:p>
        </p:txBody>
      </p:sp>
    </p:spTree>
    <p:extLst>
      <p:ext uri="{BB962C8B-B14F-4D97-AF65-F5344CB8AC3E}">
        <p14:creationId xmlns:p14="http://schemas.microsoft.com/office/powerpoint/2010/main" val="638974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2-Neutral">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1"/>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chemeClr val="accent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262488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HepA">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4"/>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rgbClr val="497D0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56161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2-HepB">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3"/>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chemeClr val="accent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302308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2-HepC">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2"/>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chemeClr val="accent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251738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Original Title P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1C0E2-DDB6-4FD8-853E-4A869C2CB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13795"/>
          </a:xfrm>
          <a:prstGeom prst="rect">
            <a:avLst/>
          </a:prstGeom>
        </p:spPr>
      </p:pic>
      <p:sp>
        <p:nvSpPr>
          <p:cNvPr id="11" name="TextBox 10">
            <a:extLst>
              <a:ext uri="{FF2B5EF4-FFF2-40B4-BE49-F238E27FC236}">
                <a16:creationId xmlns:a16="http://schemas.microsoft.com/office/drawing/2014/main" id="{CE523D9B-8A51-4470-9791-95F8FE12CC54}"/>
              </a:ext>
            </a:extLst>
          </p:cNvPr>
          <p:cNvSpPr txBox="1"/>
          <p:nvPr userDrawn="1"/>
        </p:nvSpPr>
        <p:spPr>
          <a:xfrm>
            <a:off x="609599" y="291992"/>
            <a:ext cx="9092281" cy="1200329"/>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Calibri" panose="020F0502020204030204" pitchFamily="34" charset="0"/>
              </a:rPr>
              <a:t>National Center for HIV, Viral Hepatitis, STD, and TB Prevention</a:t>
            </a:r>
          </a:p>
          <a:p>
            <a:endParaRPr lang="en-US" sz="2400" b="1">
              <a:solidFill>
                <a:schemeClr val="bg1"/>
              </a:solidFill>
              <a:latin typeface="Calibri" panose="020F0502020204030204" pitchFamily="34" charset="0"/>
            </a:endParaRPr>
          </a:p>
        </p:txBody>
      </p:sp>
    </p:spTree>
    <p:extLst>
      <p:ext uri="{BB962C8B-B14F-4D97-AF65-F5344CB8AC3E}">
        <p14:creationId xmlns:p14="http://schemas.microsoft.com/office/powerpoint/2010/main" val="324597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15" name="Picture 14">
            <a:extLst>
              <a:ext uri="{FF2B5EF4-FFF2-40B4-BE49-F238E27FC236}">
                <a16:creationId xmlns:a16="http://schemas.microsoft.com/office/drawing/2014/main" id="{476A47B3-01A6-62A1-00D8-DDAE7601B144}"/>
              </a:ext>
            </a:extLst>
          </p:cNvPr>
          <p:cNvPicPr>
            <a:picLocks noChangeAspect="1"/>
          </p:cNvPicPr>
          <p:nvPr userDrawn="1"/>
        </p:nvPicPr>
        <p:blipFill>
          <a:blip r:embed="rId2"/>
          <a:srcRect/>
          <a:stretch/>
        </p:blipFill>
        <p:spPr>
          <a:xfrm>
            <a:off x="5" y="5699935"/>
            <a:ext cx="12191990" cy="1191490"/>
          </a:xfrm>
          <a:prstGeom prst="rect">
            <a:avLst/>
          </a:prstGeom>
        </p:spPr>
      </p:pic>
    </p:spTree>
    <p:extLst>
      <p:ext uri="{BB962C8B-B14F-4D97-AF65-F5344CB8AC3E}">
        <p14:creationId xmlns:p14="http://schemas.microsoft.com/office/powerpoint/2010/main" val="4222219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DA5914-F582-127A-A0C0-BEEAE6340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93E62-6399-6690-3C9D-789FA53EE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8DD37-4D67-3133-9238-8D45E9F81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CCB6D-DABD-754A-8426-905EF76E08FB}" type="datetimeFigureOut">
              <a:rPr lang="en-US" smtClean="0"/>
              <a:t>10/12/22</a:t>
            </a:fld>
            <a:endParaRPr lang="en-US"/>
          </a:p>
        </p:txBody>
      </p:sp>
      <p:sp>
        <p:nvSpPr>
          <p:cNvPr id="5" name="Footer Placeholder 4">
            <a:extLst>
              <a:ext uri="{FF2B5EF4-FFF2-40B4-BE49-F238E27FC236}">
                <a16:creationId xmlns:a16="http://schemas.microsoft.com/office/drawing/2014/main" id="{86CEF80A-7254-2D67-59AC-FAAF77ED4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D70E55-1FF7-27E7-1FE4-B9F7F8398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DF645-D866-8748-B450-53C9FCD6D03E}" type="slidenum">
              <a:rPr lang="en-US" smtClean="0"/>
              <a:t>‹#›</a:t>
            </a:fld>
            <a:endParaRPr lang="en-US"/>
          </a:p>
        </p:txBody>
      </p:sp>
    </p:spTree>
    <p:extLst>
      <p:ext uri="{BB962C8B-B14F-4D97-AF65-F5344CB8AC3E}">
        <p14:creationId xmlns:p14="http://schemas.microsoft.com/office/powerpoint/2010/main" val="3582791593"/>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69" r:id="rId3"/>
    <p:sldLayoutId id="2147483671" r:id="rId4"/>
    <p:sldLayoutId id="2147483673" r:id="rId5"/>
    <p:sldLayoutId id="21474836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dc.gov/hepatitis/policy/npr/2022/index.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cdc.gov/hepatitis/policy/npr/2022/index.htm" TargetMode="Externa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dc.gov/hepatitis/policy/npr/2022/index.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patitis/policy/npr/2022/index.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cdc.gov/hepatitis/policy/npr/2022/index.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epatitis/policy/npr/2022/index.h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cdc.gov/hepatitis/policy/npr/2022/index.ht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cdc.gov/hepatitis/policy/npr/2022/index.htm" TargetMode="Externa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hepatitis/policy/npr/2022/index.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cdc.gov/hepatitis/policy/npr/2022/index.htm" TargetMode="Externa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cdc.gov/hepatitis/policy/npr/2022/index.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cdc.gov/hepatitis/policy/npr/2022/index.htm" TargetMode="Externa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cdc.gov/hepatitis/policy/npr/2022/index.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ww.cdc.gov/hepatitis/policy/npr/2022/index.htm" TargetMode="Externa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cdc.gov/hepatitis/policy/npr/2022/index.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cdc.gov/hepatitis/policy/npr/2022/index.htm" TargetMode="Externa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cdc.gov/hepatitis/policy/npr/2022/index.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hyperlink" Target="https://www.cdc.gov/hepatitis/policy/npr/2022/index.htm" TargetMode="Externa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www.cdc.gov/hepatitis/policy/npr/2022/index.htm" TargetMode="External"/><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dc.gov/hepatitis/policy/npr/2022/index.ht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hepatitis/policy/npr/2022/index.ht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cdc.gov/hepatitis/policy/npr/2022/index.htm" TargetMode="Externa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D48C7-FBDE-43FE-7AD6-CD231234A216}"/>
              </a:ext>
              <a:ext uri="{C183D7F6-B498-43B3-948B-1728B52AA6E4}">
                <adec:decorative xmlns:adec="http://schemas.microsoft.com/office/drawing/2017/decorative" val="1"/>
              </a:ext>
            </a:extLst>
          </p:cNvPr>
          <p:cNvPicPr>
            <a:picLocks noChangeAspect="1"/>
          </p:cNvPicPr>
          <p:nvPr/>
        </p:nvPicPr>
        <p:blipFill>
          <a:blip r:embed="rId3"/>
          <a:srcRect l="67" r="67"/>
          <a:stretch/>
        </p:blipFill>
        <p:spPr>
          <a:xfrm>
            <a:off x="-1" y="1117400"/>
            <a:ext cx="12192001" cy="5740600"/>
          </a:xfrm>
          <a:prstGeom prst="rect">
            <a:avLst/>
          </a:prstGeom>
        </p:spPr>
      </p:pic>
      <p:sp>
        <p:nvSpPr>
          <p:cNvPr id="8" name="Title 7">
            <a:extLst>
              <a:ext uri="{FF2B5EF4-FFF2-40B4-BE49-F238E27FC236}">
                <a16:creationId xmlns:a16="http://schemas.microsoft.com/office/drawing/2014/main" id="{CE0610D2-3170-D203-6ABB-0C54F1AC5882}"/>
              </a:ext>
            </a:extLst>
          </p:cNvPr>
          <p:cNvSpPr>
            <a:spLocks noGrp="1"/>
          </p:cNvSpPr>
          <p:nvPr>
            <p:ph type="title" idx="4294967295"/>
          </p:nvPr>
        </p:nvSpPr>
        <p:spPr>
          <a:xfrm>
            <a:off x="664063" y="2910255"/>
            <a:ext cx="10839490" cy="1796517"/>
          </a:xfrm>
        </p:spPr>
        <p:txBody>
          <a:bodyPr>
            <a:spAutoFit/>
          </a:bodyPr>
          <a:lstStyle/>
          <a:p>
            <a:pPr>
              <a:lnSpc>
                <a:spcPct val="85000"/>
              </a:lnSpc>
            </a:pPr>
            <a:r>
              <a:rPr lang="en-US" sz="6200" b="1">
                <a:solidFill>
                  <a:schemeClr val="bg1"/>
                </a:solidFill>
              </a:rPr>
              <a:t>2022 Viral Hepatitis</a:t>
            </a:r>
            <a:br>
              <a:rPr lang="en-US" sz="4400">
                <a:solidFill>
                  <a:schemeClr val="bg1"/>
                </a:solidFill>
              </a:rPr>
            </a:br>
            <a:br>
              <a:rPr lang="en-US" sz="3600">
                <a:solidFill>
                  <a:schemeClr val="bg1"/>
                </a:solidFill>
              </a:rPr>
            </a:br>
            <a:r>
              <a:rPr lang="en-US" sz="3200" b="1">
                <a:solidFill>
                  <a:schemeClr val="bg1"/>
                </a:solidFill>
              </a:rPr>
              <a:t>National Progress Report</a:t>
            </a:r>
            <a:endParaRPr lang="en-US" sz="4000" b="0">
              <a:solidFill>
                <a:schemeClr val="bg1"/>
              </a:solidFill>
            </a:endParaRPr>
          </a:p>
        </p:txBody>
      </p:sp>
    </p:spTree>
    <p:extLst>
      <p:ext uri="{BB962C8B-B14F-4D97-AF65-F5344CB8AC3E}">
        <p14:creationId xmlns:p14="http://schemas.microsoft.com/office/powerpoint/2010/main" val="205650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820EA8D-EDA2-26BB-1916-86CA84C80280}"/>
              </a:ext>
            </a:extLst>
          </p:cNvPr>
          <p:cNvSpPr>
            <a:spLocks noGrp="1"/>
          </p:cNvSpPr>
          <p:nvPr>
            <p:ph type="title"/>
          </p:nvPr>
        </p:nvSpPr>
        <p:spPr>
          <a:xfrm>
            <a:off x="457201" y="143647"/>
            <a:ext cx="11460556" cy="917018"/>
          </a:xfrm>
        </p:spPr>
        <p:txBody>
          <a:bodyPr>
            <a:noAutofit/>
          </a:bodyPr>
          <a:lstStyle/>
          <a:p>
            <a:r>
              <a:rPr lang="en-US" b="0"/>
              <a:t>Part </a:t>
            </a:r>
            <a:r>
              <a:rPr lang="en-US"/>
              <a:t>2</a:t>
            </a:r>
            <a:r>
              <a:rPr lang="en-US" b="0"/>
              <a:t> of 2</a:t>
            </a:r>
            <a:br>
              <a:rPr lang="en-US" sz="2000"/>
            </a:br>
            <a:r>
              <a:rPr lang="en-US" sz="2000" b="1" i="0">
                <a:effectLst/>
                <a:latin typeface="+mn-lt"/>
              </a:rPr>
              <a:t>Reduce estimated new hepatitis B virus infections by 20% or more</a:t>
            </a:r>
            <a:endParaRPr lang="en-US" sz="2000" b="1"/>
          </a:p>
        </p:txBody>
      </p:sp>
      <p:pic>
        <p:nvPicPr>
          <p:cNvPr id="12" name="Picture 11">
            <a:extLst>
              <a:ext uri="{FF2B5EF4-FFF2-40B4-BE49-F238E27FC236}">
                <a16:creationId xmlns:a16="http://schemas.microsoft.com/office/drawing/2014/main" id="{397B57E7-1236-BC7D-B58A-DAE3C70043F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927422"/>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603A7F-4F73-6427-E44B-D48F373F1600}"/>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0" name="TextBox 9">
            <a:extLst>
              <a:ext uri="{FF2B5EF4-FFF2-40B4-BE49-F238E27FC236}">
                <a16:creationId xmlns:a16="http://schemas.microsoft.com/office/drawing/2014/main" id="{A8E797BD-7409-BC29-CBF4-5C72DCA203F5}"/>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sp>
        <p:nvSpPr>
          <p:cNvPr id="15" name="TextBox 14">
            <a:extLst>
              <a:ext uri="{FF2B5EF4-FFF2-40B4-BE49-F238E27FC236}">
                <a16:creationId xmlns:a16="http://schemas.microsoft.com/office/drawing/2014/main" id="{F10B93CE-8B2B-4F07-B80F-3F27C32DEBDD}"/>
              </a:ext>
            </a:extLst>
          </p:cNvPr>
          <p:cNvSpPr txBox="1"/>
          <p:nvPr/>
        </p:nvSpPr>
        <p:spPr>
          <a:xfrm>
            <a:off x="467475" y="1571232"/>
            <a:ext cx="11265613" cy="338554"/>
          </a:xfrm>
          <a:prstGeom prst="rect">
            <a:avLst/>
          </a:prstGeom>
          <a:noFill/>
        </p:spPr>
        <p:txBody>
          <a:bodyPr wrap="square">
            <a:spAutoFit/>
          </a:bodyPr>
          <a:lstStyle/>
          <a:p>
            <a:pPr algn="ctr" rtl="0">
              <a:defRPr sz="1600" b="0" i="0" u="none" strike="noStrike" kern="1200" spc="0" baseline="0">
                <a:solidFill>
                  <a:srgbClr val="000000">
                    <a:lumMod val="65000"/>
                    <a:lumOff val="35000"/>
                  </a:srgbClr>
                </a:solidFill>
                <a:latin typeface="+mn-lt"/>
                <a:ea typeface="+mn-ea"/>
                <a:cs typeface="+mn-cs"/>
              </a:defRPr>
            </a:pPr>
            <a:r>
              <a:rPr lang="en-US" sz="1600" b="1" i="0" u="none" strike="noStrike" baseline="0">
                <a:solidFill>
                  <a:schemeClr val="tx1">
                    <a:lumMod val="65000"/>
                    <a:lumOff val="35000"/>
                  </a:schemeClr>
                </a:solidFill>
                <a:effectLst/>
              </a:rPr>
              <a:t>Estimated* new hepatitis B virus infections and annual targets for the United States by year</a:t>
            </a:r>
            <a:r>
              <a:rPr lang="en-US" sz="1600" b="0" i="0" u="none" strike="noStrike" baseline="0">
                <a:solidFill>
                  <a:schemeClr val="tx1">
                    <a:lumMod val="65000"/>
                    <a:lumOff val="35000"/>
                  </a:schemeClr>
                </a:solidFill>
              </a:rPr>
              <a:t> </a:t>
            </a:r>
            <a:endParaRPr lang="en-US" sz="1600">
              <a:solidFill>
                <a:schemeClr val="tx1">
                  <a:lumMod val="65000"/>
                  <a:lumOff val="35000"/>
                </a:schemeClr>
              </a:solidFill>
            </a:endParaRP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731653586"/>
              </p:ext>
            </p:extLst>
          </p:nvPr>
        </p:nvGraphicFramePr>
        <p:xfrm>
          <a:off x="535833" y="1928776"/>
          <a:ext cx="11120328" cy="822960"/>
        </p:xfrm>
        <a:graphic>
          <a:graphicData uri="http://schemas.openxmlformats.org/drawingml/2006/table">
            <a:tbl>
              <a:tblPr firstRow="1" bandRow="1">
                <a:tableStyleId>{C083E6E3-FA7D-4D7B-A595-EF9225AFEA82}</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697627465"/>
                    </a:ext>
                  </a:extLst>
                </a:gridCol>
                <a:gridCol w="926694">
                  <a:extLst>
                    <a:ext uri="{9D8B030D-6E8A-4147-A177-3AD203B41FA5}">
                      <a16:colId xmlns:a16="http://schemas.microsoft.com/office/drawing/2014/main" val="1870345490"/>
                    </a:ext>
                  </a:extLst>
                </a:gridCol>
                <a:gridCol w="926694">
                  <a:extLst>
                    <a:ext uri="{9D8B030D-6E8A-4147-A177-3AD203B41FA5}">
                      <a16:colId xmlns:a16="http://schemas.microsoft.com/office/drawing/2014/main" val="3365550015"/>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19,800</a:t>
                      </a:r>
                    </a:p>
                  </a:txBody>
                  <a:tcPr marL="9525"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18,100</a:t>
                      </a:r>
                    </a:p>
                  </a:txBody>
                  <a:tcPr marL="9525"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21,900</a:t>
                      </a:r>
                    </a:p>
                  </a:txBody>
                  <a:tcPr marL="9525"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20,900</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22,200</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21,600</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20,700</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14,000</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a:noFill/>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22,200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21,500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20,800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20,100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19,400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18,700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18,000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558374"/>
                  </a:ext>
                </a:extLst>
              </a:tr>
            </a:tbl>
          </a:graphicData>
        </a:graphic>
      </p:graphicFrame>
      <p:sp>
        <p:nvSpPr>
          <p:cNvPr id="13" name="TextBox 12">
            <a:extLst>
              <a:ext uri="{FF2B5EF4-FFF2-40B4-BE49-F238E27FC236}">
                <a16:creationId xmlns:a16="http://schemas.microsoft.com/office/drawing/2014/main" id="{6ACB8105-2058-1BBA-5CF3-23BCBA9427D5}"/>
              </a:ext>
            </a:extLst>
          </p:cNvPr>
          <p:cNvSpPr txBox="1"/>
          <p:nvPr/>
        </p:nvSpPr>
        <p:spPr>
          <a:xfrm>
            <a:off x="446568" y="6362777"/>
            <a:ext cx="5050465" cy="338554"/>
          </a:xfrm>
          <a:prstGeom prst="rect">
            <a:avLst/>
          </a:prstGeom>
          <a:noFill/>
        </p:spPr>
        <p:txBody>
          <a:bodyPr wrap="square" lIns="91440" tIns="45720" rIns="91440" bIns="45720" anchor="t">
            <a:spAutoFit/>
          </a:bodyPr>
          <a:lstStyle/>
          <a:p>
            <a:r>
              <a:rPr lang="en-US" sz="800" b="0" i="0">
                <a:solidFill>
                  <a:srgbClr val="000000"/>
                </a:solidFill>
                <a:effectLst/>
              </a:rPr>
              <a:t>* The number of estimated viral hepatitis infections was determined by multiplying the number of reported cases by a factor that adjusted for </a:t>
            </a:r>
            <a:r>
              <a:rPr lang="en-US" sz="800" b="0" i="0" err="1">
                <a:solidFill>
                  <a:srgbClr val="000000"/>
                </a:solidFill>
                <a:effectLst/>
              </a:rPr>
              <a:t>underascertainment</a:t>
            </a:r>
            <a:r>
              <a:rPr lang="en-US" sz="800" b="0" i="0">
                <a:solidFill>
                  <a:srgbClr val="000000"/>
                </a:solidFill>
                <a:effectLst/>
              </a:rPr>
              <a:t> and underreporting (1–2).</a:t>
            </a:r>
            <a:r>
              <a:rPr lang="en-US" sz="800"/>
              <a:t>		</a:t>
            </a:r>
          </a:p>
        </p:txBody>
      </p:sp>
      <p:sp>
        <p:nvSpPr>
          <p:cNvPr id="14" name="TextBox 13">
            <a:extLst>
              <a:ext uri="{FF2B5EF4-FFF2-40B4-BE49-F238E27FC236}">
                <a16:creationId xmlns:a16="http://schemas.microsoft.com/office/drawing/2014/main" id="{B8434633-3917-11E3-DA0C-DA4D9EDE2D0E}"/>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164928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a:xfrm>
            <a:off x="457201" y="143647"/>
            <a:ext cx="11181521" cy="917018"/>
          </a:xfrm>
        </p:spPr>
        <p:txBody>
          <a:bodyPr>
            <a:noAutofit/>
          </a:bodyPr>
          <a:lstStyle/>
          <a:p>
            <a:r>
              <a:rPr lang="en-US" b="0"/>
              <a:t>Part 1 of 2</a:t>
            </a:r>
            <a:br>
              <a:rPr lang="en-US" sz="2000"/>
            </a:br>
            <a:r>
              <a:rPr lang="en-US" sz="2000" b="1" i="0">
                <a:effectLst/>
                <a:latin typeface="+mn-lt"/>
              </a:rPr>
              <a:t>Reduce reported rate of new hepatitis B virus infections among persons who inject drugs by </a:t>
            </a:r>
            <a:br>
              <a:rPr lang="en-US" sz="2000" b="1" i="0">
                <a:effectLst/>
                <a:latin typeface="+mn-lt"/>
              </a:rPr>
            </a:br>
            <a:r>
              <a:rPr lang="en-US" sz="2000" b="1" i="0">
                <a:effectLst/>
                <a:latin typeface="+mn-lt"/>
              </a:rPr>
              <a:t>25% or more</a:t>
            </a:r>
            <a:endParaRPr lang="en-US" sz="2000" b="1">
              <a:latin typeface="+mn-lt"/>
            </a:endParaRPr>
          </a:p>
        </p:txBody>
      </p:sp>
      <p:pic>
        <p:nvPicPr>
          <p:cNvPr id="9" name="Picture 8">
            <a:extLst>
              <a:ext uri="{FF2B5EF4-FFF2-40B4-BE49-F238E27FC236}">
                <a16:creationId xmlns:a16="http://schemas.microsoft.com/office/drawing/2014/main" id="{E673F433-AEBF-1998-8C20-CB9A4EB4945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1214499"/>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EFBF5C-CF39-834F-30E7-433305E46D61}"/>
              </a:ext>
            </a:extLst>
          </p:cNvPr>
          <p:cNvSpPr txBox="1"/>
          <p:nvPr/>
        </p:nvSpPr>
        <p:spPr>
          <a:xfrm>
            <a:off x="936174" y="1174917"/>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0" name="TextBox 9">
            <a:extLst>
              <a:ext uri="{FF2B5EF4-FFF2-40B4-BE49-F238E27FC236}">
                <a16:creationId xmlns:a16="http://schemas.microsoft.com/office/drawing/2014/main" id="{A2C12B2F-F5EA-9104-7BEC-FA52D8E46708}"/>
              </a:ext>
            </a:extLst>
          </p:cNvPr>
          <p:cNvSpPr txBox="1"/>
          <p:nvPr/>
        </p:nvSpPr>
        <p:spPr>
          <a:xfrm>
            <a:off x="936174" y="1458665"/>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graphicFrame>
        <p:nvGraphicFramePr>
          <p:cNvPr id="4" name="Chart 3" descr="The rate of new hepatitis B cases reported to CDC among persons aged 18–40 years decreased from 1.4 cases per 100,000 population in 2017 to 0.7 in 2020, below the target rate of 1.3 per 100,000 population. The abrupt decline may be attributable to major disruptions in access to medical care, testing, and routine viral hepatitis public health activities due to the COVID-19 pandemic; therefore, 2020 data should be interpreted with caution. Injection drug use is the most common risk reported for persons aged 18–40 years with new hepatitis B virus infections in the United States (1).">
            <a:extLst>
              <a:ext uri="{FF2B5EF4-FFF2-40B4-BE49-F238E27FC236}">
                <a16:creationId xmlns:a16="http://schemas.microsoft.com/office/drawing/2014/main" id="{D8E456B0-4732-26D1-23EC-592687CB1351}"/>
              </a:ext>
            </a:extLst>
          </p:cNvPr>
          <p:cNvGraphicFramePr>
            <a:graphicFrameLocks/>
          </p:cNvGraphicFramePr>
          <p:nvPr>
            <p:extLst>
              <p:ext uri="{D42A27DB-BD31-4B8C-83A1-F6EECF244321}">
                <p14:modId xmlns:p14="http://schemas.microsoft.com/office/powerpoint/2010/main" val="794420366"/>
              </p:ext>
            </p:extLst>
          </p:nvPr>
        </p:nvGraphicFramePr>
        <p:xfrm>
          <a:off x="478974" y="1688298"/>
          <a:ext cx="11159748" cy="3885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329BAF6-91F2-2E9B-048D-EC0FF370578B}"/>
              </a:ext>
            </a:extLst>
          </p:cNvPr>
          <p:cNvSpPr txBox="1"/>
          <p:nvPr/>
        </p:nvSpPr>
        <p:spPr>
          <a:xfrm>
            <a:off x="446568" y="6227453"/>
            <a:ext cx="5050465" cy="461665"/>
          </a:xfrm>
          <a:prstGeom prst="rect">
            <a:avLst/>
          </a:prstGeom>
          <a:noFill/>
        </p:spPr>
        <p:txBody>
          <a:bodyPr wrap="square" lIns="91440" tIns="45720" rIns="91440" bIns="45720" anchor="t">
            <a:spAutoFit/>
          </a:bodyPr>
          <a:lstStyle/>
          <a:p>
            <a:pPr algn="l"/>
            <a:r>
              <a:rPr lang="en-US" sz="800" b="0" i="0">
                <a:solidFill>
                  <a:srgbClr val="000000"/>
                </a:solidFill>
                <a:effectLst/>
              </a:rPr>
              <a:t>* Rate per 100,000 population</a:t>
            </a:r>
          </a:p>
          <a:p>
            <a:pPr algn="l"/>
            <a:endParaRPr lang="en-US" sz="800" b="0" i="0">
              <a:solidFill>
                <a:srgbClr val="000000"/>
              </a:solidFill>
              <a:effectLst/>
            </a:endParaRPr>
          </a:p>
          <a:p>
            <a:pPr algn="l"/>
            <a:r>
              <a:rPr lang="en-US" sz="800" b="0" i="0">
                <a:solidFill>
                  <a:srgbClr val="000000"/>
                </a:solidFill>
                <a:effectLst/>
              </a:rPr>
              <a:t>† Persons aged 18–40 years were used as a proxy for persons who inject drugs.</a:t>
            </a:r>
            <a:r>
              <a:rPr lang="en-US" sz="800"/>
              <a:t>		</a:t>
            </a:r>
          </a:p>
        </p:txBody>
      </p:sp>
      <p:sp>
        <p:nvSpPr>
          <p:cNvPr id="11" name="TextBox 10">
            <a:extLst>
              <a:ext uri="{FF2B5EF4-FFF2-40B4-BE49-F238E27FC236}">
                <a16:creationId xmlns:a16="http://schemas.microsoft.com/office/drawing/2014/main" id="{7A09472C-1D92-F92D-396B-4BF99083BABA}"/>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82453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7DCEFE-370D-D22D-6468-79683B7F40DB}"/>
              </a:ext>
            </a:extLst>
          </p:cNvPr>
          <p:cNvSpPr>
            <a:spLocks noGrp="1"/>
          </p:cNvSpPr>
          <p:nvPr>
            <p:ph type="title"/>
          </p:nvPr>
        </p:nvSpPr>
        <p:spPr>
          <a:xfrm>
            <a:off x="457201" y="143647"/>
            <a:ext cx="11181521" cy="917018"/>
          </a:xfrm>
        </p:spPr>
        <p:txBody>
          <a:bodyPr>
            <a:noAutofit/>
          </a:bodyPr>
          <a:lstStyle/>
          <a:p>
            <a:r>
              <a:rPr lang="en-US" b="0"/>
              <a:t>Part 2 of 2</a:t>
            </a:r>
            <a:br>
              <a:rPr lang="en-US" sz="2000"/>
            </a:br>
            <a:r>
              <a:rPr lang="en-US" sz="2000" b="1" i="0">
                <a:effectLst/>
                <a:latin typeface="+mn-lt"/>
              </a:rPr>
              <a:t>Reduce reported rate of new hepatitis B virus infections among persons who inject drugs by </a:t>
            </a:r>
            <a:br>
              <a:rPr lang="en-US" sz="2000" b="1" i="0">
                <a:effectLst/>
                <a:latin typeface="+mn-lt"/>
              </a:rPr>
            </a:br>
            <a:r>
              <a:rPr lang="en-US" sz="2000" b="1" i="0">
                <a:effectLst/>
                <a:latin typeface="+mn-lt"/>
              </a:rPr>
              <a:t>25% or more</a:t>
            </a:r>
            <a:endParaRPr lang="en-US" sz="2000" b="1"/>
          </a:p>
        </p:txBody>
      </p:sp>
      <p:pic>
        <p:nvPicPr>
          <p:cNvPr id="4" name="Picture 3">
            <a:extLst>
              <a:ext uri="{FF2B5EF4-FFF2-40B4-BE49-F238E27FC236}">
                <a16:creationId xmlns:a16="http://schemas.microsoft.com/office/drawing/2014/main" id="{93534113-77B8-A13F-3990-06666FAED7F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1214499"/>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8E6EBA-FCF0-DC34-65D3-4C28CBCEEA19}"/>
              </a:ext>
            </a:extLst>
          </p:cNvPr>
          <p:cNvSpPr txBox="1"/>
          <p:nvPr/>
        </p:nvSpPr>
        <p:spPr>
          <a:xfrm>
            <a:off x="936174" y="1174917"/>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7" name="TextBox 6">
            <a:extLst>
              <a:ext uri="{FF2B5EF4-FFF2-40B4-BE49-F238E27FC236}">
                <a16:creationId xmlns:a16="http://schemas.microsoft.com/office/drawing/2014/main" id="{B41609ED-B82A-864F-C360-E2EB987370FA}"/>
              </a:ext>
            </a:extLst>
          </p:cNvPr>
          <p:cNvSpPr txBox="1"/>
          <p:nvPr/>
        </p:nvSpPr>
        <p:spPr>
          <a:xfrm>
            <a:off x="936174" y="1458665"/>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sp>
        <p:nvSpPr>
          <p:cNvPr id="16" name="TextBox 15">
            <a:extLst>
              <a:ext uri="{FF2B5EF4-FFF2-40B4-BE49-F238E27FC236}">
                <a16:creationId xmlns:a16="http://schemas.microsoft.com/office/drawing/2014/main" id="{4BEF5081-A1AB-AD4A-8233-09FF9698194E}"/>
              </a:ext>
            </a:extLst>
          </p:cNvPr>
          <p:cNvSpPr txBox="1"/>
          <p:nvPr/>
        </p:nvSpPr>
        <p:spPr>
          <a:xfrm>
            <a:off x="1530852" y="1741429"/>
            <a:ext cx="9056244" cy="584775"/>
          </a:xfrm>
          <a:prstGeom prst="rect">
            <a:avLst/>
          </a:prstGeom>
          <a:noFill/>
        </p:spPr>
        <p:txBody>
          <a:bodyPr wrap="square">
            <a:spAutoFit/>
          </a:bodyPr>
          <a:lstStyle/>
          <a:p>
            <a:pPr algn="ctr" rtl="0">
              <a:defRPr sz="1600" b="0" i="0" u="none" strike="noStrike" kern="1200" spc="0" baseline="0">
                <a:solidFill>
                  <a:srgbClr val="000000">
                    <a:lumMod val="65000"/>
                    <a:lumOff val="35000"/>
                  </a:srgbClr>
                </a:solidFill>
                <a:latin typeface="+mn-lt"/>
                <a:ea typeface="+mn-ea"/>
                <a:cs typeface="+mn-cs"/>
              </a:defRPr>
            </a:pPr>
            <a:r>
              <a:rPr lang="en-US" sz="1600" b="1">
                <a:solidFill>
                  <a:schemeClr val="tx1">
                    <a:lumMod val="65000"/>
                    <a:lumOff val="35000"/>
                  </a:schemeClr>
                </a:solidFill>
              </a:rPr>
              <a:t>Incidence rate* of reported new hepatitis B cases among persons aged 18‒40 years† and annual targets for the United States by year</a:t>
            </a:r>
            <a:endParaRPr lang="en-US" sz="1600">
              <a:solidFill>
                <a:schemeClr val="tx1">
                  <a:lumMod val="65000"/>
                  <a:lumOff val="35000"/>
                </a:schemeClr>
              </a:solidFill>
            </a:endParaRP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3452709022"/>
              </p:ext>
            </p:extLst>
          </p:nvPr>
        </p:nvGraphicFramePr>
        <p:xfrm>
          <a:off x="535833" y="2362492"/>
          <a:ext cx="11120328" cy="822960"/>
        </p:xfrm>
        <a:graphic>
          <a:graphicData uri="http://schemas.openxmlformats.org/drawingml/2006/table">
            <a:tbl>
              <a:tblPr firstRow="1" bandRow="1">
                <a:tableStyleId>{C083E6E3-FA7D-4D7B-A595-EF9225AFEA82}</a:tableStyleId>
              </a:tblPr>
              <a:tblGrid>
                <a:gridCol w="1180233">
                  <a:extLst>
                    <a:ext uri="{9D8B030D-6E8A-4147-A177-3AD203B41FA5}">
                      <a16:colId xmlns:a16="http://schemas.microsoft.com/office/drawing/2014/main" val="259690472"/>
                    </a:ext>
                  </a:extLst>
                </a:gridCol>
                <a:gridCol w="673155">
                  <a:extLst>
                    <a:ext uri="{9D8B030D-6E8A-4147-A177-3AD203B41FA5}">
                      <a16:colId xmlns:a16="http://schemas.microsoft.com/office/drawing/2014/main" val="697627465"/>
                    </a:ext>
                  </a:extLst>
                </a:gridCol>
                <a:gridCol w="926694">
                  <a:extLst>
                    <a:ext uri="{9D8B030D-6E8A-4147-A177-3AD203B41FA5}">
                      <a16:colId xmlns:a16="http://schemas.microsoft.com/office/drawing/2014/main" val="1870345490"/>
                    </a:ext>
                  </a:extLst>
                </a:gridCol>
                <a:gridCol w="926694">
                  <a:extLst>
                    <a:ext uri="{9D8B030D-6E8A-4147-A177-3AD203B41FA5}">
                      <a16:colId xmlns:a16="http://schemas.microsoft.com/office/drawing/2014/main" val="3365550015"/>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1.5</a:t>
                      </a:r>
                    </a:p>
                  </a:txBody>
                  <a:tcPr marL="9525"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1.3</a:t>
                      </a:r>
                    </a:p>
                  </a:txBody>
                  <a:tcPr marL="9525"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1.6</a:t>
                      </a:r>
                    </a:p>
                  </a:txBody>
                  <a:tcPr marL="9525"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1.4</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1.4</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0.7</a:t>
                      </a: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a:noFill/>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Annual Target*</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1.4</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1.3</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1.3</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1.0</a:t>
                      </a:r>
                    </a:p>
                  </a:txBody>
                  <a:tcPr marL="952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558374"/>
                  </a:ext>
                </a:extLst>
              </a:tr>
            </a:tbl>
          </a:graphicData>
        </a:graphic>
      </p:graphicFrame>
      <p:sp>
        <p:nvSpPr>
          <p:cNvPr id="9" name="TextBox 8">
            <a:extLst>
              <a:ext uri="{FF2B5EF4-FFF2-40B4-BE49-F238E27FC236}">
                <a16:creationId xmlns:a16="http://schemas.microsoft.com/office/drawing/2014/main" id="{1F0E81DB-522E-C51C-8C16-84344C0C4183}"/>
              </a:ext>
            </a:extLst>
          </p:cNvPr>
          <p:cNvSpPr txBox="1"/>
          <p:nvPr/>
        </p:nvSpPr>
        <p:spPr>
          <a:xfrm>
            <a:off x="446568" y="6227453"/>
            <a:ext cx="5050465" cy="461665"/>
          </a:xfrm>
          <a:prstGeom prst="rect">
            <a:avLst/>
          </a:prstGeom>
          <a:noFill/>
        </p:spPr>
        <p:txBody>
          <a:bodyPr wrap="square" lIns="91440" tIns="45720" rIns="91440" bIns="45720" anchor="t">
            <a:spAutoFit/>
          </a:bodyPr>
          <a:lstStyle/>
          <a:p>
            <a:pPr algn="l"/>
            <a:r>
              <a:rPr lang="en-US" sz="800" b="0" i="0">
                <a:solidFill>
                  <a:srgbClr val="000000"/>
                </a:solidFill>
                <a:effectLst/>
              </a:rPr>
              <a:t>* Rate per 100,000 population</a:t>
            </a:r>
          </a:p>
          <a:p>
            <a:pPr algn="l"/>
            <a:endParaRPr lang="en-US" sz="800" b="0" i="0">
              <a:solidFill>
                <a:srgbClr val="000000"/>
              </a:solidFill>
              <a:effectLst/>
            </a:endParaRPr>
          </a:p>
          <a:p>
            <a:pPr algn="l"/>
            <a:r>
              <a:rPr lang="en-US" sz="800" b="0" i="0">
                <a:solidFill>
                  <a:srgbClr val="000000"/>
                </a:solidFill>
                <a:effectLst/>
              </a:rPr>
              <a:t>† Persons aged 18–40 years were used as a proxy for persons who inject drugs.</a:t>
            </a:r>
            <a:r>
              <a:rPr lang="en-US" sz="800"/>
              <a:t>		</a:t>
            </a:r>
          </a:p>
        </p:txBody>
      </p:sp>
      <p:sp>
        <p:nvSpPr>
          <p:cNvPr id="14" name="TextBox 13">
            <a:extLst>
              <a:ext uri="{FF2B5EF4-FFF2-40B4-BE49-F238E27FC236}">
                <a16:creationId xmlns:a16="http://schemas.microsoft.com/office/drawing/2014/main" id="{B8434633-3917-11E3-DA0C-DA4D9EDE2D0E}"/>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17144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Part 1 of 2</a:t>
            </a:r>
            <a:br>
              <a:rPr lang="en-US" sz="2000"/>
            </a:br>
            <a:r>
              <a:rPr lang="en-US" sz="2000" b="1" i="0">
                <a:effectLst/>
                <a:latin typeface="+mn-lt"/>
              </a:rPr>
              <a:t>Reduce reported rate of hepatitis B-related deaths by 20% or more</a:t>
            </a:r>
            <a:endParaRPr lang="en-US" sz="2000" b="1"/>
          </a:p>
        </p:txBody>
      </p:sp>
      <p:sp>
        <p:nvSpPr>
          <p:cNvPr id="12" name="TextBox 11">
            <a:extLst>
              <a:ext uri="{FF2B5EF4-FFF2-40B4-BE49-F238E27FC236}">
                <a16:creationId xmlns:a16="http://schemas.microsoft.com/office/drawing/2014/main" id="{3329BAF6-91F2-2E9B-048D-EC0FF370578B}"/>
              </a:ext>
            </a:extLst>
          </p:cNvPr>
          <p:cNvSpPr txBox="1"/>
          <p:nvPr/>
        </p:nvSpPr>
        <p:spPr>
          <a:xfrm>
            <a:off x="446568" y="6119292"/>
            <a:ext cx="5050465" cy="707886"/>
          </a:xfrm>
          <a:prstGeom prst="rect">
            <a:avLst/>
          </a:prstGeom>
          <a:noFill/>
        </p:spPr>
        <p:txBody>
          <a:bodyPr wrap="square" lIns="91440" tIns="45720" rIns="91440" bIns="45720" anchor="t">
            <a:spAutoFit/>
          </a:bodyPr>
          <a:lstStyle/>
          <a:p>
            <a:r>
              <a:rPr lang="en-US" sz="800" b="0" i="0">
                <a:solidFill>
                  <a:srgbClr val="000000"/>
                </a:solidFill>
                <a:effectLst/>
              </a:rPr>
              <a:t>* Rates are per 100,000 population and age-adjusted to the 2000 US Standard Population.</a:t>
            </a:r>
          </a:p>
          <a:p>
            <a:endParaRPr lang="en-US" sz="800" b="0" i="0">
              <a:solidFill>
                <a:srgbClr val="000000"/>
              </a:solidFill>
              <a:effectLst/>
            </a:endParaRPr>
          </a:p>
          <a:p>
            <a:r>
              <a:rPr lang="en-US" sz="800" b="0" i="0">
                <a:solidFill>
                  <a:srgbClr val="000000"/>
                </a:solidFill>
                <a:effectLst/>
              </a:rPr>
              <a:t>† Cause of death is defined as the underlying cause of death or one of the multiple causes of death and is based on the International Classification of Disease, 10th Revision (ICD-10) codes B16, B17.0, B18.0, or B18.1 (2).</a:t>
            </a:r>
            <a:r>
              <a:rPr lang="en-US" sz="800"/>
              <a:t>		</a:t>
            </a:r>
          </a:p>
        </p:txBody>
      </p:sp>
      <p:sp>
        <p:nvSpPr>
          <p:cNvPr id="11" name="TextBox 10">
            <a:extLst>
              <a:ext uri="{FF2B5EF4-FFF2-40B4-BE49-F238E27FC236}">
                <a16:creationId xmlns:a16="http://schemas.microsoft.com/office/drawing/2014/main" id="{7A09472C-1D92-F92D-396B-4BF99083BABA}"/>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3"/>
              </a:rPr>
              <a:t>https://www.cdc.gov/hepatitis/policy/npr/2022/index.htm</a:t>
            </a:r>
            <a:r>
              <a:rPr lang="en-US" sz="800"/>
              <a:t>.  Published September 2022.</a:t>
            </a:r>
            <a:endParaRPr lang="en-US" sz="800">
              <a:cs typeface="Calibri"/>
            </a:endParaRPr>
          </a:p>
        </p:txBody>
      </p:sp>
      <p:graphicFrame>
        <p:nvGraphicFramePr>
          <p:cNvPr id="3" name="Chart 2" descr="There has been progress in reducing hepatitis B-related deaths since 2013. The age-adjusted hepatitis B-related mortality rate decreased from 0.46 per 100,000 population in 2017 to 0.42 in 2019, but increased to 0.45 in 2020, above the target rate of 0.42. The increase in age-adjusted hepatitis B-related mortality observed during 2020 may have been affected by the overall increase in US mortality during 2020 due to the COVID-19 pandemic; therefore, 2020 data should be interpreted with caution.">
            <a:extLst>
              <a:ext uri="{FF2B5EF4-FFF2-40B4-BE49-F238E27FC236}">
                <a16:creationId xmlns:a16="http://schemas.microsoft.com/office/drawing/2014/main" id="{F765F602-D6C7-5DBE-606E-BB62492ED7A4}"/>
              </a:ext>
            </a:extLst>
          </p:cNvPr>
          <p:cNvGraphicFramePr>
            <a:graphicFrameLocks/>
          </p:cNvGraphicFramePr>
          <p:nvPr>
            <p:extLst>
              <p:ext uri="{D42A27DB-BD31-4B8C-83A1-F6EECF244321}">
                <p14:modId xmlns:p14="http://schemas.microsoft.com/office/powerpoint/2010/main" val="1014702442"/>
              </p:ext>
            </p:extLst>
          </p:nvPr>
        </p:nvGraphicFramePr>
        <p:xfrm>
          <a:off x="554804" y="1520577"/>
          <a:ext cx="11075542" cy="3904072"/>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985E847E-A8B7-5062-FD80-6C23253864F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73" y="911362"/>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CC109A-1202-CC8B-B018-91E4E408BA5E}"/>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sp>
        <p:nvSpPr>
          <p:cNvPr id="7" name="TextBox 6">
            <a:extLst>
              <a:ext uri="{FF2B5EF4-FFF2-40B4-BE49-F238E27FC236}">
                <a16:creationId xmlns:a16="http://schemas.microsoft.com/office/drawing/2014/main" id="{1C623491-51B4-2123-F12C-5A8C70AF8A1E}"/>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Tree>
    <p:extLst>
      <p:ext uri="{BB962C8B-B14F-4D97-AF65-F5344CB8AC3E}">
        <p14:creationId xmlns:p14="http://schemas.microsoft.com/office/powerpoint/2010/main" val="207973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820EA8D-EDA2-26BB-1916-86CA84C80280}"/>
              </a:ext>
            </a:extLst>
          </p:cNvPr>
          <p:cNvSpPr>
            <a:spLocks noGrp="1"/>
          </p:cNvSpPr>
          <p:nvPr>
            <p:ph type="title"/>
          </p:nvPr>
        </p:nvSpPr>
        <p:spPr>
          <a:xfrm>
            <a:off x="457201" y="143647"/>
            <a:ext cx="11460556" cy="917018"/>
          </a:xfrm>
        </p:spPr>
        <p:txBody>
          <a:bodyPr>
            <a:noAutofit/>
          </a:bodyPr>
          <a:lstStyle/>
          <a:p>
            <a:r>
              <a:rPr lang="en-US" b="0"/>
              <a:t>Part 2 of 2</a:t>
            </a:r>
            <a:br>
              <a:rPr lang="en-US" sz="1800"/>
            </a:br>
            <a:r>
              <a:rPr lang="en-US" sz="2000" b="1" i="0">
                <a:effectLst/>
                <a:latin typeface="+mn-lt"/>
              </a:rPr>
              <a:t>Reduce reported rate of hepatitis B-related deaths by 20% or more</a:t>
            </a:r>
            <a:endParaRPr lang="en-US" sz="2000" b="1">
              <a:latin typeface="+mn-lt"/>
            </a:endParaRPr>
          </a:p>
        </p:txBody>
      </p:sp>
      <p:pic>
        <p:nvPicPr>
          <p:cNvPr id="4" name="Picture 3">
            <a:extLst>
              <a:ext uri="{FF2B5EF4-FFF2-40B4-BE49-F238E27FC236}">
                <a16:creationId xmlns:a16="http://schemas.microsoft.com/office/drawing/2014/main" id="{69D2252F-5CA3-606D-9C87-31671387770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911362"/>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265AA8-BF7F-951A-4AF0-509A7A8E82BB}"/>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5" name="TextBox 4">
            <a:extLst>
              <a:ext uri="{FF2B5EF4-FFF2-40B4-BE49-F238E27FC236}">
                <a16:creationId xmlns:a16="http://schemas.microsoft.com/office/drawing/2014/main" id="{44DECC6D-A7A4-C28B-B2CF-8D0DF22C093C}"/>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sp>
        <p:nvSpPr>
          <p:cNvPr id="7" name="TextBox 6">
            <a:extLst>
              <a:ext uri="{FF2B5EF4-FFF2-40B4-BE49-F238E27FC236}">
                <a16:creationId xmlns:a16="http://schemas.microsoft.com/office/drawing/2014/main" id="{A126BD5E-CC20-0BE1-ACA5-5A9D50F95D42}"/>
              </a:ext>
            </a:extLst>
          </p:cNvPr>
          <p:cNvSpPr txBox="1"/>
          <p:nvPr/>
        </p:nvSpPr>
        <p:spPr>
          <a:xfrm>
            <a:off x="467475" y="1571232"/>
            <a:ext cx="11265613" cy="338554"/>
          </a:xfrm>
          <a:prstGeom prst="rect">
            <a:avLst/>
          </a:prstGeom>
          <a:noFill/>
        </p:spPr>
        <p:txBody>
          <a:bodyPr wrap="square">
            <a:spAutoFit/>
          </a:bodyPr>
          <a:lstStyle/>
          <a:p>
            <a:pPr algn="ctr" rtl="0">
              <a:defRPr sz="1600" b="0" i="0" u="none" strike="noStrike" kern="1200" spc="0" baseline="0">
                <a:solidFill>
                  <a:srgbClr val="000000">
                    <a:lumMod val="65000"/>
                    <a:lumOff val="35000"/>
                  </a:srgbClr>
                </a:solidFill>
                <a:latin typeface="+mn-lt"/>
                <a:ea typeface="+mn-ea"/>
                <a:cs typeface="+mn-cs"/>
              </a:defRPr>
            </a:pPr>
            <a:r>
              <a:rPr lang="en-US" sz="1600" b="1" i="0" u="none" strike="noStrike" baseline="0">
                <a:solidFill>
                  <a:schemeClr val="tx1">
                    <a:lumMod val="65000"/>
                    <a:lumOff val="35000"/>
                  </a:schemeClr>
                </a:solidFill>
                <a:effectLst/>
              </a:rPr>
              <a:t>Age-adjusted rate* of hepatitis B-related deaths† and annual targets for the United States by year</a:t>
            </a:r>
            <a:r>
              <a:rPr lang="en-US" sz="1600" b="0" i="0" u="none" strike="noStrike" baseline="0">
                <a:solidFill>
                  <a:schemeClr val="tx1">
                    <a:lumMod val="65000"/>
                    <a:lumOff val="35000"/>
                  </a:schemeClr>
                </a:solidFill>
              </a:rPr>
              <a:t> </a:t>
            </a:r>
            <a:endParaRPr lang="en-US" sz="1600">
              <a:solidFill>
                <a:schemeClr val="tx1">
                  <a:lumMod val="65000"/>
                  <a:lumOff val="35000"/>
                </a:schemeClr>
              </a:solidFill>
            </a:endParaRP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819878294"/>
              </p:ext>
            </p:extLst>
          </p:nvPr>
        </p:nvGraphicFramePr>
        <p:xfrm>
          <a:off x="535833" y="2001409"/>
          <a:ext cx="11120328" cy="822960"/>
        </p:xfrm>
        <a:graphic>
          <a:graphicData uri="http://schemas.openxmlformats.org/drawingml/2006/table">
            <a:tbl>
              <a:tblPr firstRow="1" bandRow="1">
                <a:tableStyleId>{C083E6E3-FA7D-4D7B-A595-EF9225AFEA82}</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697627465"/>
                    </a:ext>
                  </a:extLst>
                </a:gridCol>
                <a:gridCol w="926694">
                  <a:extLst>
                    <a:ext uri="{9D8B030D-6E8A-4147-A177-3AD203B41FA5}">
                      <a16:colId xmlns:a16="http://schemas.microsoft.com/office/drawing/2014/main" val="1870345490"/>
                    </a:ext>
                  </a:extLst>
                </a:gridCol>
                <a:gridCol w="926694">
                  <a:extLst>
                    <a:ext uri="{9D8B030D-6E8A-4147-A177-3AD203B41FA5}">
                      <a16:colId xmlns:a16="http://schemas.microsoft.com/office/drawing/2014/main" val="3365550015"/>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0.53</a:t>
                      </a:r>
                    </a:p>
                  </a:txBody>
                  <a:tcPr marL="9525" marT="9525"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0.50</a:t>
                      </a:r>
                    </a:p>
                  </a:txBody>
                  <a:tcPr marL="9525" marT="9525"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0.46</a:t>
                      </a:r>
                    </a:p>
                  </a:txBody>
                  <a:tcPr marL="9525" marT="9525"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0.45</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0.46</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0.43</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0.42</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0.45</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a:noFill/>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0.46</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0.45</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0.43</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0.42</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0.40</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0.39</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0.37</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558374"/>
                  </a:ext>
                </a:extLst>
              </a:tr>
            </a:tbl>
          </a:graphicData>
        </a:graphic>
      </p:graphicFrame>
      <p:sp>
        <p:nvSpPr>
          <p:cNvPr id="3" name="TextBox 2">
            <a:extLst>
              <a:ext uri="{FF2B5EF4-FFF2-40B4-BE49-F238E27FC236}">
                <a16:creationId xmlns:a16="http://schemas.microsoft.com/office/drawing/2014/main" id="{61CE615C-466E-28AD-CD39-8C71F36EAA1F}"/>
              </a:ext>
            </a:extLst>
          </p:cNvPr>
          <p:cNvSpPr txBox="1"/>
          <p:nvPr/>
        </p:nvSpPr>
        <p:spPr>
          <a:xfrm>
            <a:off x="446568" y="6119292"/>
            <a:ext cx="5050465" cy="707886"/>
          </a:xfrm>
          <a:prstGeom prst="rect">
            <a:avLst/>
          </a:prstGeom>
          <a:noFill/>
        </p:spPr>
        <p:txBody>
          <a:bodyPr wrap="square" lIns="91440" tIns="45720" rIns="91440" bIns="45720" anchor="t">
            <a:spAutoFit/>
          </a:bodyPr>
          <a:lstStyle/>
          <a:p>
            <a:r>
              <a:rPr lang="en-US" sz="800" b="0" i="0">
                <a:solidFill>
                  <a:srgbClr val="000000"/>
                </a:solidFill>
                <a:effectLst/>
              </a:rPr>
              <a:t>* Rates are per 100,000 population and age-adjusted to the 2000 US Standard Population.</a:t>
            </a:r>
          </a:p>
          <a:p>
            <a:endParaRPr lang="en-US" sz="800" b="0" i="0">
              <a:solidFill>
                <a:srgbClr val="000000"/>
              </a:solidFill>
              <a:effectLst/>
            </a:endParaRPr>
          </a:p>
          <a:p>
            <a:r>
              <a:rPr lang="en-US" sz="800" b="0" i="0">
                <a:solidFill>
                  <a:srgbClr val="000000"/>
                </a:solidFill>
                <a:effectLst/>
              </a:rPr>
              <a:t>† Cause of death is defined as the underlying cause of death or one of the multiple causes of death and is based on the International Classification of Disease, 10th Revision (ICD-10) codes B16, B17.0, B18.0, or B18.1 (2).</a:t>
            </a:r>
            <a:r>
              <a:rPr lang="en-US" sz="800"/>
              <a:t>		</a:t>
            </a:r>
          </a:p>
        </p:txBody>
      </p:sp>
      <p:sp>
        <p:nvSpPr>
          <p:cNvPr id="14" name="TextBox 13">
            <a:extLst>
              <a:ext uri="{FF2B5EF4-FFF2-40B4-BE49-F238E27FC236}">
                <a16:creationId xmlns:a16="http://schemas.microsoft.com/office/drawing/2014/main" id="{B8434633-3917-11E3-DA0C-DA4D9EDE2D0E}"/>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207281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Part 1 of 2</a:t>
            </a:r>
            <a:br>
              <a:rPr lang="en-US" sz="2000"/>
            </a:br>
            <a:r>
              <a:rPr lang="en-US" sz="2000" b="1" i="0">
                <a:effectLst/>
                <a:latin typeface="+mn-lt"/>
              </a:rPr>
              <a:t>Reduce reported rate of hepatitis B-related deaths among Asian and Pacific Islander persons </a:t>
            </a:r>
            <a:br>
              <a:rPr lang="en-US" sz="2000" b="1" i="0">
                <a:effectLst/>
                <a:latin typeface="+mn-lt"/>
              </a:rPr>
            </a:br>
            <a:r>
              <a:rPr lang="en-US" sz="2000" b="1" i="0">
                <a:effectLst/>
                <a:latin typeface="+mn-lt"/>
              </a:rPr>
              <a:t>by 25% or more</a:t>
            </a:r>
            <a:endParaRPr lang="en-US" sz="2000" b="1">
              <a:latin typeface="+mn-lt"/>
            </a:endParaRPr>
          </a:p>
        </p:txBody>
      </p:sp>
      <p:sp>
        <p:nvSpPr>
          <p:cNvPr id="12" name="TextBox 11">
            <a:extLst>
              <a:ext uri="{FF2B5EF4-FFF2-40B4-BE49-F238E27FC236}">
                <a16:creationId xmlns:a16="http://schemas.microsoft.com/office/drawing/2014/main" id="{3329BAF6-91F2-2E9B-048D-EC0FF370578B}"/>
              </a:ext>
            </a:extLst>
          </p:cNvPr>
          <p:cNvSpPr txBox="1"/>
          <p:nvPr/>
        </p:nvSpPr>
        <p:spPr>
          <a:xfrm>
            <a:off x="446568" y="5874348"/>
            <a:ext cx="5050465" cy="830997"/>
          </a:xfrm>
          <a:prstGeom prst="rect">
            <a:avLst/>
          </a:prstGeom>
          <a:noFill/>
        </p:spPr>
        <p:txBody>
          <a:bodyPr wrap="square" lIns="91440" tIns="45720" rIns="91440" bIns="45720" anchor="t">
            <a:spAutoFit/>
          </a:bodyPr>
          <a:lstStyle/>
          <a:p>
            <a:r>
              <a:rPr lang="en-US" sz="800" b="0" i="0">
                <a:solidFill>
                  <a:srgbClr val="000000"/>
                </a:solidFill>
                <a:effectLst/>
              </a:rPr>
              <a:t>* Rates are per 100,000 population and age adjusted to the 2000 US Standard Population.</a:t>
            </a:r>
          </a:p>
          <a:p>
            <a:endParaRPr lang="en-US" sz="800" b="0" i="0">
              <a:solidFill>
                <a:srgbClr val="000000"/>
              </a:solidFill>
              <a:effectLst/>
            </a:endParaRPr>
          </a:p>
          <a:p>
            <a:r>
              <a:rPr lang="en-US" sz="800" b="0" i="0">
                <a:solidFill>
                  <a:srgbClr val="000000"/>
                </a:solidFill>
                <a:effectLst/>
              </a:rPr>
              <a:t>† Cause of death is defined as the underlying cause of death or one of the multiple causes of death and is based on the International Classification of Disease, 10th Revision (ICD-10) codes B16, B17.0, B18.0, or B18.1 (2).</a:t>
            </a:r>
          </a:p>
          <a:p>
            <a:endParaRPr lang="en-US" sz="800" b="0" i="0">
              <a:solidFill>
                <a:srgbClr val="000000"/>
              </a:solidFill>
              <a:effectLst/>
            </a:endParaRPr>
          </a:p>
          <a:p>
            <a:r>
              <a:rPr lang="en-US" sz="800" b="0" i="0">
                <a:solidFill>
                  <a:srgbClr val="000000"/>
                </a:solidFill>
                <a:effectLst/>
              </a:rPr>
              <a:t>‡ Excludes those reporting Hispanic or Latino origin.</a:t>
            </a:r>
            <a:r>
              <a:rPr lang="en-US" sz="800"/>
              <a:t>		</a:t>
            </a:r>
          </a:p>
        </p:txBody>
      </p:sp>
      <p:sp>
        <p:nvSpPr>
          <p:cNvPr id="11" name="TextBox 10">
            <a:extLst>
              <a:ext uri="{FF2B5EF4-FFF2-40B4-BE49-F238E27FC236}">
                <a16:creationId xmlns:a16="http://schemas.microsoft.com/office/drawing/2014/main" id="{7A09472C-1D92-F92D-396B-4BF99083BABA}"/>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3"/>
              </a:rPr>
              <a:t>https://www.cdc.gov/hepatitis/policy/npr/2022/index.htm</a:t>
            </a:r>
            <a:r>
              <a:rPr lang="en-US" sz="800"/>
              <a:t>.  Published September 2022.</a:t>
            </a:r>
            <a:endParaRPr lang="en-US" sz="800">
              <a:cs typeface="Calibri"/>
            </a:endParaRPr>
          </a:p>
        </p:txBody>
      </p:sp>
      <p:graphicFrame>
        <p:nvGraphicFramePr>
          <p:cNvPr id="6" name="Chart 5" descr="Compared to the overall population, Asian and Pacific Islander (A/PI) persons had a much higher age-adjusted hepatitis B-related mortality rate in 2020 (0.45 vs. 2.46 per 100,000, respectively). Similar to the overall population age-adjusted hepatitis B-related mortality rate, in 2020 the mortality rate among A/PI persons increased to 2.46 per 100.000 population, above the 2020 target rate of 2.15. ">
            <a:extLst>
              <a:ext uri="{FF2B5EF4-FFF2-40B4-BE49-F238E27FC236}">
                <a16:creationId xmlns:a16="http://schemas.microsoft.com/office/drawing/2014/main" id="{8F1C5BD4-B90C-164E-B6D1-045A63B20A42}"/>
              </a:ext>
            </a:extLst>
          </p:cNvPr>
          <p:cNvGraphicFramePr>
            <a:graphicFrameLocks/>
          </p:cNvGraphicFramePr>
          <p:nvPr>
            <p:extLst>
              <p:ext uri="{D42A27DB-BD31-4B8C-83A1-F6EECF244321}">
                <p14:modId xmlns:p14="http://schemas.microsoft.com/office/powerpoint/2010/main" val="1116880412"/>
              </p:ext>
            </p:extLst>
          </p:nvPr>
        </p:nvGraphicFramePr>
        <p:xfrm>
          <a:off x="554804" y="1699911"/>
          <a:ext cx="11096090" cy="362366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7867C3AC-0416-6E51-3F2A-5900652724A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73" y="1212415"/>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EEAA63A-B4E8-FF79-B670-CA017D91347A}"/>
              </a:ext>
            </a:extLst>
          </p:cNvPr>
          <p:cNvSpPr txBox="1"/>
          <p:nvPr/>
        </p:nvSpPr>
        <p:spPr>
          <a:xfrm>
            <a:off x="936174" y="1472641"/>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sp>
        <p:nvSpPr>
          <p:cNvPr id="14" name="TextBox 13">
            <a:extLst>
              <a:ext uri="{FF2B5EF4-FFF2-40B4-BE49-F238E27FC236}">
                <a16:creationId xmlns:a16="http://schemas.microsoft.com/office/drawing/2014/main" id="{95D20EF4-B385-0A7C-B8A9-CC1D5F6C665D}"/>
              </a:ext>
            </a:extLst>
          </p:cNvPr>
          <p:cNvSpPr txBox="1"/>
          <p:nvPr/>
        </p:nvSpPr>
        <p:spPr>
          <a:xfrm>
            <a:off x="936174" y="1188893"/>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Tree>
    <p:extLst>
      <p:ext uri="{BB962C8B-B14F-4D97-AF65-F5344CB8AC3E}">
        <p14:creationId xmlns:p14="http://schemas.microsoft.com/office/powerpoint/2010/main" val="250866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820EA8D-EDA2-26BB-1916-86CA84C80280}"/>
              </a:ext>
            </a:extLst>
          </p:cNvPr>
          <p:cNvSpPr>
            <a:spLocks noGrp="1"/>
          </p:cNvSpPr>
          <p:nvPr>
            <p:ph type="title"/>
          </p:nvPr>
        </p:nvSpPr>
        <p:spPr>
          <a:xfrm>
            <a:off x="457201" y="143647"/>
            <a:ext cx="11460556" cy="917018"/>
          </a:xfrm>
        </p:spPr>
        <p:txBody>
          <a:bodyPr>
            <a:noAutofit/>
          </a:bodyPr>
          <a:lstStyle/>
          <a:p>
            <a:r>
              <a:rPr lang="en-US" b="0"/>
              <a:t>Part 2 of 2</a:t>
            </a:r>
            <a:br>
              <a:rPr lang="en-US" sz="1800"/>
            </a:br>
            <a:r>
              <a:rPr lang="en-US" sz="2000" b="1" i="0">
                <a:effectLst/>
                <a:latin typeface="+mn-lt"/>
              </a:rPr>
              <a:t>Reduce reported rate of hepatitis B-related deaths among Asian and Pacific Islander persons </a:t>
            </a:r>
            <a:br>
              <a:rPr lang="en-US" sz="2000" b="1" i="0">
                <a:effectLst/>
                <a:latin typeface="+mn-lt"/>
              </a:rPr>
            </a:br>
            <a:r>
              <a:rPr lang="en-US" sz="2000" b="1" i="0">
                <a:effectLst/>
                <a:latin typeface="+mn-lt"/>
              </a:rPr>
              <a:t>by 25% or more</a:t>
            </a:r>
            <a:endParaRPr lang="en-US" sz="2000" b="1"/>
          </a:p>
        </p:txBody>
      </p:sp>
      <p:pic>
        <p:nvPicPr>
          <p:cNvPr id="4" name="Picture 3">
            <a:extLst>
              <a:ext uri="{FF2B5EF4-FFF2-40B4-BE49-F238E27FC236}">
                <a16:creationId xmlns:a16="http://schemas.microsoft.com/office/drawing/2014/main" id="{121DA959-A175-4AB4-BC74-6E86AB92DE1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1212415"/>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1EF8AA-69C4-7A4F-9A44-85D065D9911D}"/>
              </a:ext>
            </a:extLst>
          </p:cNvPr>
          <p:cNvSpPr txBox="1"/>
          <p:nvPr/>
        </p:nvSpPr>
        <p:spPr>
          <a:xfrm>
            <a:off x="936174" y="1188893"/>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5" name="TextBox 4">
            <a:extLst>
              <a:ext uri="{FF2B5EF4-FFF2-40B4-BE49-F238E27FC236}">
                <a16:creationId xmlns:a16="http://schemas.microsoft.com/office/drawing/2014/main" id="{2D87B957-42DE-9C8C-FEA9-2FC4BBE90115}"/>
              </a:ext>
            </a:extLst>
          </p:cNvPr>
          <p:cNvSpPr txBox="1"/>
          <p:nvPr/>
        </p:nvSpPr>
        <p:spPr>
          <a:xfrm>
            <a:off x="936174" y="1472641"/>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sp>
        <p:nvSpPr>
          <p:cNvPr id="13" name="TextBox 12">
            <a:extLst>
              <a:ext uri="{FF2B5EF4-FFF2-40B4-BE49-F238E27FC236}">
                <a16:creationId xmlns:a16="http://schemas.microsoft.com/office/drawing/2014/main" id="{25410A47-20BF-A5CA-DAE0-FFE509E07257}"/>
              </a:ext>
            </a:extLst>
          </p:cNvPr>
          <p:cNvSpPr txBox="1"/>
          <p:nvPr/>
        </p:nvSpPr>
        <p:spPr>
          <a:xfrm>
            <a:off x="1606194" y="1753448"/>
            <a:ext cx="8979613" cy="584775"/>
          </a:xfrm>
          <a:prstGeom prst="rect">
            <a:avLst/>
          </a:prstGeom>
          <a:noFill/>
        </p:spPr>
        <p:txBody>
          <a:bodyPr wrap="square">
            <a:spAutoFit/>
          </a:bodyPr>
          <a:lstStyle/>
          <a:p>
            <a:pPr algn="ctr" rtl="0">
              <a:defRPr sz="1600" b="0" i="0" u="none" strike="noStrike" kern="1200" spc="0" baseline="0">
                <a:solidFill>
                  <a:srgbClr val="000000">
                    <a:lumMod val="65000"/>
                    <a:lumOff val="35000"/>
                  </a:srgbClr>
                </a:solidFill>
                <a:latin typeface="+mn-lt"/>
                <a:ea typeface="+mn-ea"/>
                <a:cs typeface="+mn-cs"/>
              </a:defRPr>
            </a:pPr>
            <a:r>
              <a:rPr lang="en-US" sz="1600" b="1" i="0" u="none" strike="noStrike" baseline="0">
                <a:solidFill>
                  <a:schemeClr val="tx1">
                    <a:lumMod val="65000"/>
                    <a:lumOff val="35000"/>
                  </a:schemeClr>
                </a:solidFill>
                <a:effectLst/>
              </a:rPr>
              <a:t>Age-adjusted rate* of hepatitis B-related deaths† among Asian and Pacific Islander persons‡ and annual targets for the United States by year</a:t>
            </a:r>
            <a:endParaRPr lang="en-US" sz="1600">
              <a:solidFill>
                <a:schemeClr val="tx1">
                  <a:lumMod val="65000"/>
                  <a:lumOff val="35000"/>
                </a:schemeClr>
              </a:solidFill>
            </a:endParaRP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3393835129"/>
              </p:ext>
            </p:extLst>
          </p:nvPr>
        </p:nvGraphicFramePr>
        <p:xfrm>
          <a:off x="535833" y="2370459"/>
          <a:ext cx="11120328" cy="822960"/>
        </p:xfrm>
        <a:graphic>
          <a:graphicData uri="http://schemas.openxmlformats.org/drawingml/2006/table">
            <a:tbl>
              <a:tblPr firstRow="1" bandRow="1">
                <a:tableStyleId>{C083E6E3-FA7D-4D7B-A595-EF9225AFEA82}</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697627465"/>
                    </a:ext>
                  </a:extLst>
                </a:gridCol>
                <a:gridCol w="926694">
                  <a:extLst>
                    <a:ext uri="{9D8B030D-6E8A-4147-A177-3AD203B41FA5}">
                      <a16:colId xmlns:a16="http://schemas.microsoft.com/office/drawing/2014/main" val="1870345490"/>
                    </a:ext>
                  </a:extLst>
                </a:gridCol>
                <a:gridCol w="926694">
                  <a:extLst>
                    <a:ext uri="{9D8B030D-6E8A-4147-A177-3AD203B41FA5}">
                      <a16:colId xmlns:a16="http://schemas.microsoft.com/office/drawing/2014/main" val="3365550015"/>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2.59</a:t>
                      </a:r>
                    </a:p>
                  </a:txBody>
                  <a:tcPr marL="9525" marT="9525"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2.69</a:t>
                      </a:r>
                    </a:p>
                  </a:txBody>
                  <a:tcPr marL="9525" marT="9525"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2.23</a:t>
                      </a:r>
                    </a:p>
                  </a:txBody>
                  <a:tcPr marL="9525" marT="9525" marB="0" anchor="b">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2.38</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2.45</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2.10</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2.10</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2.46</a:t>
                      </a: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a:noFill/>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2.45</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2.35</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2.25</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2.15</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2.04</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1.94</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libri" panose="020F0502020204030204" pitchFamily="34" charset="0"/>
                        </a:rPr>
                        <a:t>1.84</a:t>
                      </a:r>
                    </a:p>
                  </a:txBody>
                  <a:tcPr marL="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558374"/>
                  </a:ext>
                </a:extLst>
              </a:tr>
            </a:tbl>
          </a:graphicData>
        </a:graphic>
      </p:graphicFrame>
      <p:sp>
        <p:nvSpPr>
          <p:cNvPr id="7" name="TextBox 6">
            <a:extLst>
              <a:ext uri="{FF2B5EF4-FFF2-40B4-BE49-F238E27FC236}">
                <a16:creationId xmlns:a16="http://schemas.microsoft.com/office/drawing/2014/main" id="{F72F22A0-6951-D58A-D278-F4EF8EEC006F}"/>
              </a:ext>
            </a:extLst>
          </p:cNvPr>
          <p:cNvSpPr txBox="1"/>
          <p:nvPr/>
        </p:nvSpPr>
        <p:spPr>
          <a:xfrm>
            <a:off x="446568" y="5874348"/>
            <a:ext cx="5050465" cy="830997"/>
          </a:xfrm>
          <a:prstGeom prst="rect">
            <a:avLst/>
          </a:prstGeom>
          <a:noFill/>
        </p:spPr>
        <p:txBody>
          <a:bodyPr wrap="square" lIns="91440" tIns="45720" rIns="91440" bIns="45720" anchor="t">
            <a:spAutoFit/>
          </a:bodyPr>
          <a:lstStyle/>
          <a:p>
            <a:r>
              <a:rPr lang="en-US" sz="800" b="0" i="0">
                <a:solidFill>
                  <a:srgbClr val="000000"/>
                </a:solidFill>
                <a:effectLst/>
              </a:rPr>
              <a:t>* Rates are per 100,000 population and age adjusted to the 2000 US Standard Population.</a:t>
            </a:r>
          </a:p>
          <a:p>
            <a:endParaRPr lang="en-US" sz="800" b="0" i="0">
              <a:solidFill>
                <a:srgbClr val="000000"/>
              </a:solidFill>
              <a:effectLst/>
            </a:endParaRPr>
          </a:p>
          <a:p>
            <a:r>
              <a:rPr lang="en-US" sz="800" b="0" i="0">
                <a:solidFill>
                  <a:srgbClr val="000000"/>
                </a:solidFill>
                <a:effectLst/>
              </a:rPr>
              <a:t>† Cause of death is defined as the underlying cause of death or one of the multiple causes of death and is based on the International Classification of Disease, 10th Revision (ICD-10) codes B16, B17.0, B18.0, or B18.1 (2).</a:t>
            </a:r>
          </a:p>
          <a:p>
            <a:endParaRPr lang="en-US" sz="800" b="0" i="0">
              <a:solidFill>
                <a:srgbClr val="000000"/>
              </a:solidFill>
              <a:effectLst/>
            </a:endParaRPr>
          </a:p>
          <a:p>
            <a:r>
              <a:rPr lang="en-US" sz="800" b="0" i="0">
                <a:solidFill>
                  <a:srgbClr val="000000"/>
                </a:solidFill>
                <a:effectLst/>
              </a:rPr>
              <a:t>‡ Excludes those reporting Hispanic or Latino origin.</a:t>
            </a:r>
            <a:r>
              <a:rPr lang="en-US" sz="800"/>
              <a:t>		</a:t>
            </a:r>
          </a:p>
        </p:txBody>
      </p:sp>
      <p:sp>
        <p:nvSpPr>
          <p:cNvPr id="9" name="TextBox 8">
            <a:extLst>
              <a:ext uri="{FF2B5EF4-FFF2-40B4-BE49-F238E27FC236}">
                <a16:creationId xmlns:a16="http://schemas.microsoft.com/office/drawing/2014/main" id="{529BA2C8-7FC7-1BD0-80AA-336B473576A8}"/>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28914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867007-F360-DCCF-B9E3-BAB5618D6A16}"/>
              </a:ext>
            </a:extLst>
          </p:cNvPr>
          <p:cNvSpPr>
            <a:spLocks noGrp="1"/>
          </p:cNvSpPr>
          <p:nvPr>
            <p:ph type="title"/>
          </p:nvPr>
        </p:nvSpPr>
        <p:spPr>
          <a:xfrm>
            <a:off x="457201" y="-1175699"/>
            <a:ext cx="11460556" cy="917018"/>
          </a:xfrm>
        </p:spPr>
        <p:txBody>
          <a:bodyPr/>
          <a:lstStyle/>
          <a:p>
            <a:r>
              <a:rPr lang="en-US">
                <a:solidFill>
                  <a:schemeClr val="tx2"/>
                </a:solidFill>
              </a:rPr>
              <a:t>Hepatitis C</a:t>
            </a:r>
            <a:endParaRPr lang="en-US"/>
          </a:p>
        </p:txBody>
      </p:sp>
      <p:sp>
        <p:nvSpPr>
          <p:cNvPr id="4" name="Rectangle 3">
            <a:extLst>
              <a:ext uri="{FF2B5EF4-FFF2-40B4-BE49-F238E27FC236}">
                <a16:creationId xmlns:a16="http://schemas.microsoft.com/office/drawing/2014/main" id="{A9F8A216-86D9-E74D-2D8D-04476F9D2E7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213A62-F0BF-05C0-B3E0-C48F89DA1CB5}"/>
              </a:ext>
            </a:extLst>
          </p:cNvPr>
          <p:cNvSpPr txBox="1"/>
          <p:nvPr/>
        </p:nvSpPr>
        <p:spPr>
          <a:xfrm>
            <a:off x="457201" y="2072939"/>
            <a:ext cx="6991518" cy="646331"/>
          </a:xfrm>
          <a:prstGeom prst="rect">
            <a:avLst/>
          </a:prstGeom>
          <a:noFill/>
        </p:spPr>
        <p:txBody>
          <a:bodyPr wrap="square" rtlCol="0">
            <a:spAutoFit/>
          </a:bodyPr>
          <a:lstStyle/>
          <a:p>
            <a:r>
              <a:rPr lang="en-US">
                <a:solidFill>
                  <a:schemeClr val="tx2"/>
                </a:solidFill>
              </a:rPr>
              <a:t>2022 Viral Hepatitis </a:t>
            </a:r>
            <a:br>
              <a:rPr lang="en-US">
                <a:solidFill>
                  <a:schemeClr val="tx2"/>
                </a:solidFill>
              </a:rPr>
            </a:br>
            <a:r>
              <a:rPr lang="en-US">
                <a:solidFill>
                  <a:schemeClr val="tx2"/>
                </a:solidFill>
              </a:rPr>
              <a:t>National Progress Report</a:t>
            </a:r>
          </a:p>
        </p:txBody>
      </p:sp>
      <p:sp>
        <p:nvSpPr>
          <p:cNvPr id="9" name="TextBox 8">
            <a:extLst>
              <a:ext uri="{FF2B5EF4-FFF2-40B4-BE49-F238E27FC236}">
                <a16:creationId xmlns:a16="http://schemas.microsoft.com/office/drawing/2014/main" id="{AC67A8CA-447A-751B-B9F2-7B86DEE8FE57}"/>
              </a:ext>
            </a:extLst>
          </p:cNvPr>
          <p:cNvSpPr txBox="1"/>
          <p:nvPr/>
        </p:nvSpPr>
        <p:spPr>
          <a:xfrm>
            <a:off x="457200" y="2649349"/>
            <a:ext cx="9593107" cy="1077218"/>
          </a:xfrm>
          <a:prstGeom prst="rect">
            <a:avLst/>
          </a:prstGeom>
          <a:noFill/>
        </p:spPr>
        <p:txBody>
          <a:bodyPr wrap="square" rtlCol="0">
            <a:spAutoFit/>
          </a:bodyPr>
          <a:lstStyle/>
          <a:p>
            <a:r>
              <a:rPr lang="en-US" sz="6400">
                <a:solidFill>
                  <a:schemeClr val="tx2"/>
                </a:solidFill>
              </a:rPr>
              <a:t>Hepatitis C</a:t>
            </a:r>
          </a:p>
        </p:txBody>
      </p:sp>
      <p:pic>
        <p:nvPicPr>
          <p:cNvPr id="5" name="Picture 4" descr="Logos of the U.S. Department of Health and Human Services and Centers for Disease Control and Prevention" title="LOGOS">
            <a:extLst>
              <a:ext uri="{FF2B5EF4-FFF2-40B4-BE49-F238E27FC236}">
                <a16:creationId xmlns:a16="http://schemas.microsoft.com/office/drawing/2014/main" id="{7F9E87EB-3348-94E6-7CAE-6E90708C7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12591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a:xfrm>
            <a:off x="457201" y="143647"/>
            <a:ext cx="11460556" cy="863220"/>
          </a:xfrm>
        </p:spPr>
        <p:txBody>
          <a:bodyPr>
            <a:noAutofit/>
          </a:bodyPr>
          <a:lstStyle/>
          <a:p>
            <a:r>
              <a:rPr lang="en-US" b="0"/>
              <a:t>Part 1 of 2</a:t>
            </a:r>
            <a:br>
              <a:rPr lang="en-US" sz="2000"/>
            </a:br>
            <a:r>
              <a:rPr lang="en-US" sz="2000" b="1" i="0">
                <a:effectLst/>
                <a:latin typeface="+mn-lt"/>
              </a:rPr>
              <a:t>Reduce estimated new hepatitis C virus infections by 20% or more</a:t>
            </a:r>
            <a:r>
              <a:rPr lang="en-US" sz="2000" b="0"/>
              <a:t>							</a:t>
            </a:r>
          </a:p>
        </p:txBody>
      </p:sp>
      <p:pic>
        <p:nvPicPr>
          <p:cNvPr id="12" name="Picture 11">
            <a:extLst>
              <a:ext uri="{FF2B5EF4-FFF2-40B4-BE49-F238E27FC236}">
                <a16:creationId xmlns:a16="http://schemas.microsoft.com/office/drawing/2014/main" id="{E167145F-6F1D-012B-0AE1-164947A0F1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911362"/>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C458CDE-4DB3-7B7C-414B-90FEBC637F68}"/>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3" name="TextBox 12">
            <a:extLst>
              <a:ext uri="{FF2B5EF4-FFF2-40B4-BE49-F238E27FC236}">
                <a16:creationId xmlns:a16="http://schemas.microsoft.com/office/drawing/2014/main" id="{A8AC479B-E928-593F-A50D-664E9557F96C}"/>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graphicFrame>
        <p:nvGraphicFramePr>
          <p:cNvPr id="16" name="Chart 15" descr="New hepatitis C virus (HCV) infections have increased each year since 2013 with 66,700 estimated infections in 2020, well above the 2020 target of 39,850 estimated infections. Recent increases are thought to reflect both true increases in incidence and improved case ascertainment resulting from a change in the hepatitis C surveillance case definition in 2020. Injection-drug use is the most common risk reported for persons with new HCV infection and increases in hepatitis C incidence are temporally associated with increases in this risk behavior.">
            <a:extLst>
              <a:ext uri="{FF2B5EF4-FFF2-40B4-BE49-F238E27FC236}">
                <a16:creationId xmlns:a16="http://schemas.microsoft.com/office/drawing/2014/main" id="{1F499CA6-A4C9-58D8-8DF9-E9FD8359AB28}"/>
              </a:ext>
            </a:extLst>
          </p:cNvPr>
          <p:cNvGraphicFramePr>
            <a:graphicFrameLocks/>
          </p:cNvGraphicFramePr>
          <p:nvPr>
            <p:extLst>
              <p:ext uri="{D42A27DB-BD31-4B8C-83A1-F6EECF244321}">
                <p14:modId xmlns:p14="http://schemas.microsoft.com/office/powerpoint/2010/main" val="3860641160"/>
              </p:ext>
            </p:extLst>
          </p:nvPr>
        </p:nvGraphicFramePr>
        <p:xfrm>
          <a:off x="478973" y="1520576"/>
          <a:ext cx="11254115" cy="398481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38CF942-5835-177A-11BB-6B7ADD64D5EA}"/>
              </a:ext>
            </a:extLst>
          </p:cNvPr>
          <p:cNvSpPr txBox="1"/>
          <p:nvPr/>
        </p:nvSpPr>
        <p:spPr>
          <a:xfrm>
            <a:off x="446568" y="6350741"/>
            <a:ext cx="5050465" cy="338554"/>
          </a:xfrm>
          <a:prstGeom prst="rect">
            <a:avLst/>
          </a:prstGeom>
          <a:noFill/>
        </p:spPr>
        <p:txBody>
          <a:bodyPr wrap="square" lIns="91440" tIns="45720" rIns="91440" bIns="45720" anchor="t">
            <a:spAutoFit/>
          </a:bodyPr>
          <a:lstStyle/>
          <a:p>
            <a:pPr algn="l"/>
            <a:r>
              <a:rPr lang="en-US" sz="800" b="0" i="0">
                <a:solidFill>
                  <a:srgbClr val="000000"/>
                </a:solidFill>
                <a:effectLst/>
              </a:rPr>
              <a:t>* The number of estimated viral hepatitis infections was determined by multiplying the number of reported cases by a factor that adjusted for </a:t>
            </a:r>
            <a:r>
              <a:rPr lang="en-US" sz="800" b="0" i="0" err="1">
                <a:solidFill>
                  <a:srgbClr val="000000"/>
                </a:solidFill>
                <a:effectLst/>
              </a:rPr>
              <a:t>underascertainment</a:t>
            </a:r>
            <a:r>
              <a:rPr lang="en-US" sz="800" b="0" i="0">
                <a:solidFill>
                  <a:srgbClr val="000000"/>
                </a:solidFill>
                <a:effectLst/>
              </a:rPr>
              <a:t> and underreporting (1–2).</a:t>
            </a:r>
            <a:r>
              <a:rPr lang="en-US" sz="800"/>
              <a:t>		</a:t>
            </a:r>
          </a:p>
        </p:txBody>
      </p:sp>
      <p:sp>
        <p:nvSpPr>
          <p:cNvPr id="2" name="TextBox 1">
            <a:extLst>
              <a:ext uri="{FF2B5EF4-FFF2-40B4-BE49-F238E27FC236}">
                <a16:creationId xmlns:a16="http://schemas.microsoft.com/office/drawing/2014/main" id="{4D0B76B3-176F-2FE4-5852-0A619AD4D474}"/>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90310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E499558-B495-A9B5-D6A5-3CED3255F14B}"/>
              </a:ext>
            </a:extLst>
          </p:cNvPr>
          <p:cNvSpPr>
            <a:spLocks noGrp="1"/>
          </p:cNvSpPr>
          <p:nvPr>
            <p:ph type="title"/>
          </p:nvPr>
        </p:nvSpPr>
        <p:spPr>
          <a:xfrm>
            <a:off x="457201" y="143647"/>
            <a:ext cx="11460556" cy="863220"/>
          </a:xfrm>
        </p:spPr>
        <p:txBody>
          <a:bodyPr>
            <a:noAutofit/>
          </a:bodyPr>
          <a:lstStyle/>
          <a:p>
            <a:r>
              <a:rPr lang="en-US" b="0"/>
              <a:t>Part </a:t>
            </a:r>
            <a:r>
              <a:rPr lang="en-US"/>
              <a:t>2</a:t>
            </a:r>
            <a:r>
              <a:rPr lang="en-US" b="0"/>
              <a:t> of 2</a:t>
            </a:r>
            <a:br>
              <a:rPr lang="en-US" sz="2000"/>
            </a:br>
            <a:r>
              <a:rPr lang="en-US" sz="2000" b="1" i="0">
                <a:effectLst/>
                <a:latin typeface="+mn-lt"/>
              </a:rPr>
              <a:t>Reduce estimated new hepatitis C virus infections by 20% or more</a:t>
            </a:r>
            <a:r>
              <a:rPr lang="en-US" sz="2000" b="0"/>
              <a:t>							</a:t>
            </a:r>
          </a:p>
        </p:txBody>
      </p:sp>
      <p:pic>
        <p:nvPicPr>
          <p:cNvPr id="9" name="Picture 8">
            <a:extLst>
              <a:ext uri="{FF2B5EF4-FFF2-40B4-BE49-F238E27FC236}">
                <a16:creationId xmlns:a16="http://schemas.microsoft.com/office/drawing/2014/main" id="{CDBCD303-FB35-00B2-10A0-67ABB48F4AA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911362"/>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B39EEA-9320-A2C3-F1DC-51724ACCA062}"/>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0" name="TextBox 9">
            <a:extLst>
              <a:ext uri="{FF2B5EF4-FFF2-40B4-BE49-F238E27FC236}">
                <a16:creationId xmlns:a16="http://schemas.microsoft.com/office/drawing/2014/main" id="{FF7D28F0-E680-8AE3-6AAB-BBC1A3E37EA1}"/>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sp>
        <p:nvSpPr>
          <p:cNvPr id="12" name="TextBox 11">
            <a:extLst>
              <a:ext uri="{FF2B5EF4-FFF2-40B4-BE49-F238E27FC236}">
                <a16:creationId xmlns:a16="http://schemas.microsoft.com/office/drawing/2014/main" id="{E3A9C5F5-D380-BBD1-7952-4A19EA417371}"/>
              </a:ext>
            </a:extLst>
          </p:cNvPr>
          <p:cNvSpPr txBox="1"/>
          <p:nvPr/>
        </p:nvSpPr>
        <p:spPr>
          <a:xfrm>
            <a:off x="467475" y="1571232"/>
            <a:ext cx="11265613" cy="338554"/>
          </a:xfrm>
          <a:prstGeom prst="rect">
            <a:avLst/>
          </a:prstGeom>
          <a:noFill/>
        </p:spPr>
        <p:txBody>
          <a:bodyPr wrap="square">
            <a:spAutoFit/>
          </a:bodyPr>
          <a:lstStyle/>
          <a:p>
            <a:pPr algn="ctr" rtl="0">
              <a:defRPr sz="1600" b="1" i="0" u="none" strike="noStrike" kern="1200" spc="0" baseline="0">
                <a:solidFill>
                  <a:srgbClr val="000000">
                    <a:lumMod val="65000"/>
                    <a:lumOff val="35000"/>
                  </a:srgbClr>
                </a:solidFill>
                <a:latin typeface="+mn-lt"/>
                <a:ea typeface="+mn-ea"/>
                <a:cs typeface="+mn-cs"/>
              </a:defRPr>
            </a:pPr>
            <a:r>
              <a:rPr lang="en-US" sz="1600" b="1" i="0">
                <a:solidFill>
                  <a:schemeClr val="tx1">
                    <a:lumMod val="65000"/>
                    <a:lumOff val="35000"/>
                  </a:schemeClr>
                </a:solidFill>
                <a:effectLst/>
              </a:rPr>
              <a:t>Estimated* new hepatitis C virus infections and annual targets for the United States by year</a:t>
            </a: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1807347192"/>
              </p:ext>
            </p:extLst>
          </p:nvPr>
        </p:nvGraphicFramePr>
        <p:xfrm>
          <a:off x="535833" y="1965584"/>
          <a:ext cx="11120328" cy="822960"/>
        </p:xfrm>
        <a:graphic>
          <a:graphicData uri="http://schemas.openxmlformats.org/drawingml/2006/table">
            <a:tbl>
              <a:tblPr firstRow="1" bandRow="1">
                <a:tableStyleId>{0E3FDE45-AF77-4B5C-9715-49D594BDF05E}</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1775298738"/>
                    </a:ext>
                  </a:extLst>
                </a:gridCol>
                <a:gridCol w="926694">
                  <a:extLst>
                    <a:ext uri="{9D8B030D-6E8A-4147-A177-3AD203B41FA5}">
                      <a16:colId xmlns:a16="http://schemas.microsoft.com/office/drawing/2014/main" val="1174865087"/>
                    </a:ext>
                  </a:extLst>
                </a:gridCol>
                <a:gridCol w="926694">
                  <a:extLst>
                    <a:ext uri="{9D8B030D-6E8A-4147-A177-3AD203B41FA5}">
                      <a16:colId xmlns:a16="http://schemas.microsoft.com/office/drawing/2014/main" val="1889055537"/>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29,700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30,500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33,900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41,200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44,700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50,300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57,500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66,700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44,700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43,083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41,467</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39,850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38,233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36,617</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35,000</a:t>
                      </a: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8558374"/>
                  </a:ext>
                </a:extLst>
              </a:tr>
            </a:tbl>
          </a:graphicData>
        </a:graphic>
      </p:graphicFrame>
      <p:sp>
        <p:nvSpPr>
          <p:cNvPr id="13" name="TextBox 12">
            <a:extLst>
              <a:ext uri="{FF2B5EF4-FFF2-40B4-BE49-F238E27FC236}">
                <a16:creationId xmlns:a16="http://schemas.microsoft.com/office/drawing/2014/main" id="{34F4E17C-857E-7236-D7FF-8E23593A22E0}"/>
              </a:ext>
            </a:extLst>
          </p:cNvPr>
          <p:cNvSpPr txBox="1"/>
          <p:nvPr/>
        </p:nvSpPr>
        <p:spPr>
          <a:xfrm>
            <a:off x="446568" y="6350741"/>
            <a:ext cx="5050465" cy="338554"/>
          </a:xfrm>
          <a:prstGeom prst="rect">
            <a:avLst/>
          </a:prstGeom>
          <a:noFill/>
        </p:spPr>
        <p:txBody>
          <a:bodyPr wrap="square" lIns="91440" tIns="45720" rIns="91440" bIns="45720" anchor="t">
            <a:spAutoFit/>
          </a:bodyPr>
          <a:lstStyle/>
          <a:p>
            <a:pPr algn="l"/>
            <a:r>
              <a:rPr lang="en-US" sz="800" b="0" i="0">
                <a:solidFill>
                  <a:srgbClr val="000000"/>
                </a:solidFill>
                <a:effectLst/>
              </a:rPr>
              <a:t>* The number of estimated viral hepatitis infections was determined by multiplying the number of reported cases by a factor that adjusted for </a:t>
            </a:r>
            <a:r>
              <a:rPr lang="en-US" sz="800" b="0" i="0" err="1">
                <a:solidFill>
                  <a:srgbClr val="000000"/>
                </a:solidFill>
                <a:effectLst/>
              </a:rPr>
              <a:t>underascertainment</a:t>
            </a:r>
            <a:r>
              <a:rPr lang="en-US" sz="800" b="0" i="0">
                <a:solidFill>
                  <a:srgbClr val="000000"/>
                </a:solidFill>
                <a:effectLst/>
              </a:rPr>
              <a:t> and underreporting (1–2).</a:t>
            </a:r>
            <a:r>
              <a:rPr lang="en-US" sz="800"/>
              <a:t>		</a:t>
            </a:r>
          </a:p>
        </p:txBody>
      </p:sp>
      <p:sp>
        <p:nvSpPr>
          <p:cNvPr id="14" name="TextBox 13">
            <a:extLst>
              <a:ext uri="{FF2B5EF4-FFF2-40B4-BE49-F238E27FC236}">
                <a16:creationId xmlns:a16="http://schemas.microsoft.com/office/drawing/2014/main" id="{E13D82AC-9163-936D-46D0-6338721DDBE2}"/>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15540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195B-6950-2AA8-A07D-890BAC78DE0E}"/>
              </a:ext>
            </a:extLst>
          </p:cNvPr>
          <p:cNvSpPr>
            <a:spLocks noGrp="1"/>
          </p:cNvSpPr>
          <p:nvPr>
            <p:ph type="title"/>
          </p:nvPr>
        </p:nvSpPr>
        <p:spPr>
          <a:xfrm>
            <a:off x="457201" y="436727"/>
            <a:ext cx="11460556" cy="623937"/>
          </a:xfrm>
        </p:spPr>
        <p:txBody>
          <a:bodyPr/>
          <a:lstStyle/>
          <a:p>
            <a:r>
              <a:rPr lang="en-US" sz="2800" b="1"/>
              <a:t>Table of Contents</a:t>
            </a:r>
          </a:p>
        </p:txBody>
      </p:sp>
      <p:sp>
        <p:nvSpPr>
          <p:cNvPr id="8" name="TextBox 7">
            <a:extLst>
              <a:ext uri="{FF2B5EF4-FFF2-40B4-BE49-F238E27FC236}">
                <a16:creationId xmlns:a16="http://schemas.microsoft.com/office/drawing/2014/main" id="{2464DD65-8C77-509C-BAEC-D37C7FA99876}"/>
              </a:ext>
            </a:extLst>
          </p:cNvPr>
          <p:cNvSpPr txBox="1"/>
          <p:nvPr/>
        </p:nvSpPr>
        <p:spPr>
          <a:xfrm>
            <a:off x="604997" y="1871259"/>
            <a:ext cx="1733265" cy="369332"/>
          </a:xfrm>
          <a:prstGeom prst="rect">
            <a:avLst/>
          </a:prstGeom>
          <a:noFill/>
        </p:spPr>
        <p:txBody>
          <a:bodyPr wrap="square" rtlCol="0">
            <a:spAutoFit/>
          </a:bodyPr>
          <a:lstStyle/>
          <a:p>
            <a:r>
              <a:rPr lang="en-US" b="1"/>
              <a:t>Overview</a:t>
            </a:r>
          </a:p>
        </p:txBody>
      </p:sp>
      <p:sp>
        <p:nvSpPr>
          <p:cNvPr id="6" name="TextBox 5">
            <a:extLst>
              <a:ext uri="{FF2B5EF4-FFF2-40B4-BE49-F238E27FC236}">
                <a16:creationId xmlns:a16="http://schemas.microsoft.com/office/drawing/2014/main" id="{D9AA5E79-A315-B5D8-B526-341B51F3A16F}"/>
              </a:ext>
            </a:extLst>
          </p:cNvPr>
          <p:cNvSpPr txBox="1"/>
          <p:nvPr/>
        </p:nvSpPr>
        <p:spPr>
          <a:xfrm>
            <a:off x="604997" y="2177149"/>
            <a:ext cx="2825087" cy="338554"/>
          </a:xfrm>
          <a:prstGeom prst="rect">
            <a:avLst/>
          </a:prstGeom>
          <a:noFill/>
        </p:spPr>
        <p:txBody>
          <a:bodyPr wrap="square" rtlCol="0">
            <a:spAutoFit/>
          </a:bodyPr>
          <a:lstStyle/>
          <a:p>
            <a:r>
              <a:rPr lang="en-US" sz="1600"/>
              <a:t>Slides 3 through 4</a:t>
            </a:r>
          </a:p>
        </p:txBody>
      </p:sp>
      <p:sp>
        <p:nvSpPr>
          <p:cNvPr id="25" name="Rectangle 24">
            <a:extLst>
              <a:ext uri="{FF2B5EF4-FFF2-40B4-BE49-F238E27FC236}">
                <a16:creationId xmlns:a16="http://schemas.microsoft.com/office/drawing/2014/main" id="{AEF383C9-139F-E344-F810-3DC71721246B}"/>
              </a:ext>
              <a:ext uri="{C183D7F6-B498-43B3-948B-1728B52AA6E4}">
                <adec:decorative xmlns:adec="http://schemas.microsoft.com/office/drawing/2017/decorative" val="1"/>
              </a:ext>
            </a:extLst>
          </p:cNvPr>
          <p:cNvSpPr/>
          <p:nvPr/>
        </p:nvSpPr>
        <p:spPr>
          <a:xfrm>
            <a:off x="5345962" y="1874008"/>
            <a:ext cx="640080" cy="64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2C1B7B-96EE-D137-13C7-15566C11FBB2}"/>
              </a:ext>
            </a:extLst>
          </p:cNvPr>
          <p:cNvSpPr txBox="1"/>
          <p:nvPr/>
        </p:nvSpPr>
        <p:spPr>
          <a:xfrm>
            <a:off x="6143729" y="1871259"/>
            <a:ext cx="1733265" cy="369332"/>
          </a:xfrm>
          <a:prstGeom prst="rect">
            <a:avLst/>
          </a:prstGeom>
          <a:noFill/>
        </p:spPr>
        <p:txBody>
          <a:bodyPr wrap="square" rtlCol="0">
            <a:spAutoFit/>
          </a:bodyPr>
          <a:lstStyle/>
          <a:p>
            <a:r>
              <a:rPr lang="en-US" b="1"/>
              <a:t>Hepatitis A</a:t>
            </a:r>
          </a:p>
        </p:txBody>
      </p:sp>
      <p:sp>
        <p:nvSpPr>
          <p:cNvPr id="5" name="TextBox 4">
            <a:extLst>
              <a:ext uri="{FF2B5EF4-FFF2-40B4-BE49-F238E27FC236}">
                <a16:creationId xmlns:a16="http://schemas.microsoft.com/office/drawing/2014/main" id="{0F82B3F0-2D2B-9432-BAD4-D14A50A378F4}"/>
              </a:ext>
            </a:extLst>
          </p:cNvPr>
          <p:cNvSpPr txBox="1"/>
          <p:nvPr/>
        </p:nvSpPr>
        <p:spPr>
          <a:xfrm>
            <a:off x="6143729" y="2177149"/>
            <a:ext cx="2825087" cy="338554"/>
          </a:xfrm>
          <a:prstGeom prst="rect">
            <a:avLst/>
          </a:prstGeom>
          <a:noFill/>
        </p:spPr>
        <p:txBody>
          <a:bodyPr wrap="square" rtlCol="0">
            <a:spAutoFit/>
          </a:bodyPr>
          <a:lstStyle/>
          <a:p>
            <a:r>
              <a:rPr lang="en-US" sz="1600"/>
              <a:t>Slides 5 through 7</a:t>
            </a:r>
          </a:p>
        </p:txBody>
      </p:sp>
      <p:sp>
        <p:nvSpPr>
          <p:cNvPr id="24" name="Rectangle 23">
            <a:extLst>
              <a:ext uri="{FF2B5EF4-FFF2-40B4-BE49-F238E27FC236}">
                <a16:creationId xmlns:a16="http://schemas.microsoft.com/office/drawing/2014/main" id="{84E7569E-0E53-891D-E563-E73DA54D65C1}"/>
              </a:ext>
              <a:ext uri="{C183D7F6-B498-43B3-948B-1728B52AA6E4}">
                <adec:decorative xmlns:adec="http://schemas.microsoft.com/office/drawing/2017/decorative" val="1"/>
              </a:ext>
            </a:extLst>
          </p:cNvPr>
          <p:cNvSpPr/>
          <p:nvPr/>
        </p:nvSpPr>
        <p:spPr>
          <a:xfrm>
            <a:off x="5345962" y="2921069"/>
            <a:ext cx="640080" cy="64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E699C07-DA54-DE15-DB8A-BD76CC187B48}"/>
              </a:ext>
            </a:extLst>
          </p:cNvPr>
          <p:cNvSpPr txBox="1"/>
          <p:nvPr/>
        </p:nvSpPr>
        <p:spPr>
          <a:xfrm>
            <a:off x="6143028" y="2912357"/>
            <a:ext cx="3411123" cy="369332"/>
          </a:xfrm>
          <a:prstGeom prst="rect">
            <a:avLst/>
          </a:prstGeom>
          <a:noFill/>
        </p:spPr>
        <p:txBody>
          <a:bodyPr wrap="square" rtlCol="0">
            <a:spAutoFit/>
          </a:bodyPr>
          <a:lstStyle/>
          <a:p>
            <a:r>
              <a:rPr lang="en-US" b="1"/>
              <a:t>Hepatitis B</a:t>
            </a:r>
          </a:p>
        </p:txBody>
      </p:sp>
      <p:sp>
        <p:nvSpPr>
          <p:cNvPr id="17" name="TextBox 16">
            <a:extLst>
              <a:ext uri="{FF2B5EF4-FFF2-40B4-BE49-F238E27FC236}">
                <a16:creationId xmlns:a16="http://schemas.microsoft.com/office/drawing/2014/main" id="{1BB3C5E3-B4B3-3465-CAC6-D34790EAD4F7}"/>
              </a:ext>
            </a:extLst>
          </p:cNvPr>
          <p:cNvSpPr txBox="1"/>
          <p:nvPr/>
        </p:nvSpPr>
        <p:spPr>
          <a:xfrm>
            <a:off x="6143028" y="3214065"/>
            <a:ext cx="2825087" cy="338554"/>
          </a:xfrm>
          <a:prstGeom prst="rect">
            <a:avLst/>
          </a:prstGeom>
          <a:noFill/>
        </p:spPr>
        <p:txBody>
          <a:bodyPr wrap="square" rtlCol="0">
            <a:spAutoFit/>
          </a:bodyPr>
          <a:lstStyle/>
          <a:p>
            <a:r>
              <a:rPr lang="en-US" sz="1600"/>
              <a:t>Slides 8 through 16</a:t>
            </a:r>
          </a:p>
        </p:txBody>
      </p:sp>
      <p:sp>
        <p:nvSpPr>
          <p:cNvPr id="23" name="Rectangle 22">
            <a:extLst>
              <a:ext uri="{FF2B5EF4-FFF2-40B4-BE49-F238E27FC236}">
                <a16:creationId xmlns:a16="http://schemas.microsoft.com/office/drawing/2014/main" id="{3719B584-F2C5-D4B9-AEF7-5C71A313148E}"/>
              </a:ext>
              <a:ext uri="{C183D7F6-B498-43B3-948B-1728B52AA6E4}">
                <adec:decorative xmlns:adec="http://schemas.microsoft.com/office/drawing/2017/decorative" val="1"/>
              </a:ext>
            </a:extLst>
          </p:cNvPr>
          <p:cNvSpPr/>
          <p:nvPr/>
        </p:nvSpPr>
        <p:spPr>
          <a:xfrm>
            <a:off x="5345962" y="3985725"/>
            <a:ext cx="6400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86875D1-14F0-FC25-F7D6-16C4A220451F}"/>
              </a:ext>
            </a:extLst>
          </p:cNvPr>
          <p:cNvSpPr txBox="1"/>
          <p:nvPr/>
        </p:nvSpPr>
        <p:spPr>
          <a:xfrm>
            <a:off x="6143729" y="4019879"/>
            <a:ext cx="3411122" cy="369332"/>
          </a:xfrm>
          <a:prstGeom prst="rect">
            <a:avLst/>
          </a:prstGeom>
          <a:noFill/>
        </p:spPr>
        <p:txBody>
          <a:bodyPr wrap="square" rtlCol="0">
            <a:spAutoFit/>
          </a:bodyPr>
          <a:lstStyle/>
          <a:p>
            <a:r>
              <a:rPr lang="en-US" b="1"/>
              <a:t>Hepatitis C</a:t>
            </a:r>
          </a:p>
        </p:txBody>
      </p:sp>
      <p:sp>
        <p:nvSpPr>
          <p:cNvPr id="21" name="TextBox 20">
            <a:extLst>
              <a:ext uri="{FF2B5EF4-FFF2-40B4-BE49-F238E27FC236}">
                <a16:creationId xmlns:a16="http://schemas.microsoft.com/office/drawing/2014/main" id="{B1E31359-4CFC-1AA9-B286-ABDB6AF07ECE}"/>
              </a:ext>
            </a:extLst>
          </p:cNvPr>
          <p:cNvSpPr txBox="1"/>
          <p:nvPr/>
        </p:nvSpPr>
        <p:spPr>
          <a:xfrm>
            <a:off x="6143729" y="4292767"/>
            <a:ext cx="2825087" cy="338554"/>
          </a:xfrm>
          <a:prstGeom prst="rect">
            <a:avLst/>
          </a:prstGeom>
          <a:noFill/>
        </p:spPr>
        <p:txBody>
          <a:bodyPr wrap="square" rtlCol="0">
            <a:spAutoFit/>
          </a:bodyPr>
          <a:lstStyle/>
          <a:p>
            <a:r>
              <a:rPr lang="en-US" sz="1600"/>
              <a:t>Slides 17 through 27</a:t>
            </a:r>
          </a:p>
        </p:txBody>
      </p:sp>
      <p:sp>
        <p:nvSpPr>
          <p:cNvPr id="3" name="TextBox 2">
            <a:extLst>
              <a:ext uri="{FF2B5EF4-FFF2-40B4-BE49-F238E27FC236}">
                <a16:creationId xmlns:a16="http://schemas.microsoft.com/office/drawing/2014/main" id="{7C2594C3-6BE4-E449-4734-1F93DD7E9A94}"/>
              </a:ext>
            </a:extLst>
          </p:cNvPr>
          <p:cNvSpPr txBox="1"/>
          <p:nvPr/>
        </p:nvSpPr>
        <p:spPr>
          <a:xfrm>
            <a:off x="604997" y="6428942"/>
            <a:ext cx="7717157" cy="246221"/>
          </a:xfrm>
          <a:prstGeom prst="rect">
            <a:avLst/>
          </a:prstGeom>
          <a:noFill/>
        </p:spPr>
        <p:txBody>
          <a:bodyPr wrap="square" rtlCol="0">
            <a:spAutoFit/>
          </a:bodyPr>
          <a:lstStyle/>
          <a:p>
            <a:r>
              <a:rPr lang="en-US" sz="1000"/>
              <a:t>The slides in this deck are color coded and grouped according to each </a:t>
            </a:r>
            <a:r>
              <a:rPr lang="en-US" sz="1000" err="1"/>
              <a:t>hepatitide</a:t>
            </a:r>
            <a:r>
              <a:rPr lang="en-US" sz="1000"/>
              <a:t> based on the scheme above.</a:t>
            </a:r>
          </a:p>
        </p:txBody>
      </p:sp>
    </p:spTree>
    <p:extLst>
      <p:ext uri="{BB962C8B-B14F-4D97-AF65-F5344CB8AC3E}">
        <p14:creationId xmlns:p14="http://schemas.microsoft.com/office/powerpoint/2010/main" val="130339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a:xfrm>
            <a:off x="457201" y="143647"/>
            <a:ext cx="11460556" cy="863220"/>
          </a:xfrm>
        </p:spPr>
        <p:txBody>
          <a:bodyPr>
            <a:noAutofit/>
          </a:bodyPr>
          <a:lstStyle/>
          <a:p>
            <a:r>
              <a:rPr lang="en-US" b="0"/>
              <a:t>Part 1 of 2</a:t>
            </a:r>
            <a:br>
              <a:rPr lang="en-US" sz="2000"/>
            </a:br>
            <a:r>
              <a:rPr lang="en-US" sz="2000" b="1" i="0">
                <a:effectLst/>
                <a:latin typeface="+mn-lt"/>
              </a:rPr>
              <a:t>Reduce reported rate of new hepatitis C virus infections among persons who inject drugs by 25% or more</a:t>
            </a:r>
            <a:r>
              <a:rPr lang="en-US" sz="2000" b="0"/>
              <a:t>							</a:t>
            </a:r>
          </a:p>
        </p:txBody>
      </p:sp>
      <p:pic>
        <p:nvPicPr>
          <p:cNvPr id="12" name="Picture 11">
            <a:extLst>
              <a:ext uri="{FF2B5EF4-FFF2-40B4-BE49-F238E27FC236}">
                <a16:creationId xmlns:a16="http://schemas.microsoft.com/office/drawing/2014/main" id="{E167145F-6F1D-012B-0AE1-164947A0F1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911362"/>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C458CDE-4DB3-7B7C-414B-90FEBC637F68}"/>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3" name="TextBox 12">
            <a:extLst>
              <a:ext uri="{FF2B5EF4-FFF2-40B4-BE49-F238E27FC236}">
                <a16:creationId xmlns:a16="http://schemas.microsoft.com/office/drawing/2014/main" id="{A8AC479B-E928-593F-A50D-664E9557F96C}"/>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graphicFrame>
        <p:nvGraphicFramePr>
          <p:cNvPr id="3" name="Chart 2" descr="The rate of new hepatitis C cases reported to CDC among persons aged 18–40 years has increased steadily each year since 2013 to 2.9 cases per 100,000 population in 2020, above the 2020 target rate of 2.0 per 100,000 population. Injection drug use is the most common risk reported for persons with new hepatitis C virus infection, and increases in hepatitis C incidence, particularly among persons aged 18–40 years, are temporally associated with increases in this risk factor (1).">
            <a:extLst>
              <a:ext uri="{FF2B5EF4-FFF2-40B4-BE49-F238E27FC236}">
                <a16:creationId xmlns:a16="http://schemas.microsoft.com/office/drawing/2014/main" id="{C4B9AEC8-06E9-60FC-63C5-D26F1DDA8EE7}"/>
              </a:ext>
            </a:extLst>
          </p:cNvPr>
          <p:cNvGraphicFramePr>
            <a:graphicFrameLocks/>
          </p:cNvGraphicFramePr>
          <p:nvPr>
            <p:extLst>
              <p:ext uri="{D42A27DB-BD31-4B8C-83A1-F6EECF244321}">
                <p14:modId xmlns:p14="http://schemas.microsoft.com/office/powerpoint/2010/main" val="1214097230"/>
              </p:ext>
            </p:extLst>
          </p:nvPr>
        </p:nvGraphicFramePr>
        <p:xfrm>
          <a:off x="478973" y="1520461"/>
          <a:ext cx="11213018" cy="420704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38CF942-5835-177A-11BB-6B7ADD64D5EA}"/>
              </a:ext>
            </a:extLst>
          </p:cNvPr>
          <p:cNvSpPr txBox="1"/>
          <p:nvPr/>
        </p:nvSpPr>
        <p:spPr>
          <a:xfrm>
            <a:off x="446568" y="6227453"/>
            <a:ext cx="5050465" cy="461665"/>
          </a:xfrm>
          <a:prstGeom prst="rect">
            <a:avLst/>
          </a:prstGeom>
          <a:noFill/>
        </p:spPr>
        <p:txBody>
          <a:bodyPr wrap="square" lIns="91440" tIns="45720" rIns="91440" bIns="45720" anchor="t">
            <a:spAutoFit/>
          </a:bodyPr>
          <a:lstStyle/>
          <a:p>
            <a:pPr algn="l"/>
            <a:r>
              <a:rPr lang="en-US" sz="800" b="0" i="0">
                <a:solidFill>
                  <a:srgbClr val="000000"/>
                </a:solidFill>
                <a:effectLst/>
              </a:rPr>
              <a:t>* Rate per 100,000 population.</a:t>
            </a:r>
            <a:br>
              <a:rPr lang="en-US" sz="800"/>
            </a:br>
            <a:endParaRPr lang="en-US" sz="800"/>
          </a:p>
          <a:p>
            <a:pPr algn="l"/>
            <a:r>
              <a:rPr lang="en-US" sz="800" b="0" i="0">
                <a:solidFill>
                  <a:srgbClr val="000000"/>
                </a:solidFill>
                <a:effectLst/>
              </a:rPr>
              <a:t>† Persons aged 18–40 years were used as a proxy for persons who inject drugs.</a:t>
            </a:r>
            <a:endParaRPr lang="en-US" sz="800"/>
          </a:p>
        </p:txBody>
      </p:sp>
      <p:sp>
        <p:nvSpPr>
          <p:cNvPr id="2" name="TextBox 1">
            <a:extLst>
              <a:ext uri="{FF2B5EF4-FFF2-40B4-BE49-F238E27FC236}">
                <a16:creationId xmlns:a16="http://schemas.microsoft.com/office/drawing/2014/main" id="{4D0B76B3-176F-2FE4-5852-0A619AD4D474}"/>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203317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E499558-B495-A9B5-D6A5-3CED3255F14B}"/>
              </a:ext>
            </a:extLst>
          </p:cNvPr>
          <p:cNvSpPr>
            <a:spLocks noGrp="1"/>
          </p:cNvSpPr>
          <p:nvPr>
            <p:ph type="title"/>
          </p:nvPr>
        </p:nvSpPr>
        <p:spPr>
          <a:xfrm>
            <a:off x="457201" y="143647"/>
            <a:ext cx="11460556" cy="863220"/>
          </a:xfrm>
        </p:spPr>
        <p:txBody>
          <a:bodyPr>
            <a:noAutofit/>
          </a:bodyPr>
          <a:lstStyle/>
          <a:p>
            <a:r>
              <a:rPr lang="en-US" b="0"/>
              <a:t>Part </a:t>
            </a:r>
            <a:r>
              <a:rPr lang="en-US"/>
              <a:t>2</a:t>
            </a:r>
            <a:r>
              <a:rPr lang="en-US" b="0"/>
              <a:t> of 2</a:t>
            </a:r>
            <a:br>
              <a:rPr lang="en-US" sz="2000"/>
            </a:br>
            <a:r>
              <a:rPr lang="en-US" sz="2000" b="1" i="0">
                <a:effectLst/>
                <a:latin typeface="+mn-lt"/>
              </a:rPr>
              <a:t>Reduce reported rate of new hepatitis C virus infections among persons who inject drugs by 25% or more</a:t>
            </a:r>
            <a:r>
              <a:rPr lang="en-US" sz="2000" b="0"/>
              <a:t>							</a:t>
            </a:r>
          </a:p>
        </p:txBody>
      </p:sp>
      <p:pic>
        <p:nvPicPr>
          <p:cNvPr id="9" name="Picture 8">
            <a:extLst>
              <a:ext uri="{FF2B5EF4-FFF2-40B4-BE49-F238E27FC236}">
                <a16:creationId xmlns:a16="http://schemas.microsoft.com/office/drawing/2014/main" id="{CDBCD303-FB35-00B2-10A0-67ABB48F4AA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911362"/>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B39EEA-9320-A2C3-F1DC-51724ACCA062}"/>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0" name="TextBox 9">
            <a:extLst>
              <a:ext uri="{FF2B5EF4-FFF2-40B4-BE49-F238E27FC236}">
                <a16:creationId xmlns:a16="http://schemas.microsoft.com/office/drawing/2014/main" id="{FF7D28F0-E680-8AE3-6AAB-BBC1A3E37EA1}"/>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sp>
        <p:nvSpPr>
          <p:cNvPr id="12" name="TextBox 11">
            <a:extLst>
              <a:ext uri="{FF2B5EF4-FFF2-40B4-BE49-F238E27FC236}">
                <a16:creationId xmlns:a16="http://schemas.microsoft.com/office/drawing/2014/main" id="{E3A9C5F5-D380-BBD1-7952-4A19EA417371}"/>
              </a:ext>
            </a:extLst>
          </p:cNvPr>
          <p:cNvSpPr txBox="1"/>
          <p:nvPr/>
        </p:nvSpPr>
        <p:spPr>
          <a:xfrm>
            <a:off x="1595064" y="1571232"/>
            <a:ext cx="9001873" cy="584775"/>
          </a:xfrm>
          <a:prstGeom prst="rect">
            <a:avLst/>
          </a:prstGeom>
          <a:noFill/>
        </p:spPr>
        <p:txBody>
          <a:bodyPr wrap="square">
            <a:spAutoFit/>
          </a:bodyPr>
          <a:lstStyle/>
          <a:p>
            <a:pPr algn="ctr" rtl="0">
              <a:defRPr sz="1600" b="1" i="0" u="none" strike="noStrike" kern="1200" spc="0" baseline="0">
                <a:solidFill>
                  <a:srgbClr val="000000">
                    <a:lumMod val="65000"/>
                    <a:lumOff val="35000"/>
                  </a:srgbClr>
                </a:solidFill>
                <a:latin typeface="+mn-lt"/>
                <a:ea typeface="+mn-ea"/>
                <a:cs typeface="+mn-cs"/>
              </a:defRPr>
            </a:pPr>
            <a:r>
              <a:rPr lang="en-US" sz="1600" b="1" i="0">
                <a:solidFill>
                  <a:schemeClr val="tx1">
                    <a:lumMod val="65000"/>
                    <a:lumOff val="35000"/>
                  </a:schemeClr>
                </a:solidFill>
                <a:effectLst/>
              </a:rPr>
              <a:t>Incidence rate* of reported new hepatitis C cases among persons aged 18‒40 years† and annual targets for the United States by year</a:t>
            </a: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2108363917"/>
              </p:ext>
            </p:extLst>
          </p:nvPr>
        </p:nvGraphicFramePr>
        <p:xfrm>
          <a:off x="535833" y="2242993"/>
          <a:ext cx="11120328" cy="822960"/>
        </p:xfrm>
        <a:graphic>
          <a:graphicData uri="http://schemas.openxmlformats.org/drawingml/2006/table">
            <a:tbl>
              <a:tblPr firstRow="1" bandRow="1">
                <a:tableStyleId>{0E3FDE45-AF77-4B5C-9715-49D594BDF05E}</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2667568629"/>
                    </a:ext>
                  </a:extLst>
                </a:gridCol>
                <a:gridCol w="926694">
                  <a:extLst>
                    <a:ext uri="{9D8B030D-6E8A-4147-A177-3AD203B41FA5}">
                      <a16:colId xmlns:a16="http://schemas.microsoft.com/office/drawing/2014/main" val="2720520555"/>
                    </a:ext>
                  </a:extLst>
                </a:gridCol>
                <a:gridCol w="926694">
                  <a:extLst>
                    <a:ext uri="{9D8B030D-6E8A-4147-A177-3AD203B41FA5}">
                      <a16:colId xmlns:a16="http://schemas.microsoft.com/office/drawing/2014/main" val="898994045"/>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2.9</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a:t>
                      </a: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8558374"/>
                  </a:ext>
                </a:extLst>
              </a:tr>
            </a:tbl>
          </a:graphicData>
        </a:graphic>
      </p:graphicFrame>
      <p:sp>
        <p:nvSpPr>
          <p:cNvPr id="3" name="TextBox 2">
            <a:extLst>
              <a:ext uri="{FF2B5EF4-FFF2-40B4-BE49-F238E27FC236}">
                <a16:creationId xmlns:a16="http://schemas.microsoft.com/office/drawing/2014/main" id="{0E602E3D-1AE7-F248-60AD-26EBB433B31D}"/>
              </a:ext>
            </a:extLst>
          </p:cNvPr>
          <p:cNvSpPr txBox="1"/>
          <p:nvPr/>
        </p:nvSpPr>
        <p:spPr>
          <a:xfrm>
            <a:off x="446568" y="6227453"/>
            <a:ext cx="5050465" cy="461665"/>
          </a:xfrm>
          <a:prstGeom prst="rect">
            <a:avLst/>
          </a:prstGeom>
          <a:noFill/>
        </p:spPr>
        <p:txBody>
          <a:bodyPr wrap="square" lIns="91440" tIns="45720" rIns="91440" bIns="45720" anchor="t">
            <a:spAutoFit/>
          </a:bodyPr>
          <a:lstStyle/>
          <a:p>
            <a:pPr algn="l"/>
            <a:r>
              <a:rPr lang="en-US" sz="800" b="0" i="0">
                <a:solidFill>
                  <a:srgbClr val="000000"/>
                </a:solidFill>
                <a:effectLst/>
              </a:rPr>
              <a:t>* Rate per 100,000 population.</a:t>
            </a:r>
            <a:br>
              <a:rPr lang="en-US" sz="800"/>
            </a:br>
            <a:endParaRPr lang="en-US" sz="800"/>
          </a:p>
          <a:p>
            <a:pPr algn="l"/>
            <a:r>
              <a:rPr lang="en-US" sz="800" b="0" i="0">
                <a:solidFill>
                  <a:srgbClr val="000000"/>
                </a:solidFill>
                <a:effectLst/>
              </a:rPr>
              <a:t>† Persons aged 18–40 years were used as a proxy for persons who inject drugs.</a:t>
            </a:r>
            <a:endParaRPr lang="en-US" sz="800"/>
          </a:p>
        </p:txBody>
      </p:sp>
      <p:sp>
        <p:nvSpPr>
          <p:cNvPr id="14" name="TextBox 13">
            <a:extLst>
              <a:ext uri="{FF2B5EF4-FFF2-40B4-BE49-F238E27FC236}">
                <a16:creationId xmlns:a16="http://schemas.microsoft.com/office/drawing/2014/main" id="{E13D82AC-9163-936D-46D0-6338721DDBE2}"/>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819135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a:xfrm>
            <a:off x="457201" y="143647"/>
            <a:ext cx="11460556" cy="863220"/>
          </a:xfrm>
        </p:spPr>
        <p:txBody>
          <a:bodyPr>
            <a:noAutofit/>
          </a:bodyPr>
          <a:lstStyle/>
          <a:p>
            <a:r>
              <a:rPr lang="en-US" b="0"/>
              <a:t>Part 1 of 2</a:t>
            </a:r>
            <a:br>
              <a:rPr lang="en-US" sz="2000"/>
            </a:br>
            <a:r>
              <a:rPr lang="en-US" sz="2000" b="1" i="0">
                <a:effectLst/>
                <a:latin typeface="+mn-lt"/>
              </a:rPr>
              <a:t>Reduce reported rate of hepatitis C-related deaths by 20% or more</a:t>
            </a:r>
            <a:r>
              <a:rPr lang="en-US" sz="2000" b="0"/>
              <a:t>							</a:t>
            </a:r>
          </a:p>
        </p:txBody>
      </p:sp>
      <p:pic>
        <p:nvPicPr>
          <p:cNvPr id="8" name="Picture 7">
            <a:extLst>
              <a:ext uri="{FF2B5EF4-FFF2-40B4-BE49-F238E27FC236}">
                <a16:creationId xmlns:a16="http://schemas.microsoft.com/office/drawing/2014/main" id="{513A12F0-E5DA-9F14-B09F-19477A1D774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927422"/>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0E24FA-E859-6A8C-9442-DD4EF15954CB}"/>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4" name="TextBox 3">
            <a:extLst>
              <a:ext uri="{FF2B5EF4-FFF2-40B4-BE49-F238E27FC236}">
                <a16:creationId xmlns:a16="http://schemas.microsoft.com/office/drawing/2014/main" id="{0FBAC37B-C1ED-BA4C-DFD3-3380DD2AFBB3}"/>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graphicFrame>
        <p:nvGraphicFramePr>
          <p:cNvPr id="9" name="Chart 8" descr="The age-adjusted hepatitis C-related mortality rate increased each year from 2010 through 2013 but began to decline in 2014. The age-adjusted hepatitis C-related mortality rate decreased from 4.13 per 100,000 population in 2017 to 3.45 in 2020, below the 2020 target rate of 3.57. The increase in age-adjusted hepatitis C-related mortality observed during 2020 may have been affected by the overall increase in US mortality during 2020 due to the COVID-19 pandemic; therefore, 2020 data should be interpreted with caution.">
            <a:extLst>
              <a:ext uri="{FF2B5EF4-FFF2-40B4-BE49-F238E27FC236}">
                <a16:creationId xmlns:a16="http://schemas.microsoft.com/office/drawing/2014/main" id="{0D2E3BC7-70CC-31F1-770A-66E0D3E118AE}"/>
              </a:ext>
            </a:extLst>
          </p:cNvPr>
          <p:cNvGraphicFramePr>
            <a:graphicFrameLocks/>
          </p:cNvGraphicFramePr>
          <p:nvPr>
            <p:extLst>
              <p:ext uri="{D42A27DB-BD31-4B8C-83A1-F6EECF244321}">
                <p14:modId xmlns:p14="http://schemas.microsoft.com/office/powerpoint/2010/main" val="3469381466"/>
              </p:ext>
            </p:extLst>
          </p:nvPr>
        </p:nvGraphicFramePr>
        <p:xfrm>
          <a:off x="478973" y="1514571"/>
          <a:ext cx="11213017" cy="394874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38CF942-5835-177A-11BB-6B7ADD64D5EA}"/>
              </a:ext>
            </a:extLst>
          </p:cNvPr>
          <p:cNvSpPr txBox="1"/>
          <p:nvPr/>
        </p:nvSpPr>
        <p:spPr>
          <a:xfrm>
            <a:off x="446568" y="6114439"/>
            <a:ext cx="5050465" cy="584775"/>
          </a:xfrm>
          <a:prstGeom prst="rect">
            <a:avLst/>
          </a:prstGeom>
          <a:noFill/>
        </p:spPr>
        <p:txBody>
          <a:bodyPr wrap="square" lIns="91440" tIns="45720" rIns="91440" bIns="45720" anchor="t">
            <a:spAutoFit/>
          </a:bodyPr>
          <a:lstStyle/>
          <a:p>
            <a:pPr algn="l"/>
            <a:r>
              <a:rPr lang="en-US" sz="800" b="0" i="0">
                <a:solidFill>
                  <a:srgbClr val="000000"/>
                </a:solidFill>
                <a:effectLst/>
              </a:rPr>
              <a:t>* Rates are per 100,000 and age-adjusted to the 2000 US Standard Population.</a:t>
            </a:r>
          </a:p>
          <a:p>
            <a:pPr algn="l"/>
            <a:endParaRPr lang="en-US" sz="800" b="0" i="0">
              <a:solidFill>
                <a:srgbClr val="000000"/>
              </a:solidFill>
              <a:effectLst/>
            </a:endParaRPr>
          </a:p>
          <a:p>
            <a:pPr algn="l"/>
            <a:r>
              <a:rPr lang="en-US" sz="800" b="0" i="0">
                <a:solidFill>
                  <a:srgbClr val="000000"/>
                </a:solidFill>
                <a:effectLst/>
              </a:rPr>
              <a:t>† Cause of death is defined as the underlying cause of death or one of the multiple causes of death and is based on the International Classification of Disease, 10th Revision (ICD-10) codes B17.1 or B18.2 (2).</a:t>
            </a:r>
          </a:p>
        </p:txBody>
      </p:sp>
      <p:sp>
        <p:nvSpPr>
          <p:cNvPr id="2" name="TextBox 1">
            <a:extLst>
              <a:ext uri="{FF2B5EF4-FFF2-40B4-BE49-F238E27FC236}">
                <a16:creationId xmlns:a16="http://schemas.microsoft.com/office/drawing/2014/main" id="{4D0B76B3-176F-2FE4-5852-0A619AD4D474}"/>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48645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E499558-B495-A9B5-D6A5-3CED3255F14B}"/>
              </a:ext>
            </a:extLst>
          </p:cNvPr>
          <p:cNvSpPr>
            <a:spLocks noGrp="1"/>
          </p:cNvSpPr>
          <p:nvPr>
            <p:ph type="title"/>
          </p:nvPr>
        </p:nvSpPr>
        <p:spPr>
          <a:xfrm>
            <a:off x="457201" y="143647"/>
            <a:ext cx="11460556" cy="863220"/>
          </a:xfrm>
        </p:spPr>
        <p:txBody>
          <a:bodyPr>
            <a:noAutofit/>
          </a:bodyPr>
          <a:lstStyle/>
          <a:p>
            <a:r>
              <a:rPr lang="en-US" b="0"/>
              <a:t>Part </a:t>
            </a:r>
            <a:r>
              <a:rPr lang="en-US"/>
              <a:t>2</a:t>
            </a:r>
            <a:r>
              <a:rPr lang="en-US" b="0"/>
              <a:t> of 2</a:t>
            </a:r>
            <a:br>
              <a:rPr lang="en-US" sz="2000"/>
            </a:br>
            <a:r>
              <a:rPr lang="en-US" sz="2000" b="1" i="0">
                <a:effectLst/>
                <a:latin typeface="+mn-lt"/>
              </a:rPr>
              <a:t>Reduce reported rate of hepatitis C-related deaths by 20% or more </a:t>
            </a:r>
            <a:r>
              <a:rPr lang="en-US" sz="2000" b="0"/>
              <a:t>							</a:t>
            </a:r>
          </a:p>
        </p:txBody>
      </p:sp>
      <p:pic>
        <p:nvPicPr>
          <p:cNvPr id="6" name="Picture 5">
            <a:extLst>
              <a:ext uri="{FF2B5EF4-FFF2-40B4-BE49-F238E27FC236}">
                <a16:creationId xmlns:a16="http://schemas.microsoft.com/office/drawing/2014/main" id="{278DA662-CD36-E01B-996A-DF40860CF59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927422"/>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955157-BD57-10EA-212D-A2B47B360DF0}"/>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4" name="TextBox 3">
            <a:extLst>
              <a:ext uri="{FF2B5EF4-FFF2-40B4-BE49-F238E27FC236}">
                <a16:creationId xmlns:a16="http://schemas.microsoft.com/office/drawing/2014/main" id="{744DFC7B-08F5-74B4-B633-FC674DE0302C}"/>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sp>
        <p:nvSpPr>
          <p:cNvPr id="12" name="TextBox 11">
            <a:extLst>
              <a:ext uri="{FF2B5EF4-FFF2-40B4-BE49-F238E27FC236}">
                <a16:creationId xmlns:a16="http://schemas.microsoft.com/office/drawing/2014/main" id="{E3A9C5F5-D380-BBD1-7952-4A19EA417371}"/>
              </a:ext>
            </a:extLst>
          </p:cNvPr>
          <p:cNvSpPr txBox="1"/>
          <p:nvPr/>
        </p:nvSpPr>
        <p:spPr>
          <a:xfrm>
            <a:off x="1595064" y="1571232"/>
            <a:ext cx="9001873" cy="338554"/>
          </a:xfrm>
          <a:prstGeom prst="rect">
            <a:avLst/>
          </a:prstGeom>
          <a:noFill/>
        </p:spPr>
        <p:txBody>
          <a:bodyPr wrap="square">
            <a:spAutoFit/>
          </a:bodyPr>
          <a:lstStyle/>
          <a:p>
            <a:pPr algn="ctr"/>
            <a:r>
              <a:rPr lang="en-US" sz="1600" b="1" i="0">
                <a:solidFill>
                  <a:schemeClr val="tx1">
                    <a:lumMod val="65000"/>
                    <a:lumOff val="35000"/>
                  </a:schemeClr>
                </a:solidFill>
                <a:effectLst/>
              </a:rPr>
              <a:t>Age-adjusted rate* of hepatitis C-related deaths† and annual targets for the United States by year</a:t>
            </a: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2466460795"/>
              </p:ext>
            </p:extLst>
          </p:nvPr>
        </p:nvGraphicFramePr>
        <p:xfrm>
          <a:off x="535833" y="2043730"/>
          <a:ext cx="11120328" cy="822960"/>
        </p:xfrm>
        <a:graphic>
          <a:graphicData uri="http://schemas.openxmlformats.org/drawingml/2006/table">
            <a:tbl>
              <a:tblPr firstRow="1" bandRow="1">
                <a:tableStyleId>{0E3FDE45-AF77-4B5C-9715-49D594BDF05E}</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2667568629"/>
                    </a:ext>
                  </a:extLst>
                </a:gridCol>
                <a:gridCol w="926694">
                  <a:extLst>
                    <a:ext uri="{9D8B030D-6E8A-4147-A177-3AD203B41FA5}">
                      <a16:colId xmlns:a16="http://schemas.microsoft.com/office/drawing/2014/main" val="2720520555"/>
                    </a:ext>
                  </a:extLst>
                </a:gridCol>
                <a:gridCol w="926694">
                  <a:extLst>
                    <a:ext uri="{9D8B030D-6E8A-4147-A177-3AD203B41FA5}">
                      <a16:colId xmlns:a16="http://schemas.microsoft.com/office/drawing/2014/main" val="898994045"/>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5.01</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4.91</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3.72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3.45</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3.94</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3.75</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3.57</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3.38</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3.19</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3.00</a:t>
                      </a: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8558374"/>
                  </a:ext>
                </a:extLst>
              </a:tr>
            </a:tbl>
          </a:graphicData>
        </a:graphic>
      </p:graphicFrame>
      <p:sp>
        <p:nvSpPr>
          <p:cNvPr id="13" name="TextBox 12">
            <a:extLst>
              <a:ext uri="{FF2B5EF4-FFF2-40B4-BE49-F238E27FC236}">
                <a16:creationId xmlns:a16="http://schemas.microsoft.com/office/drawing/2014/main" id="{311967F0-2E3D-F0F2-5F92-34369F2A3432}"/>
              </a:ext>
            </a:extLst>
          </p:cNvPr>
          <p:cNvSpPr txBox="1"/>
          <p:nvPr/>
        </p:nvSpPr>
        <p:spPr>
          <a:xfrm>
            <a:off x="446568" y="6114439"/>
            <a:ext cx="5050465" cy="584775"/>
          </a:xfrm>
          <a:prstGeom prst="rect">
            <a:avLst/>
          </a:prstGeom>
          <a:noFill/>
        </p:spPr>
        <p:txBody>
          <a:bodyPr wrap="square" lIns="91440" tIns="45720" rIns="91440" bIns="45720" anchor="t">
            <a:spAutoFit/>
          </a:bodyPr>
          <a:lstStyle/>
          <a:p>
            <a:pPr algn="l"/>
            <a:r>
              <a:rPr lang="en-US" sz="800" b="0" i="0">
                <a:solidFill>
                  <a:srgbClr val="000000"/>
                </a:solidFill>
                <a:effectLst/>
              </a:rPr>
              <a:t>* Rates are per 100,000 and age-adjusted to the 2000 US Standard Population.</a:t>
            </a:r>
          </a:p>
          <a:p>
            <a:pPr algn="l"/>
            <a:endParaRPr lang="en-US" sz="800" b="0" i="0">
              <a:solidFill>
                <a:srgbClr val="000000"/>
              </a:solidFill>
              <a:effectLst/>
            </a:endParaRPr>
          </a:p>
          <a:p>
            <a:pPr algn="l"/>
            <a:r>
              <a:rPr lang="en-US" sz="800" b="0" i="0">
                <a:solidFill>
                  <a:srgbClr val="000000"/>
                </a:solidFill>
                <a:effectLst/>
              </a:rPr>
              <a:t>† Cause of death is defined as the underlying cause of death or one of the multiple causes of death and is based on the International Classification of Disease, 10th Revision (ICD-10) codes B17.1 or B18.2 (2).</a:t>
            </a:r>
          </a:p>
        </p:txBody>
      </p:sp>
      <p:sp>
        <p:nvSpPr>
          <p:cNvPr id="7" name="TextBox 6">
            <a:extLst>
              <a:ext uri="{FF2B5EF4-FFF2-40B4-BE49-F238E27FC236}">
                <a16:creationId xmlns:a16="http://schemas.microsoft.com/office/drawing/2014/main" id="{C86C4142-83CF-1850-CE7A-D1AB19B8E473}"/>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413040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a:xfrm>
            <a:off x="457201" y="143647"/>
            <a:ext cx="11111500" cy="863220"/>
          </a:xfrm>
        </p:spPr>
        <p:txBody>
          <a:bodyPr>
            <a:noAutofit/>
          </a:bodyPr>
          <a:lstStyle/>
          <a:p>
            <a:r>
              <a:rPr lang="en-US" b="0"/>
              <a:t>Part 1 of 2</a:t>
            </a:r>
            <a:br>
              <a:rPr lang="en-US" sz="2000"/>
            </a:br>
            <a:r>
              <a:rPr lang="en-US" sz="2000" b="1" i="0">
                <a:effectLst/>
                <a:latin typeface="+mn-lt"/>
              </a:rPr>
              <a:t>Reduce reported rate of hepatitis C-related deaths among American Indian and Alaska Native persons by 30% or more</a:t>
            </a:r>
            <a:r>
              <a:rPr lang="en-US" sz="2000" b="0"/>
              <a:t>							</a:t>
            </a:r>
          </a:p>
        </p:txBody>
      </p:sp>
      <p:pic>
        <p:nvPicPr>
          <p:cNvPr id="12" name="Picture 11">
            <a:extLst>
              <a:ext uri="{FF2B5EF4-FFF2-40B4-BE49-F238E27FC236}">
                <a16:creationId xmlns:a16="http://schemas.microsoft.com/office/drawing/2014/main" id="{E167145F-6F1D-012B-0AE1-164947A0F1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1209309"/>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C458CDE-4DB3-7B7C-414B-90FEBC637F68}"/>
              </a:ext>
            </a:extLst>
          </p:cNvPr>
          <p:cNvSpPr txBox="1"/>
          <p:nvPr/>
        </p:nvSpPr>
        <p:spPr>
          <a:xfrm>
            <a:off x="936174" y="1185787"/>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3" name="TextBox 12">
            <a:extLst>
              <a:ext uri="{FF2B5EF4-FFF2-40B4-BE49-F238E27FC236}">
                <a16:creationId xmlns:a16="http://schemas.microsoft.com/office/drawing/2014/main" id="{A8AC479B-E928-593F-A50D-664E9557F96C}"/>
              </a:ext>
            </a:extLst>
          </p:cNvPr>
          <p:cNvSpPr txBox="1"/>
          <p:nvPr/>
        </p:nvSpPr>
        <p:spPr>
          <a:xfrm>
            <a:off x="936174" y="1469535"/>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graphicFrame>
        <p:nvGraphicFramePr>
          <p:cNvPr id="4" name="Chart 3" descr="Compared to the overall population, American Indian and Alaska Native (AI/AN) persons had a much higher age-adjusted hepatitis C-related mortality rate in 2020 (3.45 vs. 10.17 per 100,000, respectively). Although the mortality rate among AI/AN persons decreased slightly from 10.24 per 100,000 population in the 2017 baseline year, the rate of 10.17 in 2020 remains above the target rate of 8.71. The increase in age-adjusted hepatitis C-related mortality observed during 2020 may have been affected by the overall increase in US mortality during 2020 due to the COVID-19 pandemic; therefore, 2020 data should be interpreted with caution.">
            <a:extLst>
              <a:ext uri="{FF2B5EF4-FFF2-40B4-BE49-F238E27FC236}">
                <a16:creationId xmlns:a16="http://schemas.microsoft.com/office/drawing/2014/main" id="{A3965000-F979-2596-1121-C9DF98EA3F25}"/>
              </a:ext>
            </a:extLst>
          </p:cNvPr>
          <p:cNvGraphicFramePr>
            <a:graphicFrameLocks/>
          </p:cNvGraphicFramePr>
          <p:nvPr>
            <p:extLst>
              <p:ext uri="{D42A27DB-BD31-4B8C-83A1-F6EECF244321}">
                <p14:modId xmlns:p14="http://schemas.microsoft.com/office/powerpoint/2010/main" val="3494051968"/>
              </p:ext>
            </p:extLst>
          </p:nvPr>
        </p:nvGraphicFramePr>
        <p:xfrm>
          <a:off x="478973" y="1808089"/>
          <a:ext cx="11213018" cy="384060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38CF942-5835-177A-11BB-6B7ADD64D5EA}"/>
              </a:ext>
            </a:extLst>
          </p:cNvPr>
          <p:cNvSpPr txBox="1"/>
          <p:nvPr/>
        </p:nvSpPr>
        <p:spPr>
          <a:xfrm>
            <a:off x="446568" y="5862808"/>
            <a:ext cx="5050465" cy="830997"/>
          </a:xfrm>
          <a:prstGeom prst="rect">
            <a:avLst/>
          </a:prstGeom>
          <a:noFill/>
        </p:spPr>
        <p:txBody>
          <a:bodyPr wrap="square" lIns="91440" tIns="45720" rIns="91440" bIns="45720" anchor="t">
            <a:spAutoFit/>
          </a:bodyPr>
          <a:lstStyle/>
          <a:p>
            <a:pPr algn="l"/>
            <a:r>
              <a:rPr lang="en-US" sz="800" b="0" i="0">
                <a:solidFill>
                  <a:srgbClr val="000000"/>
                </a:solidFill>
                <a:effectLst/>
              </a:rPr>
              <a:t>* Rates are per 100,000 population and age adjusted to the 2000 US Standard Population.</a:t>
            </a:r>
          </a:p>
          <a:p>
            <a:pPr algn="l"/>
            <a:endParaRPr lang="en-US" sz="800" b="0" i="0">
              <a:solidFill>
                <a:srgbClr val="000000"/>
              </a:solidFill>
              <a:effectLst/>
            </a:endParaRPr>
          </a:p>
          <a:p>
            <a:pPr algn="l"/>
            <a:r>
              <a:rPr lang="en-US" sz="800" b="0" i="0">
                <a:solidFill>
                  <a:srgbClr val="000000"/>
                </a:solidFill>
                <a:effectLst/>
              </a:rPr>
              <a:t>† Cause of death is defined as the underlying cause of death or one of the multiple causes of death and is based on the International Classification of Disease, 10th Revision (ICD-10) codes B17.1 or B18.2 (2).</a:t>
            </a:r>
          </a:p>
          <a:p>
            <a:pPr algn="l"/>
            <a:endParaRPr lang="en-US" sz="800" b="0" i="0">
              <a:solidFill>
                <a:srgbClr val="000000"/>
              </a:solidFill>
              <a:effectLst/>
            </a:endParaRPr>
          </a:p>
          <a:p>
            <a:pPr algn="l"/>
            <a:r>
              <a:rPr lang="en-US" sz="800" b="0" i="0">
                <a:solidFill>
                  <a:srgbClr val="000000"/>
                </a:solidFill>
                <a:effectLst/>
              </a:rPr>
              <a:t>‡ Excludes those reporting Hispanic or Latino origin.</a:t>
            </a:r>
          </a:p>
        </p:txBody>
      </p:sp>
      <p:sp>
        <p:nvSpPr>
          <p:cNvPr id="2" name="TextBox 1">
            <a:extLst>
              <a:ext uri="{FF2B5EF4-FFF2-40B4-BE49-F238E27FC236}">
                <a16:creationId xmlns:a16="http://schemas.microsoft.com/office/drawing/2014/main" id="{4D0B76B3-176F-2FE4-5852-0A619AD4D474}"/>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297725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F80401-398F-7418-1F4D-356FA46C3B6D}"/>
              </a:ext>
            </a:extLst>
          </p:cNvPr>
          <p:cNvSpPr>
            <a:spLocks noGrp="1"/>
          </p:cNvSpPr>
          <p:nvPr>
            <p:ph type="title"/>
          </p:nvPr>
        </p:nvSpPr>
        <p:spPr>
          <a:xfrm>
            <a:off x="457201" y="143647"/>
            <a:ext cx="11111500" cy="863220"/>
          </a:xfrm>
        </p:spPr>
        <p:txBody>
          <a:bodyPr>
            <a:noAutofit/>
          </a:bodyPr>
          <a:lstStyle/>
          <a:p>
            <a:r>
              <a:rPr lang="en-US" b="0"/>
              <a:t>Part 2 of 2</a:t>
            </a:r>
            <a:br>
              <a:rPr lang="en-US" sz="2000"/>
            </a:br>
            <a:r>
              <a:rPr lang="en-US" sz="2000" b="1" i="0">
                <a:effectLst/>
                <a:latin typeface="+mn-lt"/>
              </a:rPr>
              <a:t>Reduce reported rate of hepatitis C-related deaths among American Indian and Alaska Native persons by 30% or more</a:t>
            </a:r>
            <a:r>
              <a:rPr lang="en-US" sz="2000" b="0"/>
              <a:t>							</a:t>
            </a:r>
          </a:p>
        </p:txBody>
      </p:sp>
      <p:pic>
        <p:nvPicPr>
          <p:cNvPr id="6" name="Picture 5">
            <a:extLst>
              <a:ext uri="{FF2B5EF4-FFF2-40B4-BE49-F238E27FC236}">
                <a16:creationId xmlns:a16="http://schemas.microsoft.com/office/drawing/2014/main" id="{A3BCCBD6-7F88-9E2D-3D1D-1FC2062E3B7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3" y="1209309"/>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0AFE4A-5C33-D5B6-BB28-EC6829D5000D}"/>
              </a:ext>
            </a:extLst>
          </p:cNvPr>
          <p:cNvSpPr txBox="1"/>
          <p:nvPr/>
        </p:nvSpPr>
        <p:spPr>
          <a:xfrm>
            <a:off x="936174" y="1185787"/>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7" name="TextBox 6">
            <a:extLst>
              <a:ext uri="{FF2B5EF4-FFF2-40B4-BE49-F238E27FC236}">
                <a16:creationId xmlns:a16="http://schemas.microsoft.com/office/drawing/2014/main" id="{C6A153F7-CA85-0E96-B15A-A41E8D7F2353}"/>
              </a:ext>
            </a:extLst>
          </p:cNvPr>
          <p:cNvSpPr txBox="1"/>
          <p:nvPr/>
        </p:nvSpPr>
        <p:spPr>
          <a:xfrm>
            <a:off x="936174" y="1469535"/>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u="none" strike="noStrike">
                <a:solidFill>
                  <a:srgbClr val="000000"/>
                </a:solidFill>
                <a:effectLst/>
              </a:rPr>
              <a:t>Annual target was not met and has not changed or moved </a:t>
            </a:r>
            <a:r>
              <a:rPr lang="en-US" sz="1400" b="1" i="1" u="none" strike="noStrike">
                <a:solidFill>
                  <a:srgbClr val="000000"/>
                </a:solidFill>
                <a:effectLst/>
              </a:rPr>
              <a:t>away</a:t>
            </a:r>
            <a:r>
              <a:rPr lang="en-US" sz="1400" b="0" i="0" u="none" strike="noStrike">
                <a:solidFill>
                  <a:srgbClr val="000000"/>
                </a:solidFill>
                <a:effectLst/>
              </a:rPr>
              <a:t> from annual target</a:t>
            </a:r>
          </a:p>
        </p:txBody>
      </p:sp>
      <p:sp>
        <p:nvSpPr>
          <p:cNvPr id="12" name="TextBox 11">
            <a:extLst>
              <a:ext uri="{FF2B5EF4-FFF2-40B4-BE49-F238E27FC236}">
                <a16:creationId xmlns:a16="http://schemas.microsoft.com/office/drawing/2014/main" id="{E3A9C5F5-D380-BBD1-7952-4A19EA417371}"/>
              </a:ext>
            </a:extLst>
          </p:cNvPr>
          <p:cNvSpPr txBox="1"/>
          <p:nvPr/>
        </p:nvSpPr>
        <p:spPr>
          <a:xfrm>
            <a:off x="1595064" y="1851889"/>
            <a:ext cx="9001873" cy="584775"/>
          </a:xfrm>
          <a:prstGeom prst="rect">
            <a:avLst/>
          </a:prstGeom>
          <a:noFill/>
        </p:spPr>
        <p:txBody>
          <a:bodyPr wrap="square">
            <a:spAutoFit/>
          </a:bodyPr>
          <a:lstStyle/>
          <a:p>
            <a:pPr algn="ctr" rtl="0">
              <a:defRPr sz="1600" b="1" i="0" u="none" strike="noStrike" kern="1200" spc="0" baseline="0">
                <a:solidFill>
                  <a:srgbClr val="000000">
                    <a:lumMod val="65000"/>
                    <a:lumOff val="35000"/>
                  </a:srgbClr>
                </a:solidFill>
                <a:latin typeface="+mn-lt"/>
                <a:ea typeface="+mn-ea"/>
                <a:cs typeface="+mn-cs"/>
              </a:defRPr>
            </a:pPr>
            <a:r>
              <a:rPr lang="en-US" sz="1600" b="1" i="0">
                <a:solidFill>
                  <a:schemeClr val="tx1">
                    <a:lumMod val="65000"/>
                    <a:lumOff val="35000"/>
                  </a:schemeClr>
                </a:solidFill>
                <a:effectLst/>
              </a:rPr>
              <a:t>Age-adjusted rate* of hepatitis C-related deaths† among American Indian and Alaska Native persons‡ and annual targets for the United States by year</a:t>
            </a: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2155140383"/>
              </p:ext>
            </p:extLst>
          </p:nvPr>
        </p:nvGraphicFramePr>
        <p:xfrm>
          <a:off x="535833" y="2523650"/>
          <a:ext cx="11120328" cy="822960"/>
        </p:xfrm>
        <a:graphic>
          <a:graphicData uri="http://schemas.openxmlformats.org/drawingml/2006/table">
            <a:tbl>
              <a:tblPr firstRow="1" bandRow="1">
                <a:tableStyleId>{0E3FDE45-AF77-4B5C-9715-49D594BDF05E}</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2667568629"/>
                    </a:ext>
                  </a:extLst>
                </a:gridCol>
                <a:gridCol w="926694">
                  <a:extLst>
                    <a:ext uri="{9D8B030D-6E8A-4147-A177-3AD203B41FA5}">
                      <a16:colId xmlns:a16="http://schemas.microsoft.com/office/drawing/2014/main" val="2720520555"/>
                    </a:ext>
                  </a:extLst>
                </a:gridCol>
                <a:gridCol w="926694">
                  <a:extLst>
                    <a:ext uri="{9D8B030D-6E8A-4147-A177-3AD203B41FA5}">
                      <a16:colId xmlns:a16="http://schemas.microsoft.com/office/drawing/2014/main" val="898994045"/>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10.79</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10.05</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11.45</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9.80</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10.24</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9.05</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8.63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10.17</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10.24</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9.73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8.71</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8.19</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7.68</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7.17</a:t>
                      </a: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8558374"/>
                  </a:ext>
                </a:extLst>
              </a:tr>
            </a:tbl>
          </a:graphicData>
        </a:graphic>
      </p:graphicFrame>
      <p:sp>
        <p:nvSpPr>
          <p:cNvPr id="16" name="TextBox 15">
            <a:extLst>
              <a:ext uri="{FF2B5EF4-FFF2-40B4-BE49-F238E27FC236}">
                <a16:creationId xmlns:a16="http://schemas.microsoft.com/office/drawing/2014/main" id="{28FE7ADD-527D-2CAC-1E2C-9354FCEB16E8}"/>
              </a:ext>
            </a:extLst>
          </p:cNvPr>
          <p:cNvSpPr txBox="1"/>
          <p:nvPr/>
        </p:nvSpPr>
        <p:spPr>
          <a:xfrm>
            <a:off x="446568" y="5862808"/>
            <a:ext cx="5050465" cy="830997"/>
          </a:xfrm>
          <a:prstGeom prst="rect">
            <a:avLst/>
          </a:prstGeom>
          <a:noFill/>
        </p:spPr>
        <p:txBody>
          <a:bodyPr wrap="square" lIns="91440" tIns="45720" rIns="91440" bIns="45720" anchor="t">
            <a:spAutoFit/>
          </a:bodyPr>
          <a:lstStyle/>
          <a:p>
            <a:pPr algn="l"/>
            <a:r>
              <a:rPr lang="en-US" sz="800" b="0" i="0">
                <a:solidFill>
                  <a:srgbClr val="000000"/>
                </a:solidFill>
                <a:effectLst/>
              </a:rPr>
              <a:t>* Rates are per 100,000 population and age adjusted to the 2000 US Standard Population.</a:t>
            </a:r>
          </a:p>
          <a:p>
            <a:pPr algn="l"/>
            <a:endParaRPr lang="en-US" sz="800" b="0" i="0">
              <a:solidFill>
                <a:srgbClr val="000000"/>
              </a:solidFill>
              <a:effectLst/>
            </a:endParaRPr>
          </a:p>
          <a:p>
            <a:pPr algn="l"/>
            <a:r>
              <a:rPr lang="en-US" sz="800" b="0" i="0">
                <a:solidFill>
                  <a:srgbClr val="000000"/>
                </a:solidFill>
                <a:effectLst/>
              </a:rPr>
              <a:t>† Cause of death is defined as the underlying cause of death or one of the multiple causes of death and is based on the International Classification of Disease, 10th Revision (ICD-10) codes B17.1 or B18.2 (2).</a:t>
            </a:r>
          </a:p>
          <a:p>
            <a:pPr algn="l"/>
            <a:endParaRPr lang="en-US" sz="800" b="0" i="0">
              <a:solidFill>
                <a:srgbClr val="000000"/>
              </a:solidFill>
              <a:effectLst/>
            </a:endParaRPr>
          </a:p>
          <a:p>
            <a:pPr algn="l"/>
            <a:r>
              <a:rPr lang="en-US" sz="800" b="0" i="0">
                <a:solidFill>
                  <a:srgbClr val="000000"/>
                </a:solidFill>
                <a:effectLst/>
              </a:rPr>
              <a:t>‡ Excludes those reporting Hispanic or Latino origin.</a:t>
            </a:r>
          </a:p>
        </p:txBody>
      </p:sp>
      <p:sp>
        <p:nvSpPr>
          <p:cNvPr id="15" name="TextBox 14">
            <a:extLst>
              <a:ext uri="{FF2B5EF4-FFF2-40B4-BE49-F238E27FC236}">
                <a16:creationId xmlns:a16="http://schemas.microsoft.com/office/drawing/2014/main" id="{B868B7CF-3396-E963-DB16-B8C69E1D19FD}"/>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0112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a:xfrm>
            <a:off x="457201" y="143647"/>
            <a:ext cx="11460556" cy="863220"/>
          </a:xfrm>
        </p:spPr>
        <p:txBody>
          <a:bodyPr>
            <a:noAutofit/>
          </a:bodyPr>
          <a:lstStyle/>
          <a:p>
            <a:r>
              <a:rPr lang="en-US" b="0"/>
              <a:t>Part 1 of 2</a:t>
            </a:r>
            <a:br>
              <a:rPr lang="en-US" sz="2000"/>
            </a:br>
            <a:r>
              <a:rPr lang="en-US" sz="2000" b="1" i="0">
                <a:effectLst/>
                <a:latin typeface="+mn-lt"/>
              </a:rPr>
              <a:t>Reduce reported rate of hepatitis C-related deaths among non-Hispanic Black persons by 30% or more</a:t>
            </a:r>
            <a:r>
              <a:rPr lang="en-US" sz="2000" b="0"/>
              <a:t>							</a:t>
            </a:r>
          </a:p>
        </p:txBody>
      </p:sp>
      <p:pic>
        <p:nvPicPr>
          <p:cNvPr id="8" name="Picture 7">
            <a:extLst>
              <a:ext uri="{FF2B5EF4-FFF2-40B4-BE49-F238E27FC236}">
                <a16:creationId xmlns:a16="http://schemas.microsoft.com/office/drawing/2014/main" id="{513A12F0-E5DA-9F14-B09F-19477A1D774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927422"/>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0E24FA-E859-6A8C-9442-DD4EF15954CB}"/>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4" name="TextBox 3">
            <a:extLst>
              <a:ext uri="{FF2B5EF4-FFF2-40B4-BE49-F238E27FC236}">
                <a16:creationId xmlns:a16="http://schemas.microsoft.com/office/drawing/2014/main" id="{0FBAC37B-C1ED-BA4C-DFD3-3380DD2AFBB3}"/>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graphicFrame>
        <p:nvGraphicFramePr>
          <p:cNvPr id="3" name="Chart 2" descr="Compared to the overall population in 2020, non-Hispanic Black persons had a much higher age-adjusted hepatitis C-related mortality rate in 2020 (3.45 vs. 5.63 per 100,000, respectively). Although the rate among non-Hispanic Black persons increased from 5.44 per 100,000 population in 2019 to 5.63 in 2020, it remains below the 2020 target rate of 5.98. During 2020, there were major disruptions in access to medical care, testing, and routine viral hepatitis public health activities due to the COVID-19 pandemic; therefore, 2020 data should be interpreted with caution.">
            <a:extLst>
              <a:ext uri="{FF2B5EF4-FFF2-40B4-BE49-F238E27FC236}">
                <a16:creationId xmlns:a16="http://schemas.microsoft.com/office/drawing/2014/main" id="{AC647D56-B742-ECDA-C585-6452BBD5F1C0}"/>
              </a:ext>
            </a:extLst>
          </p:cNvPr>
          <p:cNvGraphicFramePr>
            <a:graphicFrameLocks/>
          </p:cNvGraphicFramePr>
          <p:nvPr>
            <p:extLst>
              <p:ext uri="{D42A27DB-BD31-4B8C-83A1-F6EECF244321}">
                <p14:modId xmlns:p14="http://schemas.microsoft.com/office/powerpoint/2010/main" val="2068796763"/>
              </p:ext>
            </p:extLst>
          </p:nvPr>
        </p:nvGraphicFramePr>
        <p:xfrm>
          <a:off x="478973" y="1520798"/>
          <a:ext cx="11223291" cy="399785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38CF942-5835-177A-11BB-6B7ADD64D5EA}"/>
              </a:ext>
            </a:extLst>
          </p:cNvPr>
          <p:cNvSpPr txBox="1"/>
          <p:nvPr/>
        </p:nvSpPr>
        <p:spPr>
          <a:xfrm>
            <a:off x="446568" y="6114439"/>
            <a:ext cx="5050465" cy="584775"/>
          </a:xfrm>
          <a:prstGeom prst="rect">
            <a:avLst/>
          </a:prstGeom>
          <a:noFill/>
        </p:spPr>
        <p:txBody>
          <a:bodyPr wrap="square" lIns="91440" tIns="45720" rIns="91440" bIns="45720" anchor="t">
            <a:spAutoFit/>
          </a:bodyPr>
          <a:lstStyle/>
          <a:p>
            <a:pPr algn="l"/>
            <a:r>
              <a:rPr lang="en-US" sz="800" b="0" i="0">
                <a:solidFill>
                  <a:srgbClr val="000000"/>
                </a:solidFill>
                <a:effectLst/>
              </a:rPr>
              <a:t>* Rates are per 100,000 and age-adjusted to the 2000 US Standard Population.</a:t>
            </a:r>
          </a:p>
          <a:p>
            <a:pPr algn="l"/>
            <a:endParaRPr lang="en-US" sz="800" b="0" i="0">
              <a:solidFill>
                <a:srgbClr val="000000"/>
              </a:solidFill>
              <a:effectLst/>
            </a:endParaRPr>
          </a:p>
          <a:p>
            <a:pPr algn="l"/>
            <a:r>
              <a:rPr lang="en-US" sz="800" b="0" i="0">
                <a:solidFill>
                  <a:srgbClr val="000000"/>
                </a:solidFill>
                <a:effectLst/>
              </a:rPr>
              <a:t>† Cause of death is defined as the underlying cause of death or one of the multiple causes of death and is based on the International Classification of Disease, 10th Revision (ICD-10) codes B17.1 or B18.2 (2).</a:t>
            </a:r>
          </a:p>
        </p:txBody>
      </p:sp>
      <p:sp>
        <p:nvSpPr>
          <p:cNvPr id="2" name="TextBox 1">
            <a:extLst>
              <a:ext uri="{FF2B5EF4-FFF2-40B4-BE49-F238E27FC236}">
                <a16:creationId xmlns:a16="http://schemas.microsoft.com/office/drawing/2014/main" id="{4D0B76B3-176F-2FE4-5852-0A619AD4D474}"/>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1282825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E499558-B495-A9B5-D6A5-3CED3255F14B}"/>
              </a:ext>
            </a:extLst>
          </p:cNvPr>
          <p:cNvSpPr>
            <a:spLocks noGrp="1"/>
          </p:cNvSpPr>
          <p:nvPr>
            <p:ph type="title"/>
          </p:nvPr>
        </p:nvSpPr>
        <p:spPr>
          <a:xfrm>
            <a:off x="457201" y="143647"/>
            <a:ext cx="11460556" cy="863220"/>
          </a:xfrm>
        </p:spPr>
        <p:txBody>
          <a:bodyPr>
            <a:noAutofit/>
          </a:bodyPr>
          <a:lstStyle/>
          <a:p>
            <a:r>
              <a:rPr lang="en-US" b="0"/>
              <a:t>Part </a:t>
            </a:r>
            <a:r>
              <a:rPr lang="en-US"/>
              <a:t>2</a:t>
            </a:r>
            <a:r>
              <a:rPr lang="en-US" b="0"/>
              <a:t> of 2</a:t>
            </a:r>
            <a:br>
              <a:rPr lang="en-US" sz="2000"/>
            </a:br>
            <a:r>
              <a:rPr lang="en-US" sz="2000" b="1" i="0">
                <a:effectLst/>
                <a:latin typeface="+mn-lt"/>
              </a:rPr>
              <a:t>Reduce reported rate of hepatitis C-related deaths among non-Hispanic Black persons by 30% or more </a:t>
            </a:r>
            <a:r>
              <a:rPr lang="en-US" sz="2000" b="0"/>
              <a:t>							</a:t>
            </a:r>
          </a:p>
        </p:txBody>
      </p:sp>
      <p:pic>
        <p:nvPicPr>
          <p:cNvPr id="6" name="Picture 5">
            <a:extLst>
              <a:ext uri="{FF2B5EF4-FFF2-40B4-BE49-F238E27FC236}">
                <a16:creationId xmlns:a16="http://schemas.microsoft.com/office/drawing/2014/main" id="{278DA662-CD36-E01B-996A-DF40860CF59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927422"/>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955157-BD57-10EA-212D-A2B47B360DF0}"/>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4" name="TextBox 3">
            <a:extLst>
              <a:ext uri="{FF2B5EF4-FFF2-40B4-BE49-F238E27FC236}">
                <a16:creationId xmlns:a16="http://schemas.microsoft.com/office/drawing/2014/main" id="{744DFC7B-08F5-74B4-B633-FC674DE0302C}"/>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sp>
        <p:nvSpPr>
          <p:cNvPr id="12" name="TextBox 11">
            <a:extLst>
              <a:ext uri="{FF2B5EF4-FFF2-40B4-BE49-F238E27FC236}">
                <a16:creationId xmlns:a16="http://schemas.microsoft.com/office/drawing/2014/main" id="{E3A9C5F5-D380-BBD1-7952-4A19EA417371}"/>
              </a:ext>
            </a:extLst>
          </p:cNvPr>
          <p:cNvSpPr txBox="1"/>
          <p:nvPr/>
        </p:nvSpPr>
        <p:spPr>
          <a:xfrm>
            <a:off x="1595064" y="1571232"/>
            <a:ext cx="9001873" cy="584775"/>
          </a:xfrm>
          <a:prstGeom prst="rect">
            <a:avLst/>
          </a:prstGeom>
          <a:noFill/>
        </p:spPr>
        <p:txBody>
          <a:bodyPr wrap="square">
            <a:spAutoFit/>
          </a:bodyPr>
          <a:lstStyle/>
          <a:p>
            <a:pPr algn="ctr"/>
            <a:r>
              <a:rPr lang="en-US" sz="1600" b="1" i="0">
                <a:solidFill>
                  <a:schemeClr val="tx1">
                    <a:lumMod val="65000"/>
                    <a:lumOff val="35000"/>
                  </a:schemeClr>
                </a:solidFill>
                <a:effectLst/>
              </a:rPr>
              <a:t>Age-adjusted rate* of hepatitis C-related deaths† among non-Hispanic Black persons and annual targets for the United States by year</a:t>
            </a: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3961233285"/>
              </p:ext>
            </p:extLst>
          </p:nvPr>
        </p:nvGraphicFramePr>
        <p:xfrm>
          <a:off x="535833" y="2224141"/>
          <a:ext cx="11120328" cy="822960"/>
        </p:xfrm>
        <a:graphic>
          <a:graphicData uri="http://schemas.openxmlformats.org/drawingml/2006/table">
            <a:tbl>
              <a:tblPr firstRow="1" bandRow="1">
                <a:tableStyleId>{0E3FDE45-AF77-4B5C-9715-49D594BDF05E}</a:tableStyleId>
              </a:tblPr>
              <a:tblGrid>
                <a:gridCol w="926694">
                  <a:extLst>
                    <a:ext uri="{9D8B030D-6E8A-4147-A177-3AD203B41FA5}">
                      <a16:colId xmlns:a16="http://schemas.microsoft.com/office/drawing/2014/main" val="259690472"/>
                    </a:ext>
                  </a:extLst>
                </a:gridCol>
                <a:gridCol w="926694">
                  <a:extLst>
                    <a:ext uri="{9D8B030D-6E8A-4147-A177-3AD203B41FA5}">
                      <a16:colId xmlns:a16="http://schemas.microsoft.com/office/drawing/2014/main" val="426678286"/>
                    </a:ext>
                  </a:extLst>
                </a:gridCol>
                <a:gridCol w="926694">
                  <a:extLst>
                    <a:ext uri="{9D8B030D-6E8A-4147-A177-3AD203B41FA5}">
                      <a16:colId xmlns:a16="http://schemas.microsoft.com/office/drawing/2014/main" val="2667568629"/>
                    </a:ext>
                  </a:extLst>
                </a:gridCol>
                <a:gridCol w="926694">
                  <a:extLst>
                    <a:ext uri="{9D8B030D-6E8A-4147-A177-3AD203B41FA5}">
                      <a16:colId xmlns:a16="http://schemas.microsoft.com/office/drawing/2014/main" val="2720520555"/>
                    </a:ext>
                  </a:extLst>
                </a:gridCol>
                <a:gridCol w="926694">
                  <a:extLst>
                    <a:ext uri="{9D8B030D-6E8A-4147-A177-3AD203B41FA5}">
                      <a16:colId xmlns:a16="http://schemas.microsoft.com/office/drawing/2014/main" val="898994045"/>
                    </a:ext>
                  </a:extLst>
                </a:gridCol>
                <a:gridCol w="926694">
                  <a:extLst>
                    <a:ext uri="{9D8B030D-6E8A-4147-A177-3AD203B41FA5}">
                      <a16:colId xmlns:a16="http://schemas.microsoft.com/office/drawing/2014/main" val="915001170"/>
                    </a:ext>
                  </a:extLst>
                </a:gridCol>
                <a:gridCol w="926694">
                  <a:extLst>
                    <a:ext uri="{9D8B030D-6E8A-4147-A177-3AD203B41FA5}">
                      <a16:colId xmlns:a16="http://schemas.microsoft.com/office/drawing/2014/main" val="2531453528"/>
                    </a:ext>
                  </a:extLst>
                </a:gridCol>
                <a:gridCol w="926694">
                  <a:extLst>
                    <a:ext uri="{9D8B030D-6E8A-4147-A177-3AD203B41FA5}">
                      <a16:colId xmlns:a16="http://schemas.microsoft.com/office/drawing/2014/main" val="2878969775"/>
                    </a:ext>
                  </a:extLst>
                </a:gridCol>
                <a:gridCol w="926694">
                  <a:extLst>
                    <a:ext uri="{9D8B030D-6E8A-4147-A177-3AD203B41FA5}">
                      <a16:colId xmlns:a16="http://schemas.microsoft.com/office/drawing/2014/main" val="1885776081"/>
                    </a:ext>
                  </a:extLst>
                </a:gridCol>
                <a:gridCol w="926694">
                  <a:extLst>
                    <a:ext uri="{9D8B030D-6E8A-4147-A177-3AD203B41FA5}">
                      <a16:colId xmlns:a16="http://schemas.microsoft.com/office/drawing/2014/main" val="2522656109"/>
                    </a:ext>
                  </a:extLst>
                </a:gridCol>
                <a:gridCol w="926694">
                  <a:extLst>
                    <a:ext uri="{9D8B030D-6E8A-4147-A177-3AD203B41FA5}">
                      <a16:colId xmlns:a16="http://schemas.microsoft.com/office/drawing/2014/main" val="273246930"/>
                    </a:ext>
                  </a:extLst>
                </a:gridCol>
                <a:gridCol w="926694">
                  <a:extLst>
                    <a:ext uri="{9D8B030D-6E8A-4147-A177-3AD203B41FA5}">
                      <a16:colId xmlns:a16="http://schemas.microsoft.com/office/drawing/2014/main" val="643922625"/>
                    </a:ext>
                  </a:extLst>
                </a:gridCol>
              </a:tblGrid>
              <a:tr h="402336">
                <a:tc>
                  <a:txBody>
                    <a:bodyPr/>
                    <a:lstStyle/>
                    <a:p>
                      <a:pPr algn="l" fontAlgn="b"/>
                      <a:r>
                        <a:rPr lang="en-US" sz="1200" b="1" i="0" u="none" strike="noStrike">
                          <a:solidFill>
                            <a:schemeClr val="bg1"/>
                          </a:solidFill>
                          <a:effectLst/>
                          <a:latin typeface="Calibri" panose="020F0502020204030204" pitchFamily="34" charset="0"/>
                        </a:rPr>
                        <a:t> </a:t>
                      </a:r>
                    </a:p>
                  </a:txBody>
                  <a:tcPr marL="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75666372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8.33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7.42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7.03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6.31</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5.44</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5.63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3643401"/>
                  </a:ext>
                </a:extLst>
              </a:tr>
              <a:tr h="210312">
                <a:tc>
                  <a:txBody>
                    <a:bodyPr/>
                    <a:lstStyle/>
                    <a:p>
                      <a:pPr algn="l" fontAlgn="b"/>
                      <a:r>
                        <a:rPr lang="en-US" sz="1100" b="0" i="0" u="none" strike="noStrike">
                          <a:solidFill>
                            <a:srgbClr val="000000"/>
                          </a:solidFill>
                          <a:effectLst/>
                          <a:latin typeface="Calibri" panose="020F0502020204030204" pitchFamily="34" charset="0"/>
                        </a:rPr>
                        <a:t>Targets</a:t>
                      </a:r>
                    </a:p>
                  </a:txBody>
                  <a:tcPr marT="0" marB="0" anchor="b">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7.03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6.68</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6.33</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5.98</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5.62</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5.27</a:t>
                      </a:r>
                    </a:p>
                  </a:txBody>
                  <a:tcPr marL="9525" marT="9525" marB="0" anchor="b">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4.92</a:t>
                      </a:r>
                    </a:p>
                  </a:txBody>
                  <a:tcPr marL="9525" marT="9525" marB="0" anchor="b">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8558374"/>
                  </a:ext>
                </a:extLst>
              </a:tr>
            </a:tbl>
          </a:graphicData>
        </a:graphic>
      </p:graphicFrame>
      <p:sp>
        <p:nvSpPr>
          <p:cNvPr id="13" name="TextBox 12">
            <a:extLst>
              <a:ext uri="{FF2B5EF4-FFF2-40B4-BE49-F238E27FC236}">
                <a16:creationId xmlns:a16="http://schemas.microsoft.com/office/drawing/2014/main" id="{311967F0-2E3D-F0F2-5F92-34369F2A3432}"/>
              </a:ext>
            </a:extLst>
          </p:cNvPr>
          <p:cNvSpPr txBox="1"/>
          <p:nvPr/>
        </p:nvSpPr>
        <p:spPr>
          <a:xfrm>
            <a:off x="446568" y="6114439"/>
            <a:ext cx="5050465" cy="584775"/>
          </a:xfrm>
          <a:prstGeom prst="rect">
            <a:avLst/>
          </a:prstGeom>
          <a:noFill/>
        </p:spPr>
        <p:txBody>
          <a:bodyPr wrap="square" lIns="91440" tIns="45720" rIns="91440" bIns="45720" anchor="t">
            <a:spAutoFit/>
          </a:bodyPr>
          <a:lstStyle/>
          <a:p>
            <a:pPr algn="l"/>
            <a:r>
              <a:rPr lang="en-US" sz="800" b="0" i="0">
                <a:solidFill>
                  <a:srgbClr val="000000"/>
                </a:solidFill>
                <a:effectLst/>
              </a:rPr>
              <a:t>* Rates are per 100,000 and age-adjusted to the 2000 US Standard Population.</a:t>
            </a:r>
          </a:p>
          <a:p>
            <a:pPr algn="l"/>
            <a:endParaRPr lang="en-US" sz="800" b="0" i="0">
              <a:solidFill>
                <a:srgbClr val="000000"/>
              </a:solidFill>
              <a:effectLst/>
            </a:endParaRPr>
          </a:p>
          <a:p>
            <a:pPr algn="l"/>
            <a:r>
              <a:rPr lang="en-US" sz="800" b="0" i="0">
                <a:solidFill>
                  <a:srgbClr val="000000"/>
                </a:solidFill>
                <a:effectLst/>
              </a:rPr>
              <a:t>† Cause of death is defined as the underlying cause of death or one of the multiple causes of death and is based on the International Classification of Disease, 10th Revision (ICD-10) codes B17.1 or B18.2 (2).</a:t>
            </a:r>
          </a:p>
        </p:txBody>
      </p:sp>
      <p:sp>
        <p:nvSpPr>
          <p:cNvPr id="7" name="TextBox 6">
            <a:extLst>
              <a:ext uri="{FF2B5EF4-FFF2-40B4-BE49-F238E27FC236}">
                <a16:creationId xmlns:a16="http://schemas.microsoft.com/office/drawing/2014/main" id="{C86C4142-83CF-1850-CE7A-D1AB19B8E473}"/>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Vital Statistics System (1)</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749211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6E59-9240-6A7D-0459-59C6E3E647B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End of Presentation</a:t>
            </a:r>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359603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0923103" cy="917018"/>
          </a:xfrm>
        </p:spPr>
        <p:txBody>
          <a:bodyPr>
            <a:normAutofit/>
          </a:bodyPr>
          <a:lstStyle/>
          <a:p>
            <a:r>
              <a:rPr lang="en-US"/>
              <a:t>Part 1 of 2</a:t>
            </a:r>
            <a:br>
              <a:rPr lang="en-US"/>
            </a:br>
            <a:r>
              <a:rPr lang="en-US" sz="2000" b="1"/>
              <a:t>2022 Viral Hepatitis National Progress Report Overview </a:t>
            </a:r>
            <a:r>
              <a:rPr lang="en-US" sz="1600" b="0"/>
              <a:t>	</a:t>
            </a:r>
            <a:r>
              <a:rPr lang="en-US" sz="1800" b="0"/>
              <a:t>			</a:t>
            </a:r>
          </a:p>
        </p:txBody>
      </p:sp>
      <p:graphicFrame>
        <p:nvGraphicFramePr>
          <p:cNvPr id="7" name="Table 6">
            <a:extLst>
              <a:ext uri="{FF2B5EF4-FFF2-40B4-BE49-F238E27FC236}">
                <a16:creationId xmlns:a16="http://schemas.microsoft.com/office/drawing/2014/main" id="{A7634B4C-2C11-9B24-F44B-B037AB55C927}"/>
              </a:ext>
            </a:extLst>
          </p:cNvPr>
          <p:cNvGraphicFramePr>
            <a:graphicFrameLocks noGrp="1"/>
          </p:cNvGraphicFramePr>
          <p:nvPr>
            <p:extLst>
              <p:ext uri="{D42A27DB-BD31-4B8C-83A1-F6EECF244321}">
                <p14:modId xmlns:p14="http://schemas.microsoft.com/office/powerpoint/2010/main" val="2610470872"/>
              </p:ext>
            </p:extLst>
          </p:nvPr>
        </p:nvGraphicFramePr>
        <p:xfrm>
          <a:off x="534844" y="974369"/>
          <a:ext cx="11122313" cy="3747516"/>
        </p:xfrm>
        <a:graphic>
          <a:graphicData uri="http://schemas.openxmlformats.org/drawingml/2006/table">
            <a:tbl>
              <a:tblPr firstRow="1" bandRow="1">
                <a:tableStyleId>{3B4B98B0-60AC-42C2-AFA5-B58CD77FA1E5}</a:tableStyleId>
              </a:tblPr>
              <a:tblGrid>
                <a:gridCol w="2818596">
                  <a:extLst>
                    <a:ext uri="{9D8B030D-6E8A-4147-A177-3AD203B41FA5}">
                      <a16:colId xmlns:a16="http://schemas.microsoft.com/office/drawing/2014/main" val="2197488459"/>
                    </a:ext>
                  </a:extLst>
                </a:gridCol>
                <a:gridCol w="1523899">
                  <a:extLst>
                    <a:ext uri="{9D8B030D-6E8A-4147-A177-3AD203B41FA5}">
                      <a16:colId xmlns:a16="http://schemas.microsoft.com/office/drawing/2014/main" val="3162417777"/>
                    </a:ext>
                  </a:extLst>
                </a:gridCol>
                <a:gridCol w="1870803">
                  <a:extLst>
                    <a:ext uri="{9D8B030D-6E8A-4147-A177-3AD203B41FA5}">
                      <a16:colId xmlns:a16="http://schemas.microsoft.com/office/drawing/2014/main" val="55994714"/>
                    </a:ext>
                  </a:extLst>
                </a:gridCol>
                <a:gridCol w="1598235">
                  <a:extLst>
                    <a:ext uri="{9D8B030D-6E8A-4147-A177-3AD203B41FA5}">
                      <a16:colId xmlns:a16="http://schemas.microsoft.com/office/drawing/2014/main" val="2163448990"/>
                    </a:ext>
                  </a:extLst>
                </a:gridCol>
                <a:gridCol w="1821245">
                  <a:extLst>
                    <a:ext uri="{9D8B030D-6E8A-4147-A177-3AD203B41FA5}">
                      <a16:colId xmlns:a16="http://schemas.microsoft.com/office/drawing/2014/main" val="1531703974"/>
                    </a:ext>
                  </a:extLst>
                </a:gridCol>
                <a:gridCol w="1489535">
                  <a:extLst>
                    <a:ext uri="{9D8B030D-6E8A-4147-A177-3AD203B41FA5}">
                      <a16:colId xmlns:a16="http://schemas.microsoft.com/office/drawing/2014/main" val="1741429899"/>
                    </a:ext>
                  </a:extLst>
                </a:gridCol>
              </a:tblGrid>
              <a:tr h="402336">
                <a:tc>
                  <a:txBody>
                    <a:bodyPr/>
                    <a:lstStyle/>
                    <a:p>
                      <a:pPr algn="l" fontAlgn="ctr"/>
                      <a:endParaRPr lang="en-US" sz="1000" b="1" i="0" u="none" strike="noStrike">
                        <a:solidFill>
                          <a:srgbClr val="11111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Baseline</a:t>
                      </a:r>
                    </a:p>
                    <a:p>
                      <a:pPr algn="ctr" fontAlgn="ctr"/>
                      <a:r>
                        <a:rPr lang="en-US" sz="1200" b="0" i="0" u="none" strike="noStrike">
                          <a:solidFill>
                            <a:schemeClr val="bg1"/>
                          </a:solidFill>
                          <a:effectLst/>
                          <a:latin typeface="+mn-lt"/>
                        </a:rPr>
                        <a:t>2017 data year</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2020 </a:t>
                      </a:r>
                    </a:p>
                    <a:p>
                      <a:pPr algn="ctr" fontAlgn="ctr"/>
                      <a:r>
                        <a:rPr lang="en-US" sz="1200" b="1" i="0" u="none" strike="noStrike">
                          <a:solidFill>
                            <a:schemeClr val="bg1"/>
                          </a:solidFill>
                          <a:effectLst/>
                          <a:latin typeface="+mn-lt"/>
                        </a:rPr>
                        <a:t>Observed (Annual Target*)</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2025 Goal </a:t>
                      </a:r>
                    </a:p>
                    <a:p>
                      <a:pPr algn="ctr" fontAlgn="ctr"/>
                      <a:r>
                        <a:rPr lang="en-US" sz="1200" b="0" i="0" u="none" strike="noStrike">
                          <a:solidFill>
                            <a:schemeClr val="bg1"/>
                          </a:solidFill>
                          <a:effectLst/>
                          <a:latin typeface="+mn-lt"/>
                        </a:rPr>
                        <a:t>2023 data year</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Trend</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Status</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85099476"/>
                  </a:ext>
                </a:extLst>
              </a:tr>
              <a:tr h="25603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mn-lt"/>
                        </a:rPr>
                        <a:t>Hepatitis A</a:t>
                      </a:r>
                    </a:p>
                  </a:txBody>
                  <a:tcPr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328959954"/>
                  </a:ext>
                </a:extLst>
              </a:tr>
              <a:tr h="457200">
                <a:tc>
                  <a:txBody>
                    <a:bodyPr/>
                    <a:lstStyle/>
                    <a:p>
                      <a:pPr algn="l" fontAlgn="ctr"/>
                      <a:r>
                        <a:rPr lang="en-US" sz="1050" b="0" i="0" u="none" strike="noStrike">
                          <a:solidFill>
                            <a:srgbClr val="111111"/>
                          </a:solidFill>
                          <a:effectLst/>
                          <a:latin typeface="+mn-lt"/>
                        </a:rPr>
                        <a:t>Reduce estimated† new hepatitis A virus infections by ≥40%</a:t>
                      </a:r>
                    </a:p>
                  </a:txBody>
                  <a:tcPr marR="9525"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6,700</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19,900 (5,350)</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u="none" strike="noStrike">
                          <a:effectLst/>
                        </a:rPr>
                        <a:t>4,000</a:t>
                      </a:r>
                      <a:endParaRPr lang="en-US" sz="105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431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i="0" u="none" strike="noStrike">
                          <a:solidFill>
                            <a:schemeClr val="bg1"/>
                          </a:solidFill>
                          <a:effectLst/>
                          <a:latin typeface="+mn-lt"/>
                        </a:rPr>
                        <a:t>Hepatitis B</a:t>
                      </a:r>
                    </a:p>
                  </a:txBody>
                  <a:tcPr marR="9144"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05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05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05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64367123"/>
                  </a:ext>
                </a:extLst>
              </a:tr>
              <a:tr h="2431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u="none" strike="noStrike">
                          <a:effectLst/>
                        </a:rPr>
                        <a:t>Reduce estimated† new hepatitis B virus infections by ≥20%</a:t>
                      </a:r>
                      <a:endParaRPr lang="en-US" sz="1050" b="0" i="0" u="none" strike="noStrike">
                        <a:solidFill>
                          <a:srgbClr val="000000"/>
                        </a:solidFill>
                        <a:effectLst/>
                        <a:latin typeface="Segoe UI" panose="020B0502040204020203" pitchFamily="34" charset="0"/>
                      </a:endParaRPr>
                    </a:p>
                  </a:txBody>
                  <a:tcPr marR="0"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22,200</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14,000 (20,100)</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u="none" strike="noStrike">
                          <a:effectLst/>
                        </a:rPr>
                        <a:t>18,000</a:t>
                      </a:r>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43105">
                <a:tc>
                  <a:txBody>
                    <a:bodyPr/>
                    <a:lstStyle/>
                    <a:p>
                      <a:pPr algn="l" fontAlgn="ctr"/>
                      <a:r>
                        <a:rPr lang="en-US" sz="1050" u="none" strike="noStrike">
                          <a:effectLst/>
                        </a:rPr>
                        <a:t>Reduce reported rate‡ of new hepatitis B virus infections among persons who inject drugs¶ by ≥25%</a:t>
                      </a:r>
                      <a:endParaRPr lang="en-US" sz="1050" b="0" i="0" u="none" strike="noStrike">
                        <a:solidFill>
                          <a:srgbClr val="000000"/>
                        </a:solidFill>
                        <a:effectLst/>
                        <a:latin typeface="Segoe UI" panose="020B0502040204020203" pitchFamily="34" charset="0"/>
                      </a:endParaRPr>
                    </a:p>
                  </a:txBody>
                  <a:tcPr marR="0"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1.4</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0.7 (1.2)</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43105">
                <a:tc>
                  <a:txBody>
                    <a:bodyPr/>
                    <a:lstStyle/>
                    <a:p>
                      <a:pPr algn="l" fontAlgn="ctr"/>
                      <a:r>
                        <a:rPr lang="en-US" sz="1050" u="none" strike="noStrike">
                          <a:effectLst/>
                        </a:rPr>
                        <a:t>Reduce reported rate‡ of hepatitis B-related deaths by ≥20%</a:t>
                      </a:r>
                      <a:endParaRPr lang="en-US" sz="1050" b="0" i="0" u="none" strike="noStrike">
                        <a:solidFill>
                          <a:srgbClr val="000000"/>
                        </a:solidFill>
                        <a:effectLst/>
                        <a:latin typeface="Segoe UI" panose="020B0502040204020203" pitchFamily="34" charset="0"/>
                      </a:endParaRPr>
                    </a:p>
                  </a:txBody>
                  <a:tcPr marR="0"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0.46</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0.45 (0.42)</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0.37</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001043"/>
                  </a:ext>
                </a:extLst>
              </a:tr>
              <a:tr h="243105">
                <a:tc>
                  <a:txBody>
                    <a:bodyPr/>
                    <a:lstStyle/>
                    <a:p>
                      <a:pPr algn="l" fontAlgn="ctr"/>
                      <a:r>
                        <a:rPr lang="en-US" sz="1050" u="none" strike="noStrike">
                          <a:effectLst/>
                        </a:rPr>
                        <a:t>Reduce reported rate‡ of hepatitis B-related deaths among Asian and Pacific Islander persons by ≥25%</a:t>
                      </a:r>
                      <a:endParaRPr lang="en-US" sz="1050" b="0" i="0" u="none" strike="noStrike">
                        <a:solidFill>
                          <a:srgbClr val="000000"/>
                        </a:solidFill>
                        <a:effectLst/>
                        <a:latin typeface="Segoe UI" panose="020B0502040204020203" pitchFamily="34" charset="0"/>
                      </a:endParaRPr>
                    </a:p>
                  </a:txBody>
                  <a:tcPr marR="0"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2.45</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u="none" strike="noStrike">
                          <a:effectLst/>
                        </a:rPr>
                        <a:t>2.46 (2.15)</a:t>
                      </a:r>
                      <a:endParaRPr lang="en-US" sz="1050" b="0" i="0" u="none" strike="noStrike">
                        <a:solidFill>
                          <a:srgbClr val="000000"/>
                        </a:solidFill>
                        <a:effectLst/>
                        <a:latin typeface="Segoe UI" panose="020B0502040204020203"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u="none" strike="noStrike">
                          <a:effectLst/>
                        </a:rPr>
                        <a:t>1.84</a:t>
                      </a:r>
                      <a:endParaRPr lang="en-US" sz="14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287366"/>
                  </a:ext>
                </a:extLst>
              </a:tr>
            </a:tbl>
          </a:graphicData>
        </a:graphic>
      </p:graphicFrame>
      <p:pic>
        <p:nvPicPr>
          <p:cNvPr id="22" name="Trend 1">
            <a:extLst>
              <a:ext uri="{FF2B5EF4-FFF2-40B4-BE49-F238E27FC236}">
                <a16:creationId xmlns:a16="http://schemas.microsoft.com/office/drawing/2014/main" id="{5F80BB84-02BF-0094-68AC-1501C14D90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34450" y="1639719"/>
            <a:ext cx="762000" cy="508000"/>
          </a:xfrm>
          <a:prstGeom prst="rect">
            <a:avLst/>
          </a:prstGeom>
        </p:spPr>
      </p:pic>
      <p:pic>
        <p:nvPicPr>
          <p:cNvPr id="23" name="Trend 2">
            <a:extLst>
              <a:ext uri="{FF2B5EF4-FFF2-40B4-BE49-F238E27FC236}">
                <a16:creationId xmlns:a16="http://schemas.microsoft.com/office/drawing/2014/main" id="{91A0844B-1846-7DFC-AC3D-A61642879E08}"/>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8934450" y="2336257"/>
            <a:ext cx="762000" cy="508000"/>
          </a:xfrm>
          <a:prstGeom prst="rect">
            <a:avLst/>
          </a:prstGeom>
        </p:spPr>
      </p:pic>
      <p:pic>
        <p:nvPicPr>
          <p:cNvPr id="9" name="Status 2" descr="Status: Met or exceeded current annual target">
            <a:extLst>
              <a:ext uri="{FF2B5EF4-FFF2-40B4-BE49-F238E27FC236}">
                <a16:creationId xmlns:a16="http://schemas.microsoft.com/office/drawing/2014/main" id="{907AC09D-3862-41A8-A791-1534218B497C}"/>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2198" y="2487923"/>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4" name="Trend 3">
            <a:extLst>
              <a:ext uri="{FF2B5EF4-FFF2-40B4-BE49-F238E27FC236}">
                <a16:creationId xmlns:a16="http://schemas.microsoft.com/office/drawing/2014/main" id="{6806F92D-5FFF-AF7B-2EE1-18D766B78E59}"/>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8934450" y="2911860"/>
            <a:ext cx="762000" cy="508000"/>
          </a:xfrm>
          <a:prstGeom prst="rect">
            <a:avLst/>
          </a:prstGeom>
        </p:spPr>
      </p:pic>
      <p:pic>
        <p:nvPicPr>
          <p:cNvPr id="5" name="Status 3" descr="Status: Met or exceeded current annual target&#10;">
            <a:extLst>
              <a:ext uri="{FF2B5EF4-FFF2-40B4-BE49-F238E27FC236}">
                <a16:creationId xmlns:a16="http://schemas.microsoft.com/office/drawing/2014/main" id="{A9D3B2FB-771C-4A80-A85A-BD704DBC83DC}"/>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2197" y="3084029"/>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5" name="Trend 4">
            <a:extLst>
              <a:ext uri="{FF2B5EF4-FFF2-40B4-BE49-F238E27FC236}">
                <a16:creationId xmlns:a16="http://schemas.microsoft.com/office/drawing/2014/main" id="{A8A325CA-E8B4-8B9B-C5AC-AAFD6001C014}"/>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8934450" y="3509232"/>
            <a:ext cx="762000" cy="508000"/>
          </a:xfrm>
          <a:prstGeom prst="rect">
            <a:avLst/>
          </a:prstGeom>
        </p:spPr>
      </p:pic>
      <p:pic>
        <p:nvPicPr>
          <p:cNvPr id="4" name="Status 4" descr="Status: Annual target was not met and has not changed or moved away from annual target">
            <a:extLst>
              <a:ext uri="{FF2B5EF4-FFF2-40B4-BE49-F238E27FC236}">
                <a16:creationId xmlns:a16="http://schemas.microsoft.com/office/drawing/2014/main" id="{B4B48266-4042-407D-BF19-FF40AE2DFD6F}"/>
              </a:ext>
              <a:ext uri="{C183D7F6-B498-43B3-948B-1728B52AA6E4}">
                <adec:decorative xmlns:adec="http://schemas.microsoft.com/office/drawing/2017/decorative" val="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2196" y="3673689"/>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6" name="Trend 5">
            <a:extLst>
              <a:ext uri="{FF2B5EF4-FFF2-40B4-BE49-F238E27FC236}">
                <a16:creationId xmlns:a16="http://schemas.microsoft.com/office/drawing/2014/main" id="{4DAD5554-6CF5-D0FA-E639-61AF582E35F0}"/>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8934450" y="4061421"/>
            <a:ext cx="762000" cy="508000"/>
          </a:xfrm>
          <a:prstGeom prst="rect">
            <a:avLst/>
          </a:prstGeom>
        </p:spPr>
      </p:pic>
      <p:pic>
        <p:nvPicPr>
          <p:cNvPr id="10" name="Status 5" descr="Status: Annual target was not met and has not changed or moved away from annual target">
            <a:extLst>
              <a:ext uri="{FF2B5EF4-FFF2-40B4-BE49-F238E27FC236}">
                <a16:creationId xmlns:a16="http://schemas.microsoft.com/office/drawing/2014/main" id="{28996317-440E-4F7D-993B-FFE4928091B7}"/>
              </a:ext>
              <a:ext uri="{C183D7F6-B498-43B3-948B-1728B52AA6E4}">
                <adec:decorative xmlns:adec="http://schemas.microsoft.com/office/drawing/2017/decorative" val="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2196" y="4258907"/>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8" name="Key 1" descr="Icon for Key marking Status: Met or exceeded current annual target">
            <a:extLst>
              <a:ext uri="{FF2B5EF4-FFF2-40B4-BE49-F238E27FC236}">
                <a16:creationId xmlns:a16="http://schemas.microsoft.com/office/drawing/2014/main" id="{477B7A71-09E0-389B-F350-733EC47982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206" y="493083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700EDBFE-B8DB-B6B7-7BF4-87CD0E96D243}"/>
              </a:ext>
            </a:extLst>
          </p:cNvPr>
          <p:cNvSpPr txBox="1"/>
          <p:nvPr/>
        </p:nvSpPr>
        <p:spPr>
          <a:xfrm>
            <a:off x="1447122" y="4937172"/>
            <a:ext cx="2390480" cy="261610"/>
          </a:xfrm>
          <a:prstGeom prst="rect">
            <a:avLst/>
          </a:prstGeom>
          <a:noFill/>
        </p:spPr>
        <p:txBody>
          <a:bodyPr wrap="square">
            <a:spAutoFit/>
          </a:bodyPr>
          <a:lstStyle/>
          <a:p>
            <a:r>
              <a:rPr lang="en-US" sz="1100"/>
              <a:t>Met or exceeded current annual target</a:t>
            </a:r>
          </a:p>
        </p:txBody>
      </p:sp>
      <p:pic>
        <p:nvPicPr>
          <p:cNvPr id="30" name="Key 2" descr="Icon for Key marking Status: Moving toward annual target, but annual target was not fully met">
            <a:extLst>
              <a:ext uri="{FF2B5EF4-FFF2-40B4-BE49-F238E27FC236}">
                <a16:creationId xmlns:a16="http://schemas.microsoft.com/office/drawing/2014/main" id="{7CB3E16D-E85E-4E6A-9F78-80A7D905D9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0650" y="493083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3E48788-1EDE-69D3-A4F8-C2D0BF12817B}"/>
              </a:ext>
            </a:extLst>
          </p:cNvPr>
          <p:cNvSpPr txBox="1"/>
          <p:nvPr/>
        </p:nvSpPr>
        <p:spPr>
          <a:xfrm>
            <a:off x="5026058" y="4937172"/>
            <a:ext cx="2390480" cy="430887"/>
          </a:xfrm>
          <a:prstGeom prst="rect">
            <a:avLst/>
          </a:prstGeom>
          <a:noFill/>
        </p:spPr>
        <p:txBody>
          <a:bodyPr wrap="square">
            <a:spAutoFit/>
          </a:bodyPr>
          <a:lstStyle/>
          <a:p>
            <a:pPr algn="l" fontAlgn="ctr"/>
            <a:r>
              <a:rPr lang="en-US" sz="1100" b="0" i="0" u="none" strike="noStrike">
                <a:solidFill>
                  <a:srgbClr val="000000"/>
                </a:solidFill>
                <a:effectLst/>
              </a:rPr>
              <a:t>Moving</a:t>
            </a:r>
            <a:r>
              <a:rPr lang="en-US" sz="1100" b="1" i="1" u="none" strike="noStrike">
                <a:solidFill>
                  <a:srgbClr val="000000"/>
                </a:solidFill>
                <a:effectLst/>
              </a:rPr>
              <a:t> toward </a:t>
            </a:r>
            <a:r>
              <a:rPr lang="en-US" sz="1100" b="0" i="0" u="none" strike="noStrike">
                <a:solidFill>
                  <a:srgbClr val="000000"/>
                </a:solidFill>
                <a:effectLst/>
              </a:rPr>
              <a:t>annual target, but annual target was not fully met</a:t>
            </a:r>
          </a:p>
        </p:txBody>
      </p:sp>
      <p:pic>
        <p:nvPicPr>
          <p:cNvPr id="29" name="Key 3" descr="Icon for Key marking Status: Annual target was not met and has not changed or moved away from annual target">
            <a:extLst>
              <a:ext uri="{FF2B5EF4-FFF2-40B4-BE49-F238E27FC236}">
                <a16:creationId xmlns:a16="http://schemas.microsoft.com/office/drawing/2014/main" id="{6687C4A6-AA50-5F8C-B5F5-032B5A8DDF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0626" y="491992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73302CE8-29EA-C7A1-4A7D-E13C09C5DC5E}"/>
              </a:ext>
            </a:extLst>
          </p:cNvPr>
          <p:cNvSpPr txBox="1"/>
          <p:nvPr/>
        </p:nvSpPr>
        <p:spPr>
          <a:xfrm>
            <a:off x="8216117" y="4926286"/>
            <a:ext cx="2576080" cy="600164"/>
          </a:xfrm>
          <a:prstGeom prst="rect">
            <a:avLst/>
          </a:prstGeom>
          <a:noFill/>
        </p:spPr>
        <p:txBody>
          <a:bodyPr wrap="square">
            <a:spAutoFit/>
          </a:bodyPr>
          <a:lstStyle/>
          <a:p>
            <a:pPr algn="l" fontAlgn="ctr"/>
            <a:r>
              <a:rPr lang="en-US" sz="1100" b="0" i="0" u="none" strike="noStrike">
                <a:solidFill>
                  <a:srgbClr val="000000"/>
                </a:solidFill>
                <a:effectLst/>
              </a:rPr>
              <a:t>Annual target was not met and has not changed or moved </a:t>
            </a:r>
            <a:r>
              <a:rPr lang="en-US" sz="1100" b="1" i="1" u="none" strike="noStrike">
                <a:solidFill>
                  <a:srgbClr val="000000"/>
                </a:solidFill>
                <a:effectLst/>
              </a:rPr>
              <a:t>away</a:t>
            </a:r>
            <a:r>
              <a:rPr lang="en-US" sz="1100" b="0" i="0" u="none" strike="noStrike">
                <a:solidFill>
                  <a:srgbClr val="000000"/>
                </a:solidFill>
                <a:effectLst/>
              </a:rPr>
              <a:t> from annual target</a:t>
            </a:r>
          </a:p>
        </p:txBody>
      </p:sp>
      <p:pic>
        <p:nvPicPr>
          <p:cNvPr id="3" name="Picture 2" descr="Status: Moving toward annual target, but annual target was not fully met">
            <a:extLst>
              <a:ext uri="{FF2B5EF4-FFF2-40B4-BE49-F238E27FC236}">
                <a16:creationId xmlns:a16="http://schemas.microsoft.com/office/drawing/2014/main" id="{DFFD2A09-81D5-02C6-580B-6A904C6C089D}"/>
              </a:ext>
              <a:ext uri="{C183D7F6-B498-43B3-948B-1728B52AA6E4}">
                <adec:decorative xmlns:adec="http://schemas.microsoft.com/office/drawing/2017/decorative" val="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4199" y="1755606"/>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B51F63-8F96-6E9E-2583-7A27B5107414}"/>
              </a:ext>
            </a:extLst>
          </p:cNvPr>
          <p:cNvSpPr txBox="1"/>
          <p:nvPr/>
        </p:nvSpPr>
        <p:spPr>
          <a:xfrm>
            <a:off x="455442" y="5689333"/>
            <a:ext cx="5026183" cy="1124410"/>
          </a:xfrm>
          <a:prstGeom prst="rect">
            <a:avLst/>
          </a:prstGeom>
          <a:noFill/>
        </p:spPr>
        <p:txBody>
          <a:bodyPr wrap="square">
            <a:spAutoFit/>
          </a:bodyPr>
          <a:lstStyle/>
          <a:p>
            <a:pPr>
              <a:lnSpc>
                <a:spcPct val="90000"/>
              </a:lnSpc>
              <a:spcBef>
                <a:spcPts val="1000"/>
              </a:spcBef>
            </a:pPr>
            <a:r>
              <a:rPr lang="en-US" sz="800"/>
              <a:t>*Annual targets assume a constant (linear) rate of change from the observed baseline (2017) to the 2025 goal (2023 data year).					</a:t>
            </a:r>
          </a:p>
          <a:p>
            <a:pPr>
              <a:lnSpc>
                <a:spcPct val="90000"/>
              </a:lnSpc>
              <a:spcBef>
                <a:spcPts val="1000"/>
              </a:spcBef>
            </a:pPr>
            <a:r>
              <a:rPr lang="en-US" sz="800"/>
              <a:t>†The number of estimated viral hepatitis infections was determined by multiplying the number of reported cases by a factor that adjusted for </a:t>
            </a:r>
            <a:r>
              <a:rPr lang="en-US" sz="800" err="1"/>
              <a:t>underascertainment</a:t>
            </a:r>
            <a:r>
              <a:rPr lang="en-US" sz="800"/>
              <a:t> and underreporting (CDC 2019 Viral Hepatitis Surveillance Report and </a:t>
            </a:r>
            <a:r>
              <a:rPr lang="en-US" sz="800" err="1"/>
              <a:t>Klevens</a:t>
            </a:r>
            <a:r>
              <a:rPr lang="en-US" sz="800"/>
              <a:t>, et al, 2014). 		</a:t>
            </a:r>
          </a:p>
          <a:p>
            <a:pPr>
              <a:lnSpc>
                <a:spcPct val="90000"/>
              </a:lnSpc>
              <a:spcBef>
                <a:spcPts val="1000"/>
              </a:spcBef>
            </a:pPr>
            <a:r>
              <a:rPr lang="en-US" sz="800"/>
              <a:t>‡Per 100,000 population. 						</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519434"/>
            <a:ext cx="4107563" cy="1173655"/>
          </a:xfrm>
          <a:prstGeom prst="rect">
            <a:avLst/>
          </a:prstGeom>
          <a:noFill/>
        </p:spPr>
        <p:txBody>
          <a:bodyPr wrap="square" lIns="91440" tIns="45720" rIns="91440" bIns="45720" anchor="t">
            <a:spAutoFit/>
          </a:bodyPr>
          <a:lstStyle/>
          <a:p>
            <a:pPr>
              <a:lnSpc>
                <a:spcPct val="90000"/>
              </a:lnSpc>
              <a:spcBef>
                <a:spcPts val="1000"/>
              </a:spcBef>
            </a:pPr>
            <a:endParaRPr lang="en-US" sz="800"/>
          </a:p>
          <a:p>
            <a:pPr>
              <a:lnSpc>
                <a:spcPct val="90000"/>
              </a:lnSpc>
              <a:spcBef>
                <a:spcPts val="1000"/>
              </a:spcBef>
            </a:pPr>
            <a:r>
              <a:rPr lang="en-US" sz="800"/>
              <a:t>¶Persons aged 18–40 years were used as a proxy for persons who inject drugs. 	</a:t>
            </a:r>
          </a:p>
          <a:p>
            <a:pPr>
              <a:lnSpc>
                <a:spcPct val="90000"/>
              </a:lnSpc>
              <a:spcBef>
                <a:spcPts val="1000"/>
              </a:spcBef>
            </a:pPr>
            <a:r>
              <a:rPr lang="en-US" sz="800"/>
              <a:t>Source: CDC, National Notifiable Diseases Surveillance System.		</a:t>
            </a:r>
          </a:p>
          <a:p>
            <a:endParaRPr lang="en-US" sz="800"/>
          </a:p>
          <a:p>
            <a:r>
              <a:rPr lang="en-US" sz="800"/>
              <a:t>Centers for Disease Control and Prevention. Progress Toward Viral Hepatitis Elimination in the United States, 2022. Available at </a:t>
            </a:r>
            <a:r>
              <a:rPr lang="en-US" sz="800">
                <a:hlinkClick r:id="rId11"/>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401034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0923103" cy="771098"/>
          </a:xfrm>
        </p:spPr>
        <p:txBody>
          <a:bodyPr>
            <a:normAutofit/>
          </a:bodyPr>
          <a:lstStyle/>
          <a:p>
            <a:r>
              <a:rPr lang="en-US"/>
              <a:t>Part 2 of 2</a:t>
            </a:r>
            <a:br>
              <a:rPr lang="en-US"/>
            </a:br>
            <a:r>
              <a:rPr lang="en-US" sz="2000" b="1"/>
              <a:t>2022 Viral Hepatitis National Progress Report Overview</a:t>
            </a:r>
            <a:endParaRPr lang="en-US" sz="1800" b="0"/>
          </a:p>
        </p:txBody>
      </p:sp>
      <p:graphicFrame>
        <p:nvGraphicFramePr>
          <p:cNvPr id="7" name="Table 6">
            <a:extLst>
              <a:ext uri="{FF2B5EF4-FFF2-40B4-BE49-F238E27FC236}">
                <a16:creationId xmlns:a16="http://schemas.microsoft.com/office/drawing/2014/main" id="{A7634B4C-2C11-9B24-F44B-B037AB55C927}"/>
              </a:ext>
            </a:extLst>
          </p:cNvPr>
          <p:cNvGraphicFramePr>
            <a:graphicFrameLocks noGrp="1"/>
          </p:cNvGraphicFramePr>
          <p:nvPr>
            <p:extLst>
              <p:ext uri="{D42A27DB-BD31-4B8C-83A1-F6EECF244321}">
                <p14:modId xmlns:p14="http://schemas.microsoft.com/office/powerpoint/2010/main" val="3875762199"/>
              </p:ext>
            </p:extLst>
          </p:nvPr>
        </p:nvGraphicFramePr>
        <p:xfrm>
          <a:off x="544286" y="1007027"/>
          <a:ext cx="11114314" cy="3755136"/>
        </p:xfrm>
        <a:graphic>
          <a:graphicData uri="http://schemas.openxmlformats.org/drawingml/2006/table">
            <a:tbl>
              <a:tblPr firstRow="1" bandRow="1">
                <a:tableStyleId>{3B4B98B0-60AC-42C2-AFA5-B58CD77FA1E5}</a:tableStyleId>
              </a:tblPr>
              <a:tblGrid>
                <a:gridCol w="2816569">
                  <a:extLst>
                    <a:ext uri="{9D8B030D-6E8A-4147-A177-3AD203B41FA5}">
                      <a16:colId xmlns:a16="http://schemas.microsoft.com/office/drawing/2014/main" val="2197488459"/>
                    </a:ext>
                  </a:extLst>
                </a:gridCol>
                <a:gridCol w="1522804">
                  <a:extLst>
                    <a:ext uri="{9D8B030D-6E8A-4147-A177-3AD203B41FA5}">
                      <a16:colId xmlns:a16="http://schemas.microsoft.com/office/drawing/2014/main" val="3162417777"/>
                    </a:ext>
                  </a:extLst>
                </a:gridCol>
                <a:gridCol w="1869457">
                  <a:extLst>
                    <a:ext uri="{9D8B030D-6E8A-4147-A177-3AD203B41FA5}">
                      <a16:colId xmlns:a16="http://schemas.microsoft.com/office/drawing/2014/main" val="55994714"/>
                    </a:ext>
                  </a:extLst>
                </a:gridCol>
                <a:gridCol w="1597086">
                  <a:extLst>
                    <a:ext uri="{9D8B030D-6E8A-4147-A177-3AD203B41FA5}">
                      <a16:colId xmlns:a16="http://schemas.microsoft.com/office/drawing/2014/main" val="2163448990"/>
                    </a:ext>
                  </a:extLst>
                </a:gridCol>
                <a:gridCol w="1819935">
                  <a:extLst>
                    <a:ext uri="{9D8B030D-6E8A-4147-A177-3AD203B41FA5}">
                      <a16:colId xmlns:a16="http://schemas.microsoft.com/office/drawing/2014/main" val="1531703974"/>
                    </a:ext>
                  </a:extLst>
                </a:gridCol>
                <a:gridCol w="1488463">
                  <a:extLst>
                    <a:ext uri="{9D8B030D-6E8A-4147-A177-3AD203B41FA5}">
                      <a16:colId xmlns:a16="http://schemas.microsoft.com/office/drawing/2014/main" val="1741429899"/>
                    </a:ext>
                  </a:extLst>
                </a:gridCol>
              </a:tblGrid>
              <a:tr h="402336">
                <a:tc>
                  <a:txBody>
                    <a:bodyPr/>
                    <a:lstStyle/>
                    <a:p>
                      <a:pPr algn="l" fontAlgn="ctr"/>
                      <a:endParaRPr lang="en-US" sz="1200" b="1" i="0" u="none" strike="noStrike">
                        <a:solidFill>
                          <a:srgbClr val="11111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Baseline</a:t>
                      </a:r>
                    </a:p>
                    <a:p>
                      <a:pPr algn="ctr" fontAlgn="ctr"/>
                      <a:r>
                        <a:rPr lang="en-US" sz="1200" b="0" i="0" u="none" strike="noStrike">
                          <a:solidFill>
                            <a:schemeClr val="bg1"/>
                          </a:solidFill>
                          <a:effectLst/>
                          <a:latin typeface="+mn-lt"/>
                        </a:rPr>
                        <a:t>2017 data year</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2020 </a:t>
                      </a:r>
                    </a:p>
                    <a:p>
                      <a:pPr algn="ctr" fontAlgn="ctr"/>
                      <a:r>
                        <a:rPr lang="en-US" sz="1200" b="1" i="0" u="none" strike="noStrike">
                          <a:solidFill>
                            <a:schemeClr val="bg1"/>
                          </a:solidFill>
                          <a:effectLst/>
                          <a:latin typeface="+mn-lt"/>
                        </a:rPr>
                        <a:t>Observed (Annual Target*)</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2025 Goal </a:t>
                      </a:r>
                    </a:p>
                    <a:p>
                      <a:pPr algn="ctr" fontAlgn="ctr"/>
                      <a:r>
                        <a:rPr lang="en-US" sz="1200" b="0" i="0" u="none" strike="noStrike">
                          <a:solidFill>
                            <a:schemeClr val="bg1"/>
                          </a:solidFill>
                          <a:effectLst/>
                          <a:latin typeface="+mn-lt"/>
                        </a:rPr>
                        <a:t>2023 data year</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Trend</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Status</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85099476"/>
                  </a:ext>
                </a:extLst>
              </a:tr>
              <a:tr h="24310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mn-lt"/>
                        </a:rPr>
                        <a:t>Hepatitis C</a:t>
                      </a:r>
                    </a:p>
                  </a:txBody>
                  <a:tcPr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28959954"/>
                  </a:ext>
                </a:extLst>
              </a:tr>
              <a:tr h="243105">
                <a:tc>
                  <a:txBody>
                    <a:bodyPr/>
                    <a:lstStyle/>
                    <a:p>
                      <a:pPr algn="l" fontAlgn="ctr"/>
                      <a:r>
                        <a:rPr lang="en-US" sz="1100" u="none" strike="noStrike">
                          <a:effectLst/>
                        </a:rPr>
                        <a:t>Reduce estimated† new hepatitis C virus infections by ≥20%</a:t>
                      </a:r>
                      <a:endParaRPr lang="en-US" sz="1100" b="0" i="0" u="none" strike="noStrike">
                        <a:solidFill>
                          <a:srgbClr val="000000"/>
                        </a:solidFill>
                        <a:effectLst/>
                        <a:latin typeface="Segoe UI" panose="020B0502040204020203" pitchFamily="34" charset="0"/>
                      </a:endParaRPr>
                    </a:p>
                  </a:txBody>
                  <a:tcPr marR="9525"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44,700</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66,700 (39,850)</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35,000</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43105">
                <a:tc>
                  <a:txBody>
                    <a:bodyPr/>
                    <a:lstStyle/>
                    <a:p>
                      <a:pPr algn="l" fontAlgn="ctr"/>
                      <a:r>
                        <a:rPr lang="en-US" sz="1100" u="none" strike="noStrike">
                          <a:effectLst/>
                        </a:rPr>
                        <a:t>Reduce reported rate‡ of new hepatitis C virus infections among persons who inject drugs¶ by ≥25%</a:t>
                      </a:r>
                      <a:endParaRPr lang="en-US" sz="1100" b="0" i="0" u="none" strike="noStrike">
                        <a:solidFill>
                          <a:srgbClr val="000000"/>
                        </a:solidFill>
                        <a:effectLst/>
                        <a:latin typeface="Segoe UI" panose="020B0502040204020203" pitchFamily="34" charset="0"/>
                      </a:endParaRPr>
                    </a:p>
                  </a:txBody>
                  <a:tcPr marR="9525"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2.3</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2.9 (2.0)</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1.7</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43105">
                <a:tc>
                  <a:txBody>
                    <a:bodyPr/>
                    <a:lstStyle/>
                    <a:p>
                      <a:pPr algn="l" fontAlgn="ctr"/>
                      <a:r>
                        <a:rPr lang="en-US" sz="1100" u="none" strike="noStrike">
                          <a:effectLst/>
                        </a:rPr>
                        <a:t>Reduce reported rate‡ of hepatitis C-related deaths by ≥20%</a:t>
                      </a:r>
                      <a:endParaRPr lang="en-US" sz="1100" b="0" i="0" u="none" strike="noStrike">
                        <a:solidFill>
                          <a:srgbClr val="000000"/>
                        </a:solidFill>
                        <a:effectLst/>
                        <a:latin typeface="Segoe UI" panose="020B0502040204020203" pitchFamily="34" charset="0"/>
                      </a:endParaRPr>
                    </a:p>
                  </a:txBody>
                  <a:tcPr marR="9525"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4.13</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3.45 (3.57)</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3.0</a:t>
                      </a: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43105">
                <a:tc>
                  <a:txBody>
                    <a:bodyPr/>
                    <a:lstStyle/>
                    <a:p>
                      <a:pPr algn="l" fontAlgn="ctr"/>
                      <a:r>
                        <a:rPr lang="en-US" sz="1100" u="none" strike="noStrike">
                          <a:effectLst/>
                        </a:rPr>
                        <a:t>Reduce reported rate‡ of hepatitis C-related deaths among American Indian and Alaska Native persons by ≥30%</a:t>
                      </a:r>
                      <a:endParaRPr lang="en-US" sz="1100" b="0" i="0" u="none" strike="noStrike">
                        <a:solidFill>
                          <a:srgbClr val="000000"/>
                        </a:solidFill>
                        <a:effectLst/>
                        <a:latin typeface="Segoe UI" panose="020B0502040204020203" pitchFamily="34" charset="0"/>
                      </a:endParaRPr>
                    </a:p>
                  </a:txBody>
                  <a:tcPr marR="9525"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10.24</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10.17 (8.71)</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7.17</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001043"/>
                  </a:ext>
                </a:extLst>
              </a:tr>
              <a:tr h="243105">
                <a:tc>
                  <a:txBody>
                    <a:bodyPr/>
                    <a:lstStyle/>
                    <a:p>
                      <a:pPr algn="l" fontAlgn="ctr"/>
                      <a:r>
                        <a:rPr lang="en-US" sz="1100" u="none" strike="noStrike">
                          <a:effectLst/>
                        </a:rPr>
                        <a:t>Reduce reported rate‡ of hepatitis C-related deaths among non-Hispanic Black persons by ≥30%</a:t>
                      </a:r>
                      <a:endParaRPr lang="en-US" sz="1100" b="0" i="0" u="none" strike="noStrike">
                        <a:solidFill>
                          <a:srgbClr val="000000"/>
                        </a:solidFill>
                        <a:effectLst/>
                        <a:latin typeface="Segoe UI" panose="020B0502040204020203" pitchFamily="34" charset="0"/>
                      </a:endParaRPr>
                    </a:p>
                  </a:txBody>
                  <a:tcPr marR="9525" marT="91440" marB="9144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7.03</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5.63 (5.98)</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4.92</a:t>
                      </a:r>
                      <a:endParaRPr lang="en-US" sz="1100" b="0" i="0" u="none" strike="noStrike">
                        <a:solidFill>
                          <a:srgbClr val="000000"/>
                        </a:solidFill>
                        <a:effectLst/>
                        <a:latin typeface="Segoe UI" panose="020B0502040204020203"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100" b="0" i="0" u="none" strike="noStrike">
                        <a:solidFill>
                          <a:srgbClr val="11111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287366"/>
                  </a:ext>
                </a:extLst>
              </a:tr>
            </a:tbl>
          </a:graphicData>
        </a:graphic>
      </p:graphicFrame>
      <p:pic>
        <p:nvPicPr>
          <p:cNvPr id="22" name="Trend 1">
            <a:extLst>
              <a:ext uri="{FF2B5EF4-FFF2-40B4-BE49-F238E27FC236}">
                <a16:creationId xmlns:a16="http://schemas.microsoft.com/office/drawing/2014/main" id="{5F80BB84-02BF-0094-68AC-1501C14D905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8934450" y="1672377"/>
            <a:ext cx="762000" cy="508000"/>
          </a:xfrm>
          <a:prstGeom prst="rect">
            <a:avLst/>
          </a:prstGeom>
        </p:spPr>
      </p:pic>
      <p:pic>
        <p:nvPicPr>
          <p:cNvPr id="11" name="Status 1" descr="Status: Annual target was not met and has not changed or moved away from annual target">
            <a:extLst>
              <a:ext uri="{FF2B5EF4-FFF2-40B4-BE49-F238E27FC236}">
                <a16:creationId xmlns:a16="http://schemas.microsoft.com/office/drawing/2014/main" id="{F603BB4D-0A1E-4CBD-B26C-2B2DD2D2A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7233" y="1788265"/>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3" name="Trend 2">
            <a:extLst>
              <a:ext uri="{FF2B5EF4-FFF2-40B4-BE49-F238E27FC236}">
                <a16:creationId xmlns:a16="http://schemas.microsoft.com/office/drawing/2014/main" id="{91A0844B-1846-7DFC-AC3D-A61642879E08}"/>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8934450" y="2216369"/>
            <a:ext cx="762000" cy="508000"/>
          </a:xfrm>
          <a:prstGeom prst="rect">
            <a:avLst/>
          </a:prstGeom>
        </p:spPr>
      </p:pic>
      <p:pic>
        <p:nvPicPr>
          <p:cNvPr id="10" name="Status 2" descr="Status: Annual target was not met and has not changed or moved away from annual target">
            <a:extLst>
              <a:ext uri="{FF2B5EF4-FFF2-40B4-BE49-F238E27FC236}">
                <a16:creationId xmlns:a16="http://schemas.microsoft.com/office/drawing/2014/main" id="{28996317-440E-4F7D-993B-FFE492809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196" y="2379517"/>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4" name="Trend 3">
            <a:extLst>
              <a:ext uri="{FF2B5EF4-FFF2-40B4-BE49-F238E27FC236}">
                <a16:creationId xmlns:a16="http://schemas.microsoft.com/office/drawing/2014/main" id="{6806F92D-5FFF-AF7B-2EE1-18D766B78E59}"/>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8934450" y="2813741"/>
            <a:ext cx="762000" cy="508000"/>
          </a:xfrm>
          <a:prstGeom prst="rect">
            <a:avLst/>
          </a:prstGeom>
        </p:spPr>
      </p:pic>
      <p:pic>
        <p:nvPicPr>
          <p:cNvPr id="5" name="Status 3" descr="Status: Met or exceeded current annual target">
            <a:extLst>
              <a:ext uri="{FF2B5EF4-FFF2-40B4-BE49-F238E27FC236}">
                <a16:creationId xmlns:a16="http://schemas.microsoft.com/office/drawing/2014/main" id="{A9D3B2FB-771C-4A80-A85A-BD704DBC83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2197" y="2985910"/>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5" name="Trend 4">
            <a:extLst>
              <a:ext uri="{FF2B5EF4-FFF2-40B4-BE49-F238E27FC236}">
                <a16:creationId xmlns:a16="http://schemas.microsoft.com/office/drawing/2014/main" id="{A8A325CA-E8B4-8B9B-C5AC-AAFD6001C014}"/>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8934450" y="3497157"/>
            <a:ext cx="762000" cy="508000"/>
          </a:xfrm>
          <a:prstGeom prst="rect">
            <a:avLst/>
          </a:prstGeom>
        </p:spPr>
      </p:pic>
      <p:pic>
        <p:nvPicPr>
          <p:cNvPr id="4" name="Status 4" descr="Status: Annual target was not met and has not changed or moved away from annual target">
            <a:extLst>
              <a:ext uri="{FF2B5EF4-FFF2-40B4-BE49-F238E27FC236}">
                <a16:creationId xmlns:a16="http://schemas.microsoft.com/office/drawing/2014/main" id="{B4B48266-4042-407D-BF19-FF40AE2DF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196" y="3586458"/>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6" name="Trend 5">
            <a:extLst>
              <a:ext uri="{FF2B5EF4-FFF2-40B4-BE49-F238E27FC236}">
                <a16:creationId xmlns:a16="http://schemas.microsoft.com/office/drawing/2014/main" id="{4DAD5554-6CF5-D0FA-E639-61AF582E35F0}"/>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8934450" y="4115253"/>
            <a:ext cx="762000" cy="508000"/>
          </a:xfrm>
          <a:prstGeom prst="rect">
            <a:avLst/>
          </a:prstGeom>
        </p:spPr>
      </p:pic>
      <p:pic>
        <p:nvPicPr>
          <p:cNvPr id="9" name="Status 5" descr="Status: Met or exceeded current annual target">
            <a:extLst>
              <a:ext uri="{FF2B5EF4-FFF2-40B4-BE49-F238E27FC236}">
                <a16:creationId xmlns:a16="http://schemas.microsoft.com/office/drawing/2014/main" id="{907AC09D-3862-41A8-A791-1534218B49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2198" y="4288014"/>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7" name="Key 1" descr="Icon for Key marking Status: Met or exceeded current annual target">
            <a:extLst>
              <a:ext uri="{FF2B5EF4-FFF2-40B4-BE49-F238E27FC236}">
                <a16:creationId xmlns:a16="http://schemas.microsoft.com/office/drawing/2014/main" id="{4C2A3F88-2234-2005-4C71-6DFC257416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206" y="493083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49E7227-79F0-66A9-DB21-8CE5DDFBD69A}"/>
              </a:ext>
            </a:extLst>
          </p:cNvPr>
          <p:cNvSpPr txBox="1"/>
          <p:nvPr/>
        </p:nvSpPr>
        <p:spPr>
          <a:xfrm>
            <a:off x="1447122" y="4937172"/>
            <a:ext cx="2390480" cy="261610"/>
          </a:xfrm>
          <a:prstGeom prst="rect">
            <a:avLst/>
          </a:prstGeom>
          <a:noFill/>
        </p:spPr>
        <p:txBody>
          <a:bodyPr wrap="square">
            <a:spAutoFit/>
          </a:bodyPr>
          <a:lstStyle/>
          <a:p>
            <a:r>
              <a:rPr lang="en-US" sz="1100"/>
              <a:t>Met or exceeded current annual target</a:t>
            </a:r>
          </a:p>
        </p:txBody>
      </p:sp>
      <p:pic>
        <p:nvPicPr>
          <p:cNvPr id="19" name="Key 2" descr="Icon for Key marking Status: Moving toward annual target, but annual target was not fully met">
            <a:extLst>
              <a:ext uri="{FF2B5EF4-FFF2-40B4-BE49-F238E27FC236}">
                <a16:creationId xmlns:a16="http://schemas.microsoft.com/office/drawing/2014/main" id="{504A7D09-3477-516B-1A95-3B28395BE0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0650" y="493083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DB51CC2-2827-5583-2117-89667E6E74FB}"/>
              </a:ext>
            </a:extLst>
          </p:cNvPr>
          <p:cNvSpPr txBox="1"/>
          <p:nvPr/>
        </p:nvSpPr>
        <p:spPr>
          <a:xfrm>
            <a:off x="5026058" y="4937172"/>
            <a:ext cx="2390480" cy="430887"/>
          </a:xfrm>
          <a:prstGeom prst="rect">
            <a:avLst/>
          </a:prstGeom>
          <a:noFill/>
        </p:spPr>
        <p:txBody>
          <a:bodyPr wrap="square">
            <a:spAutoFit/>
          </a:bodyPr>
          <a:lstStyle/>
          <a:p>
            <a:pPr algn="l" fontAlgn="ctr"/>
            <a:r>
              <a:rPr lang="en-US" sz="1100" b="0" i="0" u="none" strike="noStrike">
                <a:solidFill>
                  <a:srgbClr val="000000"/>
                </a:solidFill>
                <a:effectLst/>
              </a:rPr>
              <a:t>Moving</a:t>
            </a:r>
            <a:r>
              <a:rPr lang="en-US" sz="1100" b="1" i="1" u="none" strike="noStrike">
                <a:solidFill>
                  <a:srgbClr val="000000"/>
                </a:solidFill>
                <a:effectLst/>
              </a:rPr>
              <a:t> toward </a:t>
            </a:r>
            <a:r>
              <a:rPr lang="en-US" sz="1100" b="0" i="0" u="none" strike="noStrike">
                <a:solidFill>
                  <a:srgbClr val="000000"/>
                </a:solidFill>
                <a:effectLst/>
              </a:rPr>
              <a:t>annual target, but annual target was not fully met</a:t>
            </a:r>
          </a:p>
        </p:txBody>
      </p:sp>
      <p:pic>
        <p:nvPicPr>
          <p:cNvPr id="18" name="Key 3" descr="Icon for Key marking Status: Annual target was not met and has not changed or moved away from annual target">
            <a:extLst>
              <a:ext uri="{FF2B5EF4-FFF2-40B4-BE49-F238E27FC236}">
                <a16:creationId xmlns:a16="http://schemas.microsoft.com/office/drawing/2014/main" id="{8F80A56E-070C-455C-CA23-8AF36B4D7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626" y="491992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9AE3D3A-8150-0B52-7B6D-4AAB5D685524}"/>
              </a:ext>
            </a:extLst>
          </p:cNvPr>
          <p:cNvSpPr txBox="1"/>
          <p:nvPr/>
        </p:nvSpPr>
        <p:spPr>
          <a:xfrm>
            <a:off x="8216116" y="4926286"/>
            <a:ext cx="2809049" cy="430887"/>
          </a:xfrm>
          <a:prstGeom prst="rect">
            <a:avLst/>
          </a:prstGeom>
          <a:noFill/>
        </p:spPr>
        <p:txBody>
          <a:bodyPr wrap="square">
            <a:spAutoFit/>
          </a:bodyPr>
          <a:lstStyle/>
          <a:p>
            <a:pPr algn="l" fontAlgn="ctr"/>
            <a:r>
              <a:rPr lang="en-US" sz="1100" b="0" i="0" u="none" strike="noStrike">
                <a:solidFill>
                  <a:srgbClr val="000000"/>
                </a:solidFill>
                <a:effectLst/>
              </a:rPr>
              <a:t>Annual target was not met and has not changed or moved </a:t>
            </a:r>
            <a:r>
              <a:rPr lang="en-US" sz="1100" b="1" i="1" u="none" strike="noStrike">
                <a:solidFill>
                  <a:srgbClr val="000000"/>
                </a:solidFill>
                <a:effectLst/>
              </a:rPr>
              <a:t>away</a:t>
            </a:r>
            <a:r>
              <a:rPr lang="en-US" sz="1100" b="0" i="0" u="none" strike="noStrike">
                <a:solidFill>
                  <a:srgbClr val="000000"/>
                </a:solidFill>
                <a:effectLst/>
              </a:rPr>
              <a:t> from annual target</a:t>
            </a:r>
          </a:p>
        </p:txBody>
      </p:sp>
      <p:sp>
        <p:nvSpPr>
          <p:cNvPr id="3" name="TextBox 2">
            <a:extLst>
              <a:ext uri="{FF2B5EF4-FFF2-40B4-BE49-F238E27FC236}">
                <a16:creationId xmlns:a16="http://schemas.microsoft.com/office/drawing/2014/main" id="{D1CC8899-5EE1-4A3D-BF6F-86FAB0C53918}"/>
              </a:ext>
            </a:extLst>
          </p:cNvPr>
          <p:cNvSpPr txBox="1"/>
          <p:nvPr/>
        </p:nvSpPr>
        <p:spPr>
          <a:xfrm>
            <a:off x="455442" y="5652690"/>
            <a:ext cx="5026183" cy="1124410"/>
          </a:xfrm>
          <a:prstGeom prst="rect">
            <a:avLst/>
          </a:prstGeom>
          <a:noFill/>
        </p:spPr>
        <p:txBody>
          <a:bodyPr wrap="square">
            <a:spAutoFit/>
          </a:bodyPr>
          <a:lstStyle/>
          <a:p>
            <a:pPr>
              <a:lnSpc>
                <a:spcPct val="90000"/>
              </a:lnSpc>
              <a:spcBef>
                <a:spcPts val="1000"/>
              </a:spcBef>
            </a:pPr>
            <a:r>
              <a:rPr lang="en-US" sz="800"/>
              <a:t>*Annual targets assume a constant (linear) rate of change from the observed baseline (2017) to the 2025 goal (2023 data year).					</a:t>
            </a:r>
          </a:p>
          <a:p>
            <a:pPr>
              <a:lnSpc>
                <a:spcPct val="90000"/>
              </a:lnSpc>
              <a:spcBef>
                <a:spcPts val="1000"/>
              </a:spcBef>
            </a:pPr>
            <a:r>
              <a:rPr lang="en-US" sz="800"/>
              <a:t>†The number of estimated viral hepatitis infections was determined by multiplying the number of reported cases by a factor that adjusted for </a:t>
            </a:r>
            <a:r>
              <a:rPr lang="en-US" sz="800" err="1"/>
              <a:t>underascertainment</a:t>
            </a:r>
            <a:r>
              <a:rPr lang="en-US" sz="800"/>
              <a:t> and underreporting (CDC 2019 Viral Hepatitis Surveillance Report and </a:t>
            </a:r>
            <a:r>
              <a:rPr lang="en-US" sz="800" err="1"/>
              <a:t>Klevens</a:t>
            </a:r>
            <a:r>
              <a:rPr lang="en-US" sz="800"/>
              <a:t>, et al, 2014). 		</a:t>
            </a:r>
          </a:p>
          <a:p>
            <a:pPr>
              <a:lnSpc>
                <a:spcPct val="90000"/>
              </a:lnSpc>
              <a:spcBef>
                <a:spcPts val="1000"/>
              </a:spcBef>
            </a:pPr>
            <a:r>
              <a:rPr lang="en-US" sz="800"/>
              <a:t>‡Per 100,000 population. 						</a:t>
            </a:r>
          </a:p>
        </p:txBody>
      </p:sp>
      <p:sp>
        <p:nvSpPr>
          <p:cNvPr id="12" name="TextBox 11">
            <a:extLst>
              <a:ext uri="{FF2B5EF4-FFF2-40B4-BE49-F238E27FC236}">
                <a16:creationId xmlns:a16="http://schemas.microsoft.com/office/drawing/2014/main" id="{78ECF338-2B5E-6C4C-4774-D7E0E7627A75}"/>
              </a:ext>
            </a:extLst>
          </p:cNvPr>
          <p:cNvSpPr txBox="1"/>
          <p:nvPr/>
        </p:nvSpPr>
        <p:spPr>
          <a:xfrm>
            <a:off x="6378220" y="5500286"/>
            <a:ext cx="4107563" cy="1141851"/>
          </a:xfrm>
          <a:prstGeom prst="rect">
            <a:avLst/>
          </a:prstGeom>
          <a:noFill/>
        </p:spPr>
        <p:txBody>
          <a:bodyPr wrap="square" lIns="91440" tIns="45720" rIns="91440" bIns="45720" anchor="t">
            <a:spAutoFit/>
          </a:bodyPr>
          <a:lstStyle/>
          <a:p>
            <a:pPr>
              <a:lnSpc>
                <a:spcPct val="90000"/>
              </a:lnSpc>
              <a:spcBef>
                <a:spcPts val="1000"/>
              </a:spcBef>
            </a:pPr>
            <a:r>
              <a:rPr lang="en-US" sz="800"/>
              <a:t>			</a:t>
            </a:r>
          </a:p>
          <a:p>
            <a:pPr>
              <a:lnSpc>
                <a:spcPct val="90000"/>
              </a:lnSpc>
              <a:spcBef>
                <a:spcPts val="1000"/>
              </a:spcBef>
            </a:pPr>
            <a:r>
              <a:rPr lang="en-US" sz="800"/>
              <a:t>¶Persons aged 18–40 years were used as a proxy for persons who inject drugs. </a:t>
            </a:r>
          </a:p>
          <a:p>
            <a:pPr>
              <a:lnSpc>
                <a:spcPct val="90000"/>
              </a:lnSpc>
              <a:spcBef>
                <a:spcPts val="1000"/>
              </a:spcBef>
            </a:pPr>
            <a:r>
              <a:rPr lang="en-US" sz="800"/>
              <a:t>Source: CDC, National Notifiable Diseases Surveillance System.		</a:t>
            </a:r>
          </a:p>
          <a:p>
            <a:pPr>
              <a:lnSpc>
                <a:spcPct val="90000"/>
              </a:lnSpc>
              <a:spcBef>
                <a:spcPts val="1000"/>
              </a:spcBef>
            </a:pPr>
            <a:r>
              <a:rPr lang="en-US" sz="800"/>
              <a:t>Centers for Disease Control and Prevention. Progress Toward Viral Hepatitis Elimination in the United States, 2022. Available at </a:t>
            </a:r>
            <a:r>
              <a:rPr lang="en-US" sz="800">
                <a:hlinkClick r:id="rId11"/>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248294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867007-F360-DCCF-B9E3-BAB5618D6A16}"/>
              </a:ext>
            </a:extLst>
          </p:cNvPr>
          <p:cNvSpPr>
            <a:spLocks noGrp="1"/>
          </p:cNvSpPr>
          <p:nvPr>
            <p:ph type="title"/>
          </p:nvPr>
        </p:nvSpPr>
        <p:spPr>
          <a:xfrm>
            <a:off x="365722" y="-1175699"/>
            <a:ext cx="11460556" cy="917018"/>
          </a:xfrm>
        </p:spPr>
        <p:txBody>
          <a:bodyPr/>
          <a:lstStyle/>
          <a:p>
            <a:r>
              <a:rPr lang="en-US">
                <a:solidFill>
                  <a:schemeClr val="tx2"/>
                </a:solidFill>
              </a:rPr>
              <a:t>Hepatitis A</a:t>
            </a:r>
            <a:endParaRPr lang="en-US"/>
          </a:p>
        </p:txBody>
      </p:sp>
      <p:sp>
        <p:nvSpPr>
          <p:cNvPr id="4" name="Rectangle 3">
            <a:extLst>
              <a:ext uri="{FF2B5EF4-FFF2-40B4-BE49-F238E27FC236}">
                <a16:creationId xmlns:a16="http://schemas.microsoft.com/office/drawing/2014/main" id="{A9F8A216-86D9-E74D-2D8D-04476F9D2E7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213A62-F0BF-05C0-B3E0-C48F89DA1CB5}"/>
              </a:ext>
            </a:extLst>
          </p:cNvPr>
          <p:cNvSpPr txBox="1"/>
          <p:nvPr/>
        </p:nvSpPr>
        <p:spPr>
          <a:xfrm>
            <a:off x="457201" y="2072939"/>
            <a:ext cx="6991518" cy="646331"/>
          </a:xfrm>
          <a:prstGeom prst="rect">
            <a:avLst/>
          </a:prstGeom>
          <a:noFill/>
        </p:spPr>
        <p:txBody>
          <a:bodyPr wrap="square" rtlCol="0">
            <a:spAutoFit/>
          </a:bodyPr>
          <a:lstStyle/>
          <a:p>
            <a:r>
              <a:rPr lang="en-US">
                <a:solidFill>
                  <a:schemeClr val="tx2"/>
                </a:solidFill>
              </a:rPr>
              <a:t>2022 Viral Hepatitis </a:t>
            </a:r>
            <a:br>
              <a:rPr lang="en-US">
                <a:solidFill>
                  <a:schemeClr val="tx2"/>
                </a:solidFill>
              </a:rPr>
            </a:br>
            <a:r>
              <a:rPr lang="en-US">
                <a:solidFill>
                  <a:schemeClr val="tx2"/>
                </a:solidFill>
              </a:rPr>
              <a:t>National Progress Report</a:t>
            </a:r>
          </a:p>
        </p:txBody>
      </p:sp>
      <p:sp>
        <p:nvSpPr>
          <p:cNvPr id="9" name="TextBox 8">
            <a:extLst>
              <a:ext uri="{FF2B5EF4-FFF2-40B4-BE49-F238E27FC236}">
                <a16:creationId xmlns:a16="http://schemas.microsoft.com/office/drawing/2014/main" id="{AC67A8CA-447A-751B-B9F2-7B86DEE8FE57}"/>
              </a:ext>
            </a:extLst>
          </p:cNvPr>
          <p:cNvSpPr txBox="1"/>
          <p:nvPr/>
        </p:nvSpPr>
        <p:spPr>
          <a:xfrm>
            <a:off x="457200" y="2649349"/>
            <a:ext cx="9593107" cy="1077218"/>
          </a:xfrm>
          <a:prstGeom prst="rect">
            <a:avLst/>
          </a:prstGeom>
          <a:noFill/>
        </p:spPr>
        <p:txBody>
          <a:bodyPr wrap="square" rtlCol="0">
            <a:spAutoFit/>
          </a:bodyPr>
          <a:lstStyle/>
          <a:p>
            <a:r>
              <a:rPr lang="en-US" sz="6400">
                <a:solidFill>
                  <a:schemeClr val="tx2"/>
                </a:solidFill>
              </a:rPr>
              <a:t>Hepatitis A</a:t>
            </a:r>
          </a:p>
        </p:txBody>
      </p:sp>
      <p:pic>
        <p:nvPicPr>
          <p:cNvPr id="5" name="Picture 4" descr="Logos of the U.S. Department of Health and Human Services and Centers for Disease Control and Prevention" title="LOGOS">
            <a:extLst>
              <a:ext uri="{FF2B5EF4-FFF2-40B4-BE49-F238E27FC236}">
                <a16:creationId xmlns:a16="http://schemas.microsoft.com/office/drawing/2014/main" id="{7F9E87EB-3348-94E6-7CAE-6E90708C7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241849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460556" cy="673125"/>
          </a:xfrm>
        </p:spPr>
        <p:txBody>
          <a:bodyPr>
            <a:noAutofit/>
          </a:bodyPr>
          <a:lstStyle/>
          <a:p>
            <a:r>
              <a:rPr lang="en-US" b="0"/>
              <a:t>Part 1 of 2</a:t>
            </a:r>
            <a:br>
              <a:rPr lang="en-US" sz="2400"/>
            </a:br>
            <a:r>
              <a:rPr lang="en-US" sz="2000" b="1" i="0">
                <a:effectLst/>
                <a:latin typeface="+mn-lt"/>
              </a:rPr>
              <a:t>Reduce estimated new hepatitis A virus infections by 40% or more</a:t>
            </a:r>
            <a:r>
              <a:rPr lang="en-US" sz="2000" b="1">
                <a:latin typeface="+mn-lt"/>
              </a:rPr>
              <a:t> </a:t>
            </a:r>
            <a:endParaRPr lang="en-US" sz="2400" b="1">
              <a:latin typeface="+mn-lt"/>
            </a:endParaRPr>
          </a:p>
        </p:txBody>
      </p:sp>
      <p:pic>
        <p:nvPicPr>
          <p:cNvPr id="5" name="Picture 4">
            <a:extLst>
              <a:ext uri="{FF2B5EF4-FFF2-40B4-BE49-F238E27FC236}">
                <a16:creationId xmlns:a16="http://schemas.microsoft.com/office/drawing/2014/main" id="{9D55D3EA-76F7-0C9B-705D-D473C421DA5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49" y="910087"/>
            <a:ext cx="478973" cy="4789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182F22C-4C7C-098C-44C0-A5EB8734C334}"/>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5" name="TextBox 14">
            <a:extLst>
              <a:ext uri="{FF2B5EF4-FFF2-40B4-BE49-F238E27FC236}">
                <a16:creationId xmlns:a16="http://schemas.microsoft.com/office/drawing/2014/main" id="{BED67013-8D2D-2831-D8F0-A311859C94B7}"/>
              </a:ext>
            </a:extLst>
          </p:cNvPr>
          <p:cNvSpPr txBox="1"/>
          <p:nvPr/>
        </p:nvSpPr>
        <p:spPr>
          <a:xfrm>
            <a:off x="936174" y="1171588"/>
            <a:ext cx="9265639" cy="307777"/>
          </a:xfrm>
          <a:prstGeom prst="rect">
            <a:avLst/>
          </a:prstGeom>
          <a:noFill/>
        </p:spPr>
        <p:txBody>
          <a:bodyPr wrap="square">
            <a:spAutoFit/>
          </a:bodyPr>
          <a:lstStyle/>
          <a:p>
            <a:pPr fontAlgn="ctr"/>
            <a:r>
              <a:rPr lang="en-US" sz="1400" b="1" i="0" u="none" strike="noStrike">
                <a:solidFill>
                  <a:srgbClr val="000000"/>
                </a:solidFill>
                <a:effectLst/>
              </a:rPr>
              <a:t>Status: </a:t>
            </a:r>
            <a:r>
              <a:rPr lang="en-US" sz="1400" b="0" i="0" u="none" strike="noStrike">
                <a:solidFill>
                  <a:srgbClr val="000000"/>
                </a:solidFill>
                <a:effectLst/>
              </a:rPr>
              <a:t>Moving</a:t>
            </a:r>
            <a:r>
              <a:rPr lang="en-US" sz="1400" b="1" i="1" u="none" strike="noStrike">
                <a:solidFill>
                  <a:srgbClr val="000000"/>
                </a:solidFill>
                <a:effectLst/>
              </a:rPr>
              <a:t> toward </a:t>
            </a:r>
            <a:r>
              <a:rPr lang="en-US" sz="1400" b="0" i="0" u="none" strike="noStrike">
                <a:solidFill>
                  <a:srgbClr val="000000"/>
                </a:solidFill>
                <a:effectLst/>
              </a:rPr>
              <a:t>annual target, but annual target was not fully met</a:t>
            </a:r>
          </a:p>
        </p:txBody>
      </p:sp>
      <p:graphicFrame>
        <p:nvGraphicFramePr>
          <p:cNvPr id="13" name="Chart 12" descr="The number of estimated new hepatitis A virus (HAV) infections has increased since 2014, to a peak of 37,700 in 2019; 2020 marks the first year the incidence of hepatitis A has decreased after five consecutive years of increasing incidence. The estimated number of infections in 2020 was 3.0 times that of the 2017 baseline, and substantially higher than the 2020 target of 5,350 estimated infections.">
            <a:extLst>
              <a:ext uri="{FF2B5EF4-FFF2-40B4-BE49-F238E27FC236}">
                <a16:creationId xmlns:a16="http://schemas.microsoft.com/office/drawing/2014/main" id="{BBC63D95-71DA-A414-3114-ECAD14557374}"/>
              </a:ext>
            </a:extLst>
          </p:cNvPr>
          <p:cNvGraphicFramePr>
            <a:graphicFrameLocks/>
          </p:cNvGraphicFramePr>
          <p:nvPr>
            <p:extLst>
              <p:ext uri="{D42A27DB-BD31-4B8C-83A1-F6EECF244321}">
                <p14:modId xmlns:p14="http://schemas.microsoft.com/office/powerpoint/2010/main" val="324220142"/>
              </p:ext>
            </p:extLst>
          </p:nvPr>
        </p:nvGraphicFramePr>
        <p:xfrm>
          <a:off x="544286" y="1520416"/>
          <a:ext cx="11103427" cy="418225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6324602"/>
            <a:ext cx="5029199" cy="370469"/>
          </a:xfrm>
        </p:spPr>
        <p:txBody>
          <a:bodyPr vert="horz" lIns="91440" tIns="45720" rIns="91440" bIns="45720" rtlCol="0" anchor="b">
            <a:noAutofit/>
          </a:bodyPr>
          <a:lstStyle/>
          <a:p>
            <a:pPr>
              <a:lnSpc>
                <a:spcPct val="100000"/>
              </a:lnSpc>
            </a:pPr>
            <a:r>
              <a:rPr lang="en-US" sz="800" b="0" i="0">
                <a:solidFill>
                  <a:srgbClr val="000000"/>
                </a:solidFill>
                <a:effectLst/>
              </a:rPr>
              <a:t>* The number of estimated viral hepatitis infections was determined by multiplying the number of reported cases by a factor that adjusted for </a:t>
            </a:r>
            <a:r>
              <a:rPr lang="en-US" sz="800" b="0" i="0" err="1">
                <a:solidFill>
                  <a:srgbClr val="000000"/>
                </a:solidFill>
                <a:effectLst/>
              </a:rPr>
              <a:t>underascertainment</a:t>
            </a:r>
            <a:r>
              <a:rPr lang="en-US" sz="800" b="0" i="0">
                <a:solidFill>
                  <a:srgbClr val="000000"/>
                </a:solidFill>
                <a:effectLst/>
              </a:rPr>
              <a:t> and underreporting (1–2).</a:t>
            </a:r>
            <a:endParaRPr lang="en-US" sz="800"/>
          </a:p>
        </p:txBody>
      </p:sp>
      <p:sp>
        <p:nvSpPr>
          <p:cNvPr id="3" name="TextBox 2">
            <a:extLst>
              <a:ext uri="{FF2B5EF4-FFF2-40B4-BE49-F238E27FC236}">
                <a16:creationId xmlns:a16="http://schemas.microsoft.com/office/drawing/2014/main" id="{4E697ECE-5D23-ADA0-9E69-BF9C8EC6B97B}"/>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423527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460556" cy="673125"/>
          </a:xfrm>
        </p:spPr>
        <p:txBody>
          <a:bodyPr>
            <a:noAutofit/>
          </a:bodyPr>
          <a:lstStyle/>
          <a:p>
            <a:r>
              <a:rPr lang="en-US" b="0"/>
              <a:t>Part 2 of 2</a:t>
            </a:r>
            <a:br>
              <a:rPr lang="en-US" sz="2400"/>
            </a:br>
            <a:r>
              <a:rPr lang="en-US" sz="2000" b="1" i="0">
                <a:effectLst/>
                <a:latin typeface="+mn-lt"/>
              </a:rPr>
              <a:t>Reduce estimated new hepatitis A virus infections by 40% or more</a:t>
            </a:r>
            <a:endParaRPr lang="en-US" sz="2400" b="1"/>
          </a:p>
        </p:txBody>
      </p:sp>
      <p:pic>
        <p:nvPicPr>
          <p:cNvPr id="8" name="Picture 7">
            <a:extLst>
              <a:ext uri="{FF2B5EF4-FFF2-40B4-BE49-F238E27FC236}">
                <a16:creationId xmlns:a16="http://schemas.microsoft.com/office/drawing/2014/main" id="{B95D0025-FA14-EA12-0D09-6144B80822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49" y="910087"/>
            <a:ext cx="478973" cy="4789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D0F7499-7BAB-38F3-9561-F9B51E474CF1}"/>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0" name="TextBox 9">
            <a:extLst>
              <a:ext uri="{FF2B5EF4-FFF2-40B4-BE49-F238E27FC236}">
                <a16:creationId xmlns:a16="http://schemas.microsoft.com/office/drawing/2014/main" id="{3995CE23-70F4-28E3-DC4C-0F4876E8BC38}"/>
              </a:ext>
            </a:extLst>
          </p:cNvPr>
          <p:cNvSpPr txBox="1"/>
          <p:nvPr/>
        </p:nvSpPr>
        <p:spPr>
          <a:xfrm>
            <a:off x="936174" y="1171588"/>
            <a:ext cx="9265639" cy="307777"/>
          </a:xfrm>
          <a:prstGeom prst="rect">
            <a:avLst/>
          </a:prstGeom>
          <a:noFill/>
        </p:spPr>
        <p:txBody>
          <a:bodyPr wrap="square">
            <a:spAutoFit/>
          </a:bodyPr>
          <a:lstStyle/>
          <a:p>
            <a:pPr fontAlgn="ctr"/>
            <a:r>
              <a:rPr lang="en-US" sz="1400" b="1" i="0" u="none" strike="noStrike">
                <a:solidFill>
                  <a:srgbClr val="000000"/>
                </a:solidFill>
                <a:effectLst/>
              </a:rPr>
              <a:t>Status: </a:t>
            </a:r>
            <a:r>
              <a:rPr lang="en-US" sz="1400" b="0" i="0" u="none" strike="noStrike">
                <a:solidFill>
                  <a:srgbClr val="000000"/>
                </a:solidFill>
                <a:effectLst/>
              </a:rPr>
              <a:t>Moving</a:t>
            </a:r>
            <a:r>
              <a:rPr lang="en-US" sz="1400" b="1" i="1" u="none" strike="noStrike">
                <a:solidFill>
                  <a:srgbClr val="000000"/>
                </a:solidFill>
                <a:effectLst/>
              </a:rPr>
              <a:t> toward </a:t>
            </a:r>
            <a:r>
              <a:rPr lang="en-US" sz="1400" b="0" i="0" u="none" strike="noStrike">
                <a:solidFill>
                  <a:srgbClr val="000000"/>
                </a:solidFill>
                <a:effectLst/>
              </a:rPr>
              <a:t>annual target, but annual target was not fully met</a:t>
            </a:r>
          </a:p>
        </p:txBody>
      </p:sp>
      <p:sp>
        <p:nvSpPr>
          <p:cNvPr id="14" name="TextBox 13">
            <a:extLst>
              <a:ext uri="{FF2B5EF4-FFF2-40B4-BE49-F238E27FC236}">
                <a16:creationId xmlns:a16="http://schemas.microsoft.com/office/drawing/2014/main" id="{C8F05631-D818-1F19-27A1-B60ED773F422}"/>
              </a:ext>
            </a:extLst>
          </p:cNvPr>
          <p:cNvSpPr txBox="1"/>
          <p:nvPr/>
        </p:nvSpPr>
        <p:spPr>
          <a:xfrm>
            <a:off x="467475" y="1571232"/>
            <a:ext cx="11265613" cy="338554"/>
          </a:xfrm>
          <a:prstGeom prst="rect">
            <a:avLst/>
          </a:prstGeom>
          <a:noFill/>
        </p:spPr>
        <p:txBody>
          <a:bodyPr wrap="square">
            <a:spAutoFit/>
          </a:bodyPr>
          <a:lstStyle/>
          <a:p>
            <a:pPr algn="ctr" rtl="0">
              <a:defRPr sz="1600" b="0" i="0" u="none" strike="noStrike" kern="1200" spc="0" baseline="0">
                <a:solidFill>
                  <a:srgbClr val="000000">
                    <a:lumMod val="65000"/>
                    <a:lumOff val="35000"/>
                  </a:srgbClr>
                </a:solidFill>
                <a:latin typeface="+mn-lt"/>
                <a:ea typeface="+mn-ea"/>
                <a:cs typeface="+mn-cs"/>
              </a:defRPr>
            </a:pPr>
            <a:r>
              <a:rPr lang="en-US" sz="1600" b="1" i="0" u="none" strike="noStrike" baseline="0">
                <a:solidFill>
                  <a:schemeClr val="tx1">
                    <a:lumMod val="65000"/>
                    <a:lumOff val="35000"/>
                  </a:schemeClr>
                </a:solidFill>
                <a:effectLst/>
              </a:rPr>
              <a:t>Estimated* new hepatitis A virus infections and annual targets for the United States by year </a:t>
            </a:r>
            <a:endParaRPr lang="en-US" sz="1600">
              <a:solidFill>
                <a:schemeClr val="tx1">
                  <a:lumMod val="65000"/>
                  <a:lumOff val="35000"/>
                </a:schemeClr>
              </a:solidFill>
            </a:endParaRPr>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448174771"/>
              </p:ext>
            </p:extLst>
          </p:nvPr>
        </p:nvGraphicFramePr>
        <p:xfrm>
          <a:off x="535834" y="1950882"/>
          <a:ext cx="11120328" cy="822960"/>
        </p:xfrm>
        <a:graphic>
          <a:graphicData uri="http://schemas.openxmlformats.org/drawingml/2006/table">
            <a:tbl>
              <a:tblPr firstRow="1" bandRow="1">
                <a:tableStyleId>{D27102A9-8310-4765-A935-A1911B00CA55}</a:tableStyleId>
              </a:tblPr>
              <a:tblGrid>
                <a:gridCol w="926694">
                  <a:extLst>
                    <a:ext uri="{9D8B030D-6E8A-4147-A177-3AD203B41FA5}">
                      <a16:colId xmlns:a16="http://schemas.microsoft.com/office/drawing/2014/main" val="2103756755"/>
                    </a:ext>
                  </a:extLst>
                </a:gridCol>
                <a:gridCol w="926694">
                  <a:extLst>
                    <a:ext uri="{9D8B030D-6E8A-4147-A177-3AD203B41FA5}">
                      <a16:colId xmlns:a16="http://schemas.microsoft.com/office/drawing/2014/main" val="3293876576"/>
                    </a:ext>
                  </a:extLst>
                </a:gridCol>
                <a:gridCol w="926694">
                  <a:extLst>
                    <a:ext uri="{9D8B030D-6E8A-4147-A177-3AD203B41FA5}">
                      <a16:colId xmlns:a16="http://schemas.microsoft.com/office/drawing/2014/main" val="3992832730"/>
                    </a:ext>
                  </a:extLst>
                </a:gridCol>
                <a:gridCol w="926694">
                  <a:extLst>
                    <a:ext uri="{9D8B030D-6E8A-4147-A177-3AD203B41FA5}">
                      <a16:colId xmlns:a16="http://schemas.microsoft.com/office/drawing/2014/main" val="1535596672"/>
                    </a:ext>
                  </a:extLst>
                </a:gridCol>
                <a:gridCol w="926694">
                  <a:extLst>
                    <a:ext uri="{9D8B030D-6E8A-4147-A177-3AD203B41FA5}">
                      <a16:colId xmlns:a16="http://schemas.microsoft.com/office/drawing/2014/main" val="3542889624"/>
                    </a:ext>
                  </a:extLst>
                </a:gridCol>
                <a:gridCol w="926694">
                  <a:extLst>
                    <a:ext uri="{9D8B030D-6E8A-4147-A177-3AD203B41FA5}">
                      <a16:colId xmlns:a16="http://schemas.microsoft.com/office/drawing/2014/main" val="42515786"/>
                    </a:ext>
                  </a:extLst>
                </a:gridCol>
                <a:gridCol w="926694">
                  <a:extLst>
                    <a:ext uri="{9D8B030D-6E8A-4147-A177-3AD203B41FA5}">
                      <a16:colId xmlns:a16="http://schemas.microsoft.com/office/drawing/2014/main" val="2886116225"/>
                    </a:ext>
                  </a:extLst>
                </a:gridCol>
                <a:gridCol w="926694">
                  <a:extLst>
                    <a:ext uri="{9D8B030D-6E8A-4147-A177-3AD203B41FA5}">
                      <a16:colId xmlns:a16="http://schemas.microsoft.com/office/drawing/2014/main" val="2201851793"/>
                    </a:ext>
                  </a:extLst>
                </a:gridCol>
                <a:gridCol w="926694">
                  <a:extLst>
                    <a:ext uri="{9D8B030D-6E8A-4147-A177-3AD203B41FA5}">
                      <a16:colId xmlns:a16="http://schemas.microsoft.com/office/drawing/2014/main" val="2868981837"/>
                    </a:ext>
                  </a:extLst>
                </a:gridCol>
                <a:gridCol w="926694">
                  <a:extLst>
                    <a:ext uri="{9D8B030D-6E8A-4147-A177-3AD203B41FA5}">
                      <a16:colId xmlns:a16="http://schemas.microsoft.com/office/drawing/2014/main" val="1508270811"/>
                    </a:ext>
                  </a:extLst>
                </a:gridCol>
                <a:gridCol w="926694">
                  <a:extLst>
                    <a:ext uri="{9D8B030D-6E8A-4147-A177-3AD203B41FA5}">
                      <a16:colId xmlns:a16="http://schemas.microsoft.com/office/drawing/2014/main" val="3576013414"/>
                    </a:ext>
                  </a:extLst>
                </a:gridCol>
                <a:gridCol w="926694">
                  <a:extLst>
                    <a:ext uri="{9D8B030D-6E8A-4147-A177-3AD203B41FA5}">
                      <a16:colId xmlns:a16="http://schemas.microsoft.com/office/drawing/2014/main" val="759788711"/>
                    </a:ext>
                  </a:extLst>
                </a:gridCol>
              </a:tblGrid>
              <a:tr h="402336">
                <a:tc>
                  <a:txBody>
                    <a:bodyPr/>
                    <a:lstStyle/>
                    <a:p>
                      <a:pPr algn="l" fontAlgn="ctr"/>
                      <a:endParaRPr lang="en-US" sz="1200" b="1" i="0" u="none" strike="noStrike">
                        <a:solidFill>
                          <a:schemeClr val="bg1"/>
                        </a:solidFill>
                        <a:effectLst/>
                        <a:latin typeface="+mn-lt"/>
                      </a:endParaRPr>
                    </a:p>
                  </a:txBody>
                  <a:tcPr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2013</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2014</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2015</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2016</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2017</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2018</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2019</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2020</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2021</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2022</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r" fontAlgn="b"/>
                      <a:r>
                        <a:rPr lang="en-US" sz="1200" b="1" i="0" u="none" strike="noStrike">
                          <a:solidFill>
                            <a:schemeClr val="bg1"/>
                          </a:solidFill>
                          <a:effectLst/>
                          <a:latin typeface="Calibri" panose="020F0502020204030204" pitchFamily="34" charset="0"/>
                        </a:rPr>
                        <a:t>2023</a:t>
                      </a:r>
                    </a:p>
                  </a:txBody>
                  <a:tcPr marL="9525" marT="9525" marB="0" anchor="ctr">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59160775"/>
                  </a:ext>
                </a:extLst>
              </a:tr>
              <a:tr h="210312">
                <a:tc>
                  <a:txBody>
                    <a:bodyPr/>
                    <a:lstStyle/>
                    <a:p>
                      <a:pPr algn="l" fontAlgn="b"/>
                      <a:r>
                        <a:rPr lang="en-US" sz="1100" b="0" i="0" u="none" strike="noStrike">
                          <a:solidFill>
                            <a:srgbClr val="000000"/>
                          </a:solidFill>
                          <a:effectLst/>
                          <a:latin typeface="Calibri" panose="020F0502020204030204" pitchFamily="34" charset="0"/>
                        </a:rPr>
                        <a:t>Observed</a:t>
                      </a:r>
                    </a:p>
                  </a:txBody>
                  <a:tcPr marT="0"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6,700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24,900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37,700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19,900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470204222"/>
                  </a:ext>
                </a:extLst>
              </a:tr>
              <a:tr h="210312">
                <a:tc>
                  <a:txBody>
                    <a:bodyPr/>
                    <a:lstStyle/>
                    <a:p>
                      <a:pPr algn="l" fontAlgn="b"/>
                      <a:r>
                        <a:rPr lang="en-US" sz="1100" b="0" i="0" u="none" strike="noStrike">
                          <a:solidFill>
                            <a:srgbClr val="000000"/>
                          </a:solidFill>
                          <a:effectLst/>
                          <a:latin typeface="Calibri" panose="020F0502020204030204" pitchFamily="34" charset="0"/>
                        </a:rPr>
                        <a:t>Target</a:t>
                      </a:r>
                    </a:p>
                  </a:txBody>
                  <a:tcPr marT="0"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6,700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6,250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5,800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5,350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4,900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4,450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4,000</a:t>
                      </a:r>
                    </a:p>
                  </a:txBody>
                  <a:tcPr marL="9525" marT="9525" marB="0" anchor="b">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177736"/>
                  </a:ext>
                </a:extLst>
              </a:tr>
            </a:tbl>
          </a:graphicData>
        </a:graphic>
      </p:graphicFrame>
      <p:sp>
        <p:nvSpPr>
          <p:cNvPr id="5" name="Text Placeholder 3">
            <a:extLst>
              <a:ext uri="{FF2B5EF4-FFF2-40B4-BE49-F238E27FC236}">
                <a16:creationId xmlns:a16="http://schemas.microsoft.com/office/drawing/2014/main" id="{75900977-D704-EADB-E800-CA3587D6B175}"/>
              </a:ext>
            </a:extLst>
          </p:cNvPr>
          <p:cNvSpPr>
            <a:spLocks noGrp="1"/>
          </p:cNvSpPr>
          <p:nvPr>
            <p:ph type="body" sz="quarter" idx="11"/>
          </p:nvPr>
        </p:nvSpPr>
        <p:spPr>
          <a:xfrm>
            <a:off x="457201" y="6324602"/>
            <a:ext cx="5029199" cy="370469"/>
          </a:xfrm>
        </p:spPr>
        <p:txBody>
          <a:bodyPr vert="horz" lIns="91440" tIns="45720" rIns="91440" bIns="45720" rtlCol="0" anchor="b">
            <a:noAutofit/>
          </a:bodyPr>
          <a:lstStyle/>
          <a:p>
            <a:pPr>
              <a:lnSpc>
                <a:spcPct val="100000"/>
              </a:lnSpc>
            </a:pPr>
            <a:r>
              <a:rPr lang="en-US" sz="800" b="0" i="0">
                <a:solidFill>
                  <a:srgbClr val="000000"/>
                </a:solidFill>
                <a:effectLst/>
              </a:rPr>
              <a:t>* The number of estimated viral hepatitis infections was determined by multiplying the number of reported cases by a factor that adjusted for </a:t>
            </a:r>
            <a:r>
              <a:rPr lang="en-US" sz="800" b="0" i="0" err="1">
                <a:solidFill>
                  <a:srgbClr val="000000"/>
                </a:solidFill>
                <a:effectLst/>
              </a:rPr>
              <a:t>underascertainment</a:t>
            </a:r>
            <a:r>
              <a:rPr lang="en-US" sz="800" b="0" i="0">
                <a:solidFill>
                  <a:srgbClr val="000000"/>
                </a:solidFill>
                <a:effectLst/>
              </a:rPr>
              <a:t> and underreporting (1–2).</a:t>
            </a:r>
            <a:endParaRPr lang="en-US" sz="800"/>
          </a:p>
        </p:txBody>
      </p:sp>
      <p:sp>
        <p:nvSpPr>
          <p:cNvPr id="3" name="TextBox 2">
            <a:extLst>
              <a:ext uri="{FF2B5EF4-FFF2-40B4-BE49-F238E27FC236}">
                <a16:creationId xmlns:a16="http://schemas.microsoft.com/office/drawing/2014/main" id="{048D3781-FA49-934A-5214-3E6884610D45}"/>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4"/>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307696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867007-F360-DCCF-B9E3-BAB5618D6A16}"/>
              </a:ext>
            </a:extLst>
          </p:cNvPr>
          <p:cNvSpPr>
            <a:spLocks noGrp="1"/>
          </p:cNvSpPr>
          <p:nvPr>
            <p:ph type="title"/>
          </p:nvPr>
        </p:nvSpPr>
        <p:spPr>
          <a:xfrm>
            <a:off x="365722" y="-1175699"/>
            <a:ext cx="11460556" cy="917018"/>
          </a:xfrm>
        </p:spPr>
        <p:txBody>
          <a:bodyPr/>
          <a:lstStyle/>
          <a:p>
            <a:r>
              <a:rPr lang="en-US">
                <a:solidFill>
                  <a:schemeClr val="tx2"/>
                </a:solidFill>
              </a:rPr>
              <a:t>Hepatitis B</a:t>
            </a:r>
            <a:endParaRPr lang="en-US"/>
          </a:p>
        </p:txBody>
      </p:sp>
      <p:sp>
        <p:nvSpPr>
          <p:cNvPr id="4" name="Rectangle 3">
            <a:extLst>
              <a:ext uri="{FF2B5EF4-FFF2-40B4-BE49-F238E27FC236}">
                <a16:creationId xmlns:a16="http://schemas.microsoft.com/office/drawing/2014/main" id="{A9F8A216-86D9-E74D-2D8D-04476F9D2E7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213A62-F0BF-05C0-B3E0-C48F89DA1CB5}"/>
              </a:ext>
            </a:extLst>
          </p:cNvPr>
          <p:cNvSpPr txBox="1"/>
          <p:nvPr/>
        </p:nvSpPr>
        <p:spPr>
          <a:xfrm>
            <a:off x="457201" y="2072939"/>
            <a:ext cx="6991518" cy="646331"/>
          </a:xfrm>
          <a:prstGeom prst="rect">
            <a:avLst/>
          </a:prstGeom>
          <a:noFill/>
        </p:spPr>
        <p:txBody>
          <a:bodyPr wrap="square" rtlCol="0">
            <a:spAutoFit/>
          </a:bodyPr>
          <a:lstStyle/>
          <a:p>
            <a:r>
              <a:rPr lang="en-US">
                <a:solidFill>
                  <a:schemeClr val="tx2"/>
                </a:solidFill>
              </a:rPr>
              <a:t>2022 Viral Hepatitis </a:t>
            </a:r>
            <a:br>
              <a:rPr lang="en-US">
                <a:solidFill>
                  <a:schemeClr val="tx2"/>
                </a:solidFill>
              </a:rPr>
            </a:br>
            <a:r>
              <a:rPr lang="en-US">
                <a:solidFill>
                  <a:schemeClr val="tx2"/>
                </a:solidFill>
              </a:rPr>
              <a:t>National Progress Report</a:t>
            </a:r>
          </a:p>
        </p:txBody>
      </p:sp>
      <p:sp>
        <p:nvSpPr>
          <p:cNvPr id="9" name="TextBox 8">
            <a:extLst>
              <a:ext uri="{FF2B5EF4-FFF2-40B4-BE49-F238E27FC236}">
                <a16:creationId xmlns:a16="http://schemas.microsoft.com/office/drawing/2014/main" id="{AC67A8CA-447A-751B-B9F2-7B86DEE8FE57}"/>
              </a:ext>
            </a:extLst>
          </p:cNvPr>
          <p:cNvSpPr txBox="1"/>
          <p:nvPr/>
        </p:nvSpPr>
        <p:spPr>
          <a:xfrm>
            <a:off x="457200" y="2649349"/>
            <a:ext cx="9593107" cy="1077218"/>
          </a:xfrm>
          <a:prstGeom prst="rect">
            <a:avLst/>
          </a:prstGeom>
          <a:noFill/>
        </p:spPr>
        <p:txBody>
          <a:bodyPr wrap="square" rtlCol="0">
            <a:spAutoFit/>
          </a:bodyPr>
          <a:lstStyle/>
          <a:p>
            <a:r>
              <a:rPr lang="en-US" sz="6400">
                <a:solidFill>
                  <a:schemeClr val="tx2"/>
                </a:solidFill>
              </a:rPr>
              <a:t>Hepatitis B</a:t>
            </a:r>
          </a:p>
        </p:txBody>
      </p:sp>
      <p:pic>
        <p:nvPicPr>
          <p:cNvPr id="5" name="Picture 4" descr="Logos of the U.S. Department of Health and Human Services and Centers for Disease Control and Prevention" title="LOGOS">
            <a:extLst>
              <a:ext uri="{FF2B5EF4-FFF2-40B4-BE49-F238E27FC236}">
                <a16:creationId xmlns:a16="http://schemas.microsoft.com/office/drawing/2014/main" id="{7F9E87EB-3348-94E6-7CAE-6E90708C7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349004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Part 1 of 2</a:t>
            </a:r>
            <a:br>
              <a:rPr lang="en-US" sz="2000"/>
            </a:br>
            <a:r>
              <a:rPr lang="en-US" sz="2000" b="1" i="0">
                <a:effectLst/>
                <a:latin typeface="+mn-lt"/>
              </a:rPr>
              <a:t>Reduce estimated new hepatitis B virus infections by 20% or more</a:t>
            </a:r>
            <a:endParaRPr lang="en-US" sz="2000" b="1">
              <a:latin typeface="+mn-lt"/>
            </a:endParaRPr>
          </a:p>
        </p:txBody>
      </p:sp>
      <p:pic>
        <p:nvPicPr>
          <p:cNvPr id="9" name="Picture 8">
            <a:extLst>
              <a:ext uri="{FF2B5EF4-FFF2-40B4-BE49-F238E27FC236}">
                <a16:creationId xmlns:a16="http://schemas.microsoft.com/office/drawing/2014/main" id="{E673F433-AEBF-1998-8C20-CB9A4EB4945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4" y="927422"/>
            <a:ext cx="473798" cy="47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EFBF5C-CF39-834F-30E7-433305E46D61}"/>
              </a:ext>
            </a:extLst>
          </p:cNvPr>
          <p:cNvSpPr txBox="1"/>
          <p:nvPr/>
        </p:nvSpPr>
        <p:spPr>
          <a:xfrm>
            <a:off x="936174" y="887840"/>
            <a:ext cx="4685250" cy="338554"/>
          </a:xfrm>
          <a:prstGeom prst="rect">
            <a:avLst/>
          </a:prstGeom>
          <a:noFill/>
        </p:spPr>
        <p:txBody>
          <a:bodyPr wrap="square">
            <a:spAutoFit/>
          </a:bodyPr>
          <a:lstStyle/>
          <a:p>
            <a:pPr algn="l" fontAlgn="ctr"/>
            <a:r>
              <a:rPr lang="en-US" sz="1600" b="1" i="0" u="none" strike="noStrike">
                <a:solidFill>
                  <a:srgbClr val="000000"/>
                </a:solidFill>
                <a:effectLst/>
              </a:rPr>
              <a:t>National Progress Report 2025 Goal</a:t>
            </a:r>
          </a:p>
        </p:txBody>
      </p:sp>
      <p:sp>
        <p:nvSpPr>
          <p:cNvPr id="10" name="TextBox 9">
            <a:extLst>
              <a:ext uri="{FF2B5EF4-FFF2-40B4-BE49-F238E27FC236}">
                <a16:creationId xmlns:a16="http://schemas.microsoft.com/office/drawing/2014/main" id="{A2C12B2F-F5EA-9104-7BEC-FA52D8E46708}"/>
              </a:ext>
            </a:extLst>
          </p:cNvPr>
          <p:cNvSpPr txBox="1"/>
          <p:nvPr/>
        </p:nvSpPr>
        <p:spPr>
          <a:xfrm>
            <a:off x="936174" y="1171588"/>
            <a:ext cx="9265639" cy="307777"/>
          </a:xfrm>
          <a:prstGeom prst="rect">
            <a:avLst/>
          </a:prstGeom>
          <a:noFill/>
        </p:spPr>
        <p:txBody>
          <a:bodyPr wrap="square">
            <a:spAutoFit/>
          </a:bodyPr>
          <a:lstStyle/>
          <a:p>
            <a:pPr algn="l" fontAlgn="ctr"/>
            <a:r>
              <a:rPr lang="en-US" sz="1400" b="1" i="0" u="none" strike="noStrike">
                <a:solidFill>
                  <a:srgbClr val="000000"/>
                </a:solidFill>
                <a:effectLst/>
              </a:rPr>
              <a:t>Status: </a:t>
            </a:r>
            <a:r>
              <a:rPr lang="en-US" sz="1400" b="0" i="0">
                <a:solidFill>
                  <a:srgbClr val="000000"/>
                </a:solidFill>
                <a:effectLst/>
              </a:rPr>
              <a:t>Met or exceeded current annual target</a:t>
            </a:r>
            <a:endParaRPr lang="en-US" sz="1400" b="0" i="0" u="none" strike="noStrike">
              <a:solidFill>
                <a:srgbClr val="000000"/>
              </a:solidFill>
              <a:effectLst/>
            </a:endParaRPr>
          </a:p>
        </p:txBody>
      </p:sp>
      <p:graphicFrame>
        <p:nvGraphicFramePr>
          <p:cNvPr id="2" name="Chart 1" descr="The estimated number of new hepatitis B virus (HBV) infections was relatively stable at around 20,000 cases annually from 2015 through 2019. In 2020, there were 14,000 estimated new infections, well below the 2020 target of 20,100 estimated infections. The abrupt decline may be attributable to major disruptions in access to medical care, testing, and routine viral hepatitis public health activities due to the COVID-19 pandemic; therefore, 2020 data should be interpreted with caution.">
            <a:extLst>
              <a:ext uri="{FF2B5EF4-FFF2-40B4-BE49-F238E27FC236}">
                <a16:creationId xmlns:a16="http://schemas.microsoft.com/office/drawing/2014/main" id="{85F26861-35F6-ED98-239C-5C7739C8FABF}"/>
              </a:ext>
            </a:extLst>
          </p:cNvPr>
          <p:cNvGraphicFramePr>
            <a:graphicFrameLocks/>
          </p:cNvGraphicFramePr>
          <p:nvPr>
            <p:extLst>
              <p:ext uri="{D42A27DB-BD31-4B8C-83A1-F6EECF244321}">
                <p14:modId xmlns:p14="http://schemas.microsoft.com/office/powerpoint/2010/main" val="1717796247"/>
              </p:ext>
            </p:extLst>
          </p:nvPr>
        </p:nvGraphicFramePr>
        <p:xfrm>
          <a:off x="546652" y="1512143"/>
          <a:ext cx="11092070" cy="38549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329BAF6-91F2-2E9B-048D-EC0FF370578B}"/>
              </a:ext>
            </a:extLst>
          </p:cNvPr>
          <p:cNvSpPr txBox="1"/>
          <p:nvPr/>
        </p:nvSpPr>
        <p:spPr>
          <a:xfrm>
            <a:off x="446568" y="6362777"/>
            <a:ext cx="5050465" cy="338554"/>
          </a:xfrm>
          <a:prstGeom prst="rect">
            <a:avLst/>
          </a:prstGeom>
          <a:noFill/>
        </p:spPr>
        <p:txBody>
          <a:bodyPr wrap="square" lIns="91440" tIns="45720" rIns="91440" bIns="45720" anchor="t">
            <a:spAutoFit/>
          </a:bodyPr>
          <a:lstStyle/>
          <a:p>
            <a:r>
              <a:rPr lang="en-US" sz="800" b="0" i="0">
                <a:solidFill>
                  <a:srgbClr val="000000"/>
                </a:solidFill>
                <a:effectLst/>
              </a:rPr>
              <a:t>* The number of estimated viral hepatitis infections was determined by multiplying the number of reported cases by a factor that adjusted for </a:t>
            </a:r>
            <a:r>
              <a:rPr lang="en-US" sz="800" b="0" i="0" err="1">
                <a:solidFill>
                  <a:srgbClr val="000000"/>
                </a:solidFill>
                <a:effectLst/>
              </a:rPr>
              <a:t>underascertainment</a:t>
            </a:r>
            <a:r>
              <a:rPr lang="en-US" sz="800" b="0" i="0">
                <a:solidFill>
                  <a:srgbClr val="000000"/>
                </a:solidFill>
                <a:effectLst/>
              </a:rPr>
              <a:t> and underreporting (1–2).</a:t>
            </a:r>
            <a:r>
              <a:rPr lang="en-US" sz="800"/>
              <a:t>		</a:t>
            </a:r>
          </a:p>
        </p:txBody>
      </p:sp>
      <p:sp>
        <p:nvSpPr>
          <p:cNvPr id="11" name="TextBox 10">
            <a:extLst>
              <a:ext uri="{FF2B5EF4-FFF2-40B4-BE49-F238E27FC236}">
                <a16:creationId xmlns:a16="http://schemas.microsoft.com/office/drawing/2014/main" id="{7A09472C-1D92-F92D-396B-4BF99083BABA}"/>
              </a:ext>
            </a:extLst>
          </p:cNvPr>
          <p:cNvSpPr txBox="1"/>
          <p:nvPr/>
        </p:nvSpPr>
        <p:spPr>
          <a:xfrm>
            <a:off x="6513812" y="5987185"/>
            <a:ext cx="4064465" cy="707886"/>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Centers for Disease Control and Prevention. Progress Toward Viral Hepatitis Elimination in the United States, 2022. Available at </a:t>
            </a:r>
            <a:r>
              <a:rPr lang="en-US" sz="800">
                <a:hlinkClick r:id="rId5"/>
              </a:rPr>
              <a:t>https://www.cdc.gov/hepatitis/policy/npr/2022/index.htm</a:t>
            </a:r>
            <a:r>
              <a:rPr lang="en-US" sz="800"/>
              <a:t>.  Published September 2022.</a:t>
            </a:r>
            <a:endParaRPr lang="en-US" sz="800">
              <a:cs typeface="Calibri"/>
            </a:endParaRPr>
          </a:p>
        </p:txBody>
      </p:sp>
    </p:spTree>
    <p:extLst>
      <p:ext uri="{BB962C8B-B14F-4D97-AF65-F5344CB8AC3E}">
        <p14:creationId xmlns:p14="http://schemas.microsoft.com/office/powerpoint/2010/main" val="2200847188"/>
      </p:ext>
    </p:extLst>
  </p:cSld>
  <p:clrMapOvr>
    <a:masterClrMapping/>
  </p:clrMapOvr>
</p:sld>
</file>

<file path=ppt/theme/theme1.xml><?xml version="1.0" encoding="utf-8"?>
<a:theme xmlns:a="http://schemas.openxmlformats.org/drawingml/2006/main" name="Office Theme">
  <a:themeElements>
    <a:clrScheme name="Hep-All-v2">
      <a:dk1>
        <a:srgbClr val="000000"/>
      </a:dk1>
      <a:lt1>
        <a:srgbClr val="FFFFFF"/>
      </a:lt1>
      <a:dk2>
        <a:srgbClr val="FFFFFF"/>
      </a:dk2>
      <a:lt2>
        <a:srgbClr val="83BC49"/>
      </a:lt2>
      <a:accent1>
        <a:srgbClr val="28434E"/>
      </a:accent1>
      <a:accent2>
        <a:srgbClr val="26418F"/>
      </a:accent2>
      <a:accent3>
        <a:srgbClr val="004940"/>
      </a:accent3>
      <a:accent4>
        <a:srgbClr val="497D0C"/>
      </a:accent4>
      <a:accent5>
        <a:srgbClr val="92A6DD"/>
      </a:accent5>
      <a:accent6>
        <a:srgbClr val="4EBAAA"/>
      </a:accent6>
      <a:hlink>
        <a:srgbClr val="0F56DC"/>
      </a:hlink>
      <a:folHlink>
        <a:srgbClr val="307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A0E967F181BB4799F61530F57313A7" ma:contentTypeVersion="15" ma:contentTypeDescription="Create a new document." ma:contentTypeScope="" ma:versionID="ebb4b786c50db4e938002a6b96886c64">
  <xsd:schema xmlns:xsd="http://www.w3.org/2001/XMLSchema" xmlns:xs="http://www.w3.org/2001/XMLSchema" xmlns:p="http://schemas.microsoft.com/office/2006/metadata/properties" xmlns:ns2="e6129190-2502-4b9b-a176-45f32946105d" xmlns:ns3="43a61471-335a-4812-b149-2392b70c09ae" targetNamespace="http://schemas.microsoft.com/office/2006/metadata/properties" ma:root="true" ma:fieldsID="10f67f884fe6e0e42b0e6e56111affd8" ns2:_="" ns3:_="">
    <xsd:import namespace="e6129190-2502-4b9b-a176-45f32946105d"/>
    <xsd:import namespace="43a61471-335a-4812-b149-2392b70c09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29190-2502-4b9b-a176-45f3294610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a7d435f-bc0a-452e-b7b2-4cb57826a06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a61471-335a-4812-b149-2392b70c09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b61f6f9-9dac-4657-a88a-c3c23afc2975}" ma:internalName="TaxCatchAll" ma:showField="CatchAllData" ma:web="43a61471-335a-4812-b149-2392b70c09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a61471-335a-4812-b149-2392b70c09ae" xsi:nil="true"/>
    <lcf76f155ced4ddcb4097134ff3c332f xmlns="e6129190-2502-4b9b-a176-45f3294610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A7C797-80C2-408E-B8B1-E3E4914658FA}"/>
</file>

<file path=customXml/itemProps2.xml><?xml version="1.0" encoding="utf-8"?>
<ds:datastoreItem xmlns:ds="http://schemas.openxmlformats.org/officeDocument/2006/customXml" ds:itemID="{B569B53A-F81D-42F9-86B6-313656655330}">
  <ds:schemaRefs>
    <ds:schemaRef ds:uri="http://schemas.microsoft.com/sharepoint/v3/contenttype/forms"/>
  </ds:schemaRefs>
</ds:datastoreItem>
</file>

<file path=customXml/itemProps3.xml><?xml version="1.0" encoding="utf-8"?>
<ds:datastoreItem xmlns:ds="http://schemas.openxmlformats.org/officeDocument/2006/customXml" ds:itemID="{DE9434D5-4D44-4090-9F30-B85933BA4D4D}">
  <ds:schemaRefs>
    <ds:schemaRef ds:uri="e6129190-2502-4b9b-a176-45f32946105d"/>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purl.org/dc/elements/1.1/"/>
    <ds:schemaRef ds:uri="43a61471-335a-4812-b149-2392b70c09a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4333</Words>
  <Application>Microsoft Macintosh PowerPoint</Application>
  <PresentationFormat>Widescreen</PresentationFormat>
  <Paragraphs>611</Paragraphs>
  <Slides>28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Segoe UI</vt:lpstr>
      <vt:lpstr>Office Theme</vt:lpstr>
      <vt:lpstr>2022 Viral Hepatitis  National Progress Report</vt:lpstr>
      <vt:lpstr>Table of Contents</vt:lpstr>
      <vt:lpstr>Part 1 of 2 2022 Viral Hepatitis National Progress Report Overview     </vt:lpstr>
      <vt:lpstr>Part 2 of 2 2022 Viral Hepatitis National Progress Report Overview</vt:lpstr>
      <vt:lpstr>Hepatitis A</vt:lpstr>
      <vt:lpstr>Part 1 of 2 Reduce estimated new hepatitis A virus infections by 40% or more </vt:lpstr>
      <vt:lpstr>Part 2 of 2 Reduce estimated new hepatitis A virus infections by 40% or more</vt:lpstr>
      <vt:lpstr>Hepatitis B</vt:lpstr>
      <vt:lpstr>Part 1 of 2 Reduce estimated new hepatitis B virus infections by 20% or more</vt:lpstr>
      <vt:lpstr>Part 2 of 2 Reduce estimated new hepatitis B virus infections by 20% or more</vt:lpstr>
      <vt:lpstr>Part 1 of 2 Reduce reported rate of new hepatitis B virus infections among persons who inject drugs by  25% or more</vt:lpstr>
      <vt:lpstr>Part 2 of 2 Reduce reported rate of new hepatitis B virus infections among persons who inject drugs by  25% or more</vt:lpstr>
      <vt:lpstr>Part 1 of 2 Reduce reported rate of hepatitis B-related deaths by 20% or more</vt:lpstr>
      <vt:lpstr>Part 2 of 2 Reduce reported rate of hepatitis B-related deaths by 20% or more</vt:lpstr>
      <vt:lpstr>Part 1 of 2 Reduce reported rate of hepatitis B-related deaths among Asian and Pacific Islander persons  by 25% or more</vt:lpstr>
      <vt:lpstr>Part 2 of 2 Reduce reported rate of hepatitis B-related deaths among Asian and Pacific Islander persons  by 25% or more</vt:lpstr>
      <vt:lpstr>Hepatitis C</vt:lpstr>
      <vt:lpstr>Part 1 of 2 Reduce estimated new hepatitis C virus infections by 20% or more       </vt:lpstr>
      <vt:lpstr>Part 2 of 2 Reduce estimated new hepatitis C virus infections by 20% or more       </vt:lpstr>
      <vt:lpstr>Part 1 of 2 Reduce reported rate of new hepatitis C virus infections among persons who inject drugs by 25% or more       </vt:lpstr>
      <vt:lpstr>Part 2 of 2 Reduce reported rate of new hepatitis C virus infections among persons who inject drugs by 25% or more       </vt:lpstr>
      <vt:lpstr>Part 1 of 2 Reduce reported rate of hepatitis C-related deaths by 20% or more       </vt:lpstr>
      <vt:lpstr>Part 2 of 2 Reduce reported rate of hepatitis C-related deaths by 20% or more        </vt:lpstr>
      <vt:lpstr>Part 1 of 2 Reduce reported rate of hepatitis C-related deaths among American Indian and Alaska Native persons by 30% or more       </vt:lpstr>
      <vt:lpstr>Part 2 of 2 Reduce reported rate of hepatitis C-related deaths among American Indian and Alaska Native persons by 30% or more       </vt:lpstr>
      <vt:lpstr>Part 1 of 2 Reduce reported rate of hepatitis C-related deaths among non-Hispanic Black persons by 30% or more       </vt:lpstr>
      <vt:lpstr>Part 2 of 2 Reduce reported rate of hepatitis C-related deaths among non-Hispanic Black persons by 30% or more        </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Sporrong, Katari (NYC-RSD)</dc:creator>
  <cp:lastModifiedBy>Pachilis, Allison (NYC-RSD)</cp:lastModifiedBy>
  <cp:revision>2</cp:revision>
  <dcterms:created xsi:type="dcterms:W3CDTF">2022-08-02T19:32:21Z</dcterms:created>
  <dcterms:modified xsi:type="dcterms:W3CDTF">2022-10-12T22:46:11Z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0x01010016A0E967F181BB4799F61530F57313A7</vt:lpwstr>
  </property>
  <property fmtid="{D5CDD505-2E9C-101B-9397-08002B2CF9AE}" pid="3" name="MediaServiceImageTags">
    <vt:lpwstr/>
  </property>
</Properties>
</file>