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handoutMasterIdLst>
    <p:handoutMasterId r:id="rId9"/>
  </p:handoutMasterIdLst>
  <p:sldIdLst>
    <p:sldId id="256" r:id="rId6"/>
    <p:sldId id="257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dd, Alicia (CDC/OID/NCIRD)" initials="BA(" lastIdx="3" clrIdx="0">
    <p:extLst>
      <p:ext uri="{19B8F6BF-5375-455C-9EA6-DF929625EA0E}">
        <p15:presenceInfo xmlns:p15="http://schemas.microsoft.com/office/powerpoint/2012/main" userId="S-1-5-21-1207783550-2075000910-922709458-575410" providerId="AD"/>
      </p:ext>
    </p:extLst>
  </p:cmAuthor>
  <p:cmAuthor id="2" name="Fry, Alicia (CDC/OID/NCIRD)" initials="FA(" lastIdx="2" clrIdx="1">
    <p:extLst>
      <p:ext uri="{19B8F6BF-5375-455C-9EA6-DF929625EA0E}">
        <p15:presenceInfo xmlns:p15="http://schemas.microsoft.com/office/powerpoint/2012/main" userId="S-1-5-21-1207783550-2075000910-922709458-1928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71B5"/>
    <a:srgbClr val="A462BE"/>
    <a:srgbClr val="005B99"/>
    <a:srgbClr val="000099"/>
    <a:srgbClr val="002246"/>
    <a:srgbClr val="000000"/>
    <a:srgbClr val="4B4B4B"/>
    <a:srgbClr val="000066"/>
    <a:srgbClr val="97152A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1F98F4-06E6-4A9B-90FD-78E119F5FFE9}" v="30" dt="2025-05-29T18:02:35.6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1" autoAdjust="0"/>
    <p:restoredTop sz="94567" autoAdjust="0"/>
  </p:normalViewPr>
  <p:slideViewPr>
    <p:cSldViewPr snapToGrid="0">
      <p:cViewPr varScale="1">
        <p:scale>
          <a:sx n="105" d="100"/>
          <a:sy n="105" d="100"/>
        </p:scale>
        <p:origin x="156" y="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Creavy, Claire (CDC/NCIRD/ID)" userId="9d441a25-5674-4fda-9776-7722a20b8565" providerId="ADAL" clId="{561F98F4-06E6-4A9B-90FD-78E119F5FFE9}"/>
    <pc:docChg chg="undo redo custSel modSld">
      <pc:chgData name="McCreavy, Claire (CDC/NCIRD/ID)" userId="9d441a25-5674-4fda-9776-7722a20b8565" providerId="ADAL" clId="{561F98F4-06E6-4A9B-90FD-78E119F5FFE9}" dt="2025-05-29T18:02:06.923" v="56" actId="20577"/>
      <pc:docMkLst>
        <pc:docMk/>
      </pc:docMkLst>
      <pc:sldChg chg="addSp delSp modSp mod">
        <pc:chgData name="McCreavy, Claire (CDC/NCIRD/ID)" userId="9d441a25-5674-4fda-9776-7722a20b8565" providerId="ADAL" clId="{561F98F4-06E6-4A9B-90FD-78E119F5FFE9}" dt="2025-05-29T18:01:51.593" v="55" actId="20577"/>
        <pc:sldMkLst>
          <pc:docMk/>
          <pc:sldMk cId="1479320768" sldId="256"/>
        </pc:sldMkLst>
        <pc:spChg chg="mod">
          <ac:chgData name="McCreavy, Claire (CDC/NCIRD/ID)" userId="9d441a25-5674-4fda-9776-7722a20b8565" providerId="ADAL" clId="{561F98F4-06E6-4A9B-90FD-78E119F5FFE9}" dt="2025-05-29T18:01:51.593" v="55" actId="20577"/>
          <ac:spMkLst>
            <pc:docMk/>
            <pc:sldMk cId="1479320768" sldId="256"/>
            <ac:spMk id="7" creationId="{7B3718C5-F22D-4BDB-8006-FC16F0E6D9DD}"/>
          </ac:spMkLst>
        </pc:spChg>
        <pc:graphicFrameChg chg="add mod">
          <ac:chgData name="McCreavy, Claire (CDC/NCIRD/ID)" userId="9d441a25-5674-4fda-9776-7722a20b8565" providerId="ADAL" clId="{561F98F4-06E6-4A9B-90FD-78E119F5FFE9}" dt="2025-05-28T19:24:51.588" v="54" actId="1076"/>
          <ac:graphicFrameMkLst>
            <pc:docMk/>
            <pc:sldMk cId="1479320768" sldId="256"/>
            <ac:graphicFrameMk id="2" creationId="{00000000-0008-0000-0000-000004000000}"/>
          </ac:graphicFrameMkLst>
        </pc:graphicFrameChg>
        <pc:graphicFrameChg chg="add del mod">
          <ac:chgData name="McCreavy, Claire (CDC/NCIRD/ID)" userId="9d441a25-5674-4fda-9776-7722a20b8565" providerId="ADAL" clId="{561F98F4-06E6-4A9B-90FD-78E119F5FFE9}" dt="2025-05-28T19:18:47.848" v="46" actId="1076"/>
          <ac:graphicFrameMkLst>
            <pc:docMk/>
            <pc:sldMk cId="1479320768" sldId="256"/>
            <ac:graphicFrameMk id="3" creationId="{00000000-0008-0000-0000-000004000000}"/>
          </ac:graphicFrameMkLst>
        </pc:graphicFrameChg>
        <pc:graphicFrameChg chg="del mod">
          <ac:chgData name="McCreavy, Claire (CDC/NCIRD/ID)" userId="9d441a25-5674-4fda-9776-7722a20b8565" providerId="ADAL" clId="{561F98F4-06E6-4A9B-90FD-78E119F5FFE9}" dt="2025-05-27T18:34:34.777" v="25" actId="478"/>
          <ac:graphicFrameMkLst>
            <pc:docMk/>
            <pc:sldMk cId="1479320768" sldId="256"/>
            <ac:graphicFrameMk id="4" creationId="{00000000-0000-0000-0000-000000000000}"/>
          </ac:graphicFrameMkLst>
        </pc:graphicFrameChg>
        <pc:picChg chg="add mod">
          <ac:chgData name="McCreavy, Claire (CDC/NCIRD/ID)" userId="9d441a25-5674-4fda-9776-7722a20b8565" providerId="ADAL" clId="{561F98F4-06E6-4A9B-90FD-78E119F5FFE9}" dt="2025-05-27T18:26:24.847" v="7" actId="1076"/>
          <ac:picMkLst>
            <pc:docMk/>
            <pc:sldMk cId="1479320768" sldId="256"/>
            <ac:picMk id="1025" creationId="{38E5002A-8155-AB6D-E321-333386C56CBD}"/>
          </ac:picMkLst>
        </pc:picChg>
        <pc:picChg chg="add mod">
          <ac:chgData name="McCreavy, Claire (CDC/NCIRD/ID)" userId="9d441a25-5674-4fda-9776-7722a20b8565" providerId="ADAL" clId="{561F98F4-06E6-4A9B-90FD-78E119F5FFE9}" dt="2025-05-27T18:27:08.233" v="16" actId="1076"/>
          <ac:picMkLst>
            <pc:docMk/>
            <pc:sldMk cId="1479320768" sldId="256"/>
            <ac:picMk id="1026" creationId="{AC63697E-F99A-43D7-E555-BF2B5FDCC1FA}"/>
          </ac:picMkLst>
        </pc:picChg>
        <pc:picChg chg="add del mod">
          <ac:chgData name="McCreavy, Claire (CDC/NCIRD/ID)" userId="9d441a25-5674-4fda-9776-7722a20b8565" providerId="ADAL" clId="{561F98F4-06E6-4A9B-90FD-78E119F5FFE9}" dt="2025-05-28T19:24:31.640" v="47" actId="478"/>
          <ac:picMkLst>
            <pc:docMk/>
            <pc:sldMk cId="1479320768" sldId="256"/>
            <ac:picMk id="1027" creationId="{E6F7D980-9338-F9F6-4CE6-97636A7B4E45}"/>
          </ac:picMkLst>
        </pc:picChg>
      </pc:sldChg>
      <pc:sldChg chg="modSp mod">
        <pc:chgData name="McCreavy, Claire (CDC/NCIRD/ID)" userId="9d441a25-5674-4fda-9776-7722a20b8565" providerId="ADAL" clId="{561F98F4-06E6-4A9B-90FD-78E119F5FFE9}" dt="2025-05-29T18:02:06.923" v="56" actId="20577"/>
        <pc:sldMkLst>
          <pc:docMk/>
          <pc:sldMk cId="164592877" sldId="257"/>
        </pc:sldMkLst>
        <pc:spChg chg="mod">
          <ac:chgData name="McCreavy, Claire (CDC/NCIRD/ID)" userId="9d441a25-5674-4fda-9776-7722a20b8565" providerId="ADAL" clId="{561F98F4-06E6-4A9B-90FD-78E119F5FFE9}" dt="2025-05-29T18:02:06.923" v="56" actId="20577"/>
          <ac:spMkLst>
            <pc:docMk/>
            <pc:sldMk cId="164592877" sldId="257"/>
            <ac:spMk id="2" creationId="{2FDA2026-C3AF-4E29-B96A-85A4CDEA250C}"/>
          </ac:spMkLst>
        </pc:spChg>
        <pc:graphicFrameChg chg="mod modGraphic">
          <ac:chgData name="McCreavy, Claire (CDC/NCIRD/ID)" userId="9d441a25-5674-4fda-9776-7722a20b8565" providerId="ADAL" clId="{561F98F4-06E6-4A9B-90FD-78E119F5FFE9}" dt="2025-05-27T18:36:24.022" v="45" actId="207"/>
          <ac:graphicFrameMkLst>
            <pc:docMk/>
            <pc:sldMk cId="164592877" sldId="257"/>
            <ac:graphicFrameMk id="4" creationId="{A76EDB96-34D9-4889-8A13-299207C737A9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cdc-my.sharepoint.com/personal/rua5_cdc_gov/Documents/Attachments/Flu/Web/Vaccine-Effectiveness-Chart__2_15_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Seasonal Flu Vaccine Effectiveness  </a:t>
            </a:r>
          </a:p>
        </c:rich>
      </c:tx>
      <c:layout>
        <c:manualLayout>
          <c:xMode val="edge"/>
          <c:yMode val="edge"/>
          <c:x val="0.15901377952755905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431774672"/>
        <c:axId val="431775328"/>
      </c:barChart>
      <c:catAx>
        <c:axId val="4317746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Flu Season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775328"/>
        <c:crosses val="autoZero"/>
        <c:auto val="1"/>
        <c:lblAlgn val="ctr"/>
        <c:lblOffset val="100"/>
        <c:noMultiLvlLbl val="0"/>
      </c:catAx>
      <c:valAx>
        <c:axId val="43177532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 Effective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774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Seasonal Flu Vaccine Effectiveness  </a:t>
            </a:r>
          </a:p>
        </c:rich>
      </c:tx>
      <c:layout>
        <c:manualLayout>
          <c:xMode val="edge"/>
          <c:yMode val="edge"/>
          <c:x val="0.15901377952755905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Sheet1!$C$28:$C$43</c:f>
              <c:strCache>
                <c:ptCount val="16"/>
                <c:pt idx="0">
                  <c:v>2009-10</c:v>
                </c:pt>
                <c:pt idx="1">
                  <c:v>2010-11</c:v>
                </c:pt>
                <c:pt idx="2">
                  <c:v>2011-12</c:v>
                </c:pt>
                <c:pt idx="3">
                  <c:v>2012-13</c:v>
                </c:pt>
                <c:pt idx="4">
                  <c:v>2013-14</c:v>
                </c:pt>
                <c:pt idx="5">
                  <c:v>2014-15</c:v>
                </c:pt>
                <c:pt idx="6">
                  <c:v>2015-16</c:v>
                </c:pt>
                <c:pt idx="7">
                  <c:v>2016-17</c:v>
                </c:pt>
                <c:pt idx="8">
                  <c:v>2017-18</c:v>
                </c:pt>
                <c:pt idx="9">
                  <c:v>2018-19</c:v>
                </c:pt>
                <c:pt idx="10">
                  <c:v>2019-20</c:v>
                </c:pt>
                <c:pt idx="11">
                  <c:v>2020-21*</c:v>
                </c:pt>
                <c:pt idx="12">
                  <c:v>2021-22</c:v>
                </c:pt>
                <c:pt idx="13">
                  <c:v>2022-23</c:v>
                </c:pt>
                <c:pt idx="14">
                  <c:v>2023-24</c:v>
                </c:pt>
                <c:pt idx="15">
                  <c:v>2024-25††</c:v>
                </c:pt>
              </c:strCache>
            </c:strRef>
          </c:cat>
          <c:val>
            <c:numRef>
              <c:f>Sheet1!$D$28:$D$43</c:f>
              <c:numCache>
                <c:formatCode>General</c:formatCode>
                <c:ptCount val="16"/>
                <c:pt idx="0">
                  <c:v>56</c:v>
                </c:pt>
                <c:pt idx="1">
                  <c:v>60</c:v>
                </c:pt>
                <c:pt idx="2">
                  <c:v>47</c:v>
                </c:pt>
                <c:pt idx="3">
                  <c:v>49</c:v>
                </c:pt>
                <c:pt idx="4">
                  <c:v>52</c:v>
                </c:pt>
                <c:pt idx="5">
                  <c:v>19</c:v>
                </c:pt>
                <c:pt idx="6">
                  <c:v>48</c:v>
                </c:pt>
                <c:pt idx="7">
                  <c:v>40</c:v>
                </c:pt>
                <c:pt idx="8">
                  <c:v>38</c:v>
                </c:pt>
                <c:pt idx="9">
                  <c:v>29</c:v>
                </c:pt>
                <c:pt idx="10">
                  <c:v>39</c:v>
                </c:pt>
                <c:pt idx="12">
                  <c:v>36</c:v>
                </c:pt>
                <c:pt idx="13">
                  <c:v>30</c:v>
                </c:pt>
                <c:pt idx="14">
                  <c:v>44</c:v>
                </c:pt>
                <c:pt idx="15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14-4FF7-8C54-17241035050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91"/>
        <c:axId val="431774672"/>
        <c:axId val="431775328"/>
      </c:barChart>
      <c:catAx>
        <c:axId val="4317746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Flu Season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775328"/>
        <c:crosses val="autoZero"/>
        <c:auto val="1"/>
        <c:lblAlgn val="ctr"/>
        <c:lblOffset val="100"/>
        <c:noMultiLvlLbl val="0"/>
      </c:catAx>
      <c:valAx>
        <c:axId val="43177532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 Effective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774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312" cy="466406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503" y="1"/>
            <a:ext cx="3037312" cy="466406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r">
              <a:defRPr sz="1200"/>
            </a:lvl1pPr>
          </a:lstStyle>
          <a:p>
            <a:fld id="{F3094A1E-FC1F-415E-9075-67FCC6999616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94"/>
            <a:ext cx="3037312" cy="466406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503" y="8829994"/>
            <a:ext cx="3037312" cy="466406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r">
              <a:defRPr sz="1200"/>
            </a:lvl1pPr>
          </a:lstStyle>
          <a:p>
            <a:fld id="{EAD9F597-4325-47EE-9E44-64502FCEA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503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7" y="1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D0094C90-F71D-489B-8574-4B41D565C04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72125" cy="3135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6" tIns="46588" rIns="93176" bIns="4658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7" y="8829967"/>
            <a:ext cx="3037840" cy="466433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53CE5A77-DE4C-4D8D-AB45-C2FE16B97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04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While CDC began estimating influenza vaccine effectiveness annually in 2004–05, this slide captures data beginning in 2008-2009 when the U.S. Influenza Vaccine Effectiveness Network (U.S. Flu VE Network) began. Earlier estimates may not have been representative because they were from only one site.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E5A77-DE4C-4D8D-AB45-C2FE16B9721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844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E5A77-DE4C-4D8D-AB45-C2FE16B9721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985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-272714"/>
            <a:ext cx="3914274" cy="6821662"/>
          </a:xfrm>
          <a:prstGeom prst="rect">
            <a:avLst/>
          </a:prstGeom>
          <a:blipFill dpi="0" rotWithShape="1">
            <a:blip r:embed="rId2">
              <a:alphaModFix amt="3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E802A4-67EE-412F-A6F8-18DBDB446F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10756" y="1122363"/>
            <a:ext cx="7247466" cy="2387600"/>
          </a:xfrm>
        </p:spPr>
        <p:txBody>
          <a:bodyPr anchor="b"/>
          <a:lstStyle>
            <a:lvl1pPr algn="ctr">
              <a:defRPr sz="6000" b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823080-A194-4672-885B-FF2DBCC5DF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0756" y="3602038"/>
            <a:ext cx="7247466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346256-F845-4768-8817-1602AD81B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17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8E03D-9F32-4CAA-86AF-CCA5041F5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A22451-37A5-4FC9-9F4F-491E181F10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8B32C-C909-4B4B-B4AC-FB76FAF49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70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1259C8-487B-4A71-B387-42E41C79E9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268C88-8233-40DC-BD1D-FC622DDF19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96F77-07E3-4D65-8215-0DA875DD6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60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DB1293-35DA-4B38-9539-AC82C175F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5467" y="6316839"/>
            <a:ext cx="3810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29CA1-BF9B-46EE-9D5F-36981D690B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1897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62EBC-ACF2-4C4D-979F-C71028AA9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C4A34-44A5-4C49-B555-3E2214907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BFF61A-57C4-446F-9319-32B0F0D0D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54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DD4DB-BCDC-4222-A554-4843FDAA1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08FB9B-4C05-4A08-82C8-2CDB34B50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764EB-9808-459C-9FF4-C814346C0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73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12128-E4CF-43CD-9300-AD4AAB88E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38B23-5B82-4C85-9CEA-43A83F0988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5DA14D-445E-4E07-9105-46345756E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125DCA-105A-4EE7-8D36-A1C890275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5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BA74D-C732-4FB9-821E-3DAE86426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C034D4-3C3A-482E-81D0-9C33F4D6F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AC66FB-A731-4596-B5A8-2064A7E73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79C058-F351-40B5-A45A-1D8CC3E9C2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CB7F8A-4BD1-44A3-AFE8-3E6E2E989B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359744-41C8-4AB9-8E44-8893A03D6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841E9-EC03-4A3F-845A-DAD8A06F9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8B49CB-94EE-44A7-B207-E7FB3FA6D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94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6A3640-3321-4870-A12D-4B73603B5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47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82FA1-F33B-442F-9A7E-1F0E9A931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2F7EF-30F7-4ADB-A050-89E3AB9B1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709AD7-D935-447B-9934-8A491B2502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33F3F-70F0-4B5C-8BAC-9FC87EC65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682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52C90-B78C-45B4-B4E0-A96A3C449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FA2085-FF11-49BA-A67F-1C07781A5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AA2BCC-B0BD-4600-9B88-E601E796B1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644C85-5DA2-4806-9290-13643ED8E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252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EFC0B5E-A734-4723-8252-96266D4E92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15319" b="12824"/>
          <a:stretch/>
        </p:blipFill>
        <p:spPr>
          <a:xfrm>
            <a:off x="584" y="6390636"/>
            <a:ext cx="12191415" cy="496928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27C458-3552-47B4-AE47-26367C1ED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1A022-30F4-4636-A8E9-06CE3DA6F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CB30D-92F6-4115-BFEF-7F1C4C5EDA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443" y="6456537"/>
            <a:ext cx="443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6" descr="Image result for cdc logo centers for disease">
            <a:extLst>
              <a:ext uri="{FF2B5EF4-FFF2-40B4-BE49-F238E27FC236}">
                <a16:creationId xmlns:a16="http://schemas.microsoft.com/office/drawing/2014/main" id="{5810D415-8BBD-488C-8A6B-194BA3F8A671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4" t="12975" r="852" b="36295"/>
          <a:stretch/>
        </p:blipFill>
        <p:spPr bwMode="auto">
          <a:xfrm>
            <a:off x="11303698" y="6390636"/>
            <a:ext cx="888302" cy="474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E735556-D7DF-4641-8A4F-33C84FBD753F}"/>
              </a:ext>
            </a:extLst>
          </p:cNvPr>
          <p:cNvSpPr txBox="1"/>
          <p:nvPr userDrawn="1"/>
        </p:nvSpPr>
        <p:spPr>
          <a:xfrm>
            <a:off x="9426365" y="6438368"/>
            <a:ext cx="1839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Influenza Division</a:t>
            </a:r>
          </a:p>
        </p:txBody>
      </p:sp>
    </p:spTree>
    <p:extLst>
      <p:ext uri="{BB962C8B-B14F-4D97-AF65-F5344CB8AC3E}">
        <p14:creationId xmlns:p14="http://schemas.microsoft.com/office/powerpoint/2010/main" val="142673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765CBD-A396-4729-8BA1-D27A4ADC1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180CB-2974-466B-89A9-9A4790A61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9A65A-EF90-4517-95FB-F450955AEE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83DA5-9F86-43CF-9998-FFD09E4C8E1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FABFE-EE76-49BE-81E9-EF3444738C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90C81-99C8-40A3-BA5B-A4EBE97882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29CA1-BF9B-46EE-9D5F-36981D690B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4984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hyperlink" Target="https://www.cdc.gov/flu/professionals/vaccination/effectiveness-studies.htm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dc.gov/flu/professionals/vaccination/effectiveness-year/2011-2012.html" TargetMode="External"/><Relationship Id="rId13" Type="http://schemas.openxmlformats.org/officeDocument/2006/relationships/hyperlink" Target="https://www.ncbi.nlm.nih.gov/pubmed/26743842" TargetMode="External"/><Relationship Id="rId18" Type="http://schemas.openxmlformats.org/officeDocument/2006/relationships/hyperlink" Target="https://www.cdc.gov/flu/professionals/vaccination/effectiveness-year/2016-2017.html" TargetMode="External"/><Relationship Id="rId26" Type="http://schemas.openxmlformats.org/officeDocument/2006/relationships/hyperlink" Target="https://www.cdc.gov/flu/vaccines-work/2021-2022.html" TargetMode="External"/><Relationship Id="rId3" Type="http://schemas.openxmlformats.org/officeDocument/2006/relationships/hyperlink" Target="https://www.cdc.gov/flu/professionals/vaccination/effectiveness-studies.htm" TargetMode="External"/><Relationship Id="rId21" Type="http://schemas.openxmlformats.org/officeDocument/2006/relationships/hyperlink" Target="https://academic.oup.com/cid/advance-article/doi/10.1093/cid/ciz075/5305915" TargetMode="External"/><Relationship Id="rId7" Type="http://schemas.openxmlformats.org/officeDocument/2006/relationships/hyperlink" Target="https://www.ncbi.nlm.nih.gov/pubmed/22843783" TargetMode="External"/><Relationship Id="rId12" Type="http://schemas.openxmlformats.org/officeDocument/2006/relationships/hyperlink" Target="https://www.cdc.gov/flu/professionals/vaccination/effectiveness-year/2013-2014.html" TargetMode="External"/><Relationship Id="rId17" Type="http://schemas.openxmlformats.org/officeDocument/2006/relationships/hyperlink" Target="https://www.ncbi.nlm.nih.gov/pubmed/28792867" TargetMode="External"/><Relationship Id="rId25" Type="http://schemas.openxmlformats.org/officeDocument/2006/relationships/hyperlink" Target="https://academic.oup.com/cid/advance-article/doi/10.1093/cid/ciaa1884/6048924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s://www.cdc.gov/flu/professionals/vaccination/effectiveness-year/2015-2016.html" TargetMode="External"/><Relationship Id="rId20" Type="http://schemas.openxmlformats.org/officeDocument/2006/relationships/hyperlink" Target="https://www.cdc.gov/flu/professionals/vaccination/effectiveness-year/2017-2018.html" TargetMode="External"/><Relationship Id="rId29" Type="http://schemas.openxmlformats.org/officeDocument/2006/relationships/hyperlink" Target="https://onlinelibrary.wiley.com/doi/10.1111/irv.13342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cbi.nlm.nih.gov/pubmed/21857999" TargetMode="External"/><Relationship Id="rId11" Type="http://schemas.openxmlformats.org/officeDocument/2006/relationships/hyperlink" Target="https://www.ncbi.nlm.nih.gov/pubmed/25406334" TargetMode="External"/><Relationship Id="rId24" Type="http://schemas.openxmlformats.org/officeDocument/2006/relationships/hyperlink" Target="https://www.cdc.gov/flu/vaccines-work/2019-2020.html" TargetMode="External"/><Relationship Id="rId32" Type="http://schemas.openxmlformats.org/officeDocument/2006/relationships/hyperlink" Target="https://www.cdc.gov/mmwr/volumes/74/wr/mm7406a2.htm" TargetMode="External"/><Relationship Id="rId5" Type="http://schemas.openxmlformats.org/officeDocument/2006/relationships/hyperlink" Target="https://www.ncbi.nlm.nih.gov/pubmed/21767593" TargetMode="External"/><Relationship Id="rId15" Type="http://schemas.openxmlformats.org/officeDocument/2006/relationships/hyperlink" Target="https://academic.oup.com/cid/article/63/12/1564/2282808/2014-2015-Influenza-Vaccine-Effectiveness-in-the" TargetMode="External"/><Relationship Id="rId23" Type="http://schemas.openxmlformats.org/officeDocument/2006/relationships/hyperlink" Target="https://academic.oup.com/jid/article/221/1/8/5609441" TargetMode="External"/><Relationship Id="rId28" Type="http://schemas.openxmlformats.org/officeDocument/2006/relationships/hyperlink" Target="https://www.cdc.gov/flu/vaccines-work/2022-2023.html" TargetMode="External"/><Relationship Id="rId10" Type="http://schemas.openxmlformats.org/officeDocument/2006/relationships/hyperlink" Target="https://www.cdc.gov/flu/professionals/vaccination/effectiveness-year/2012-2013.html" TargetMode="External"/><Relationship Id="rId19" Type="http://schemas.openxmlformats.org/officeDocument/2006/relationships/hyperlink" Target="https://academic.oup.com/cid/article/68/11/1798/5094815" TargetMode="External"/><Relationship Id="rId31" Type="http://schemas.openxmlformats.org/officeDocument/2006/relationships/hyperlink" Target="https://academic.oup.com/cid/advance-article/doi/10.1093/cid/ciae658/7943530" TargetMode="External"/><Relationship Id="rId4" Type="http://schemas.openxmlformats.org/officeDocument/2006/relationships/hyperlink" Target="http://www.ncbi.nlm.nih.gov/pubmed/19086915" TargetMode="External"/><Relationship Id="rId9" Type="http://schemas.openxmlformats.org/officeDocument/2006/relationships/hyperlink" Target="https://www.ncbi.nlm.nih.gov/pubmed/24235265" TargetMode="External"/><Relationship Id="rId14" Type="http://schemas.openxmlformats.org/officeDocument/2006/relationships/hyperlink" Target="https://www.cdc.gov/flu/professionals/vaccination/effectiveness-year/2014-2015.html" TargetMode="External"/><Relationship Id="rId22" Type="http://schemas.openxmlformats.org/officeDocument/2006/relationships/hyperlink" Target="https://www.cdc.gov/flu/vaccines-work/2018-2019.html" TargetMode="External"/><Relationship Id="rId27" Type="http://schemas.openxmlformats.org/officeDocument/2006/relationships/hyperlink" Target="https://academic.oup.com/cid/advance-article/doi/10.1093/cid/ciac941/6887366" TargetMode="External"/><Relationship Id="rId30" Type="http://schemas.openxmlformats.org/officeDocument/2006/relationships/hyperlink" Target="https://www.cdc.gov/flu-vaccines-work/php/effectiveness-studies/2023-2024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001525"/>
              </p:ext>
            </p:extLst>
          </p:nvPr>
        </p:nvGraphicFramePr>
        <p:xfrm>
          <a:off x="3579312" y="2121385"/>
          <a:ext cx="10080864" cy="4806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0" y="-636293"/>
            <a:ext cx="12191999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kern="120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Effectiveness of Seasonal Flu Vaccines from the 2005 – 2024 Flu Seasons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6862" y="5840004"/>
            <a:ext cx="46136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Source: </a:t>
            </a:r>
            <a:r>
              <a:rPr lang="en-US" sz="1000" dirty="0">
                <a:solidFill>
                  <a:srgbClr val="9CA9A2"/>
                </a:solidFill>
                <a:hlinkClick r:id="rId4"/>
              </a:rPr>
              <a:t>https://www.cdc.gov/flu/professionals/vaccination/effectiveness-studies.htm</a:t>
            </a:r>
            <a:endParaRPr lang="en-US" sz="1000" dirty="0">
              <a:solidFill>
                <a:srgbClr val="9CA9A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3718C5-F22D-4BDB-8006-FC16F0E6D9DD}"/>
              </a:ext>
            </a:extLst>
          </p:cNvPr>
          <p:cNvSpPr txBox="1"/>
          <p:nvPr/>
        </p:nvSpPr>
        <p:spPr>
          <a:xfrm>
            <a:off x="4860546" y="5655940"/>
            <a:ext cx="7508558" cy="599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*2020-21 flu vaccine effectiveness was not estimated due to low flu virus circulation during the 2020-2021 flu season.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†† VE estimates for 2022-2023 flu season are preliminary. </a:t>
            </a:r>
          </a:p>
          <a:p>
            <a:pPr marL="0" marR="0">
              <a:spcAft>
                <a:spcPts val="750"/>
              </a:spcAft>
            </a:pP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9454014"/>
              </p:ext>
            </p:extLst>
          </p:nvPr>
        </p:nvGraphicFramePr>
        <p:xfrm>
          <a:off x="1464563" y="689270"/>
          <a:ext cx="9262872" cy="4966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479320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58416" y="-325216"/>
            <a:ext cx="11933584" cy="68043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kern="120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2000" b="1" dirty="0"/>
              <a:t>Adjusted Vaccine Effectiveness Estimates For Influenza Seasons from 2005 </a:t>
            </a:r>
            <a:r>
              <a:rPr lang="en-US" sz="2000" b="1"/>
              <a:t>– 2024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-259111" y="5998611"/>
            <a:ext cx="49404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Source: </a:t>
            </a:r>
            <a:r>
              <a:rPr lang="en-US" sz="1000" dirty="0">
                <a:solidFill>
                  <a:srgbClr val="9CA9A2"/>
                </a:solidFill>
                <a:hlinkClick r:id="rId3"/>
              </a:rPr>
              <a:t>https://www.cdc.gov/flu/professionals/vaccination/effectiveness-studies.htm</a:t>
            </a:r>
            <a:endParaRPr lang="en-US" sz="1000" dirty="0">
              <a:solidFill>
                <a:srgbClr val="9CA9A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DA2026-C3AF-4E29-B96A-85A4CDEA250C}"/>
              </a:ext>
            </a:extLst>
          </p:cNvPr>
          <p:cNvSpPr txBox="1"/>
          <p:nvPr/>
        </p:nvSpPr>
        <p:spPr>
          <a:xfrm>
            <a:off x="4681330" y="5685447"/>
            <a:ext cx="75106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1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2020-21 flu vaccine effectiveness was not estimated due to low flu virus circulation during the 2020-2021 flu season.</a:t>
            </a:r>
          </a:p>
          <a:p>
            <a:r>
              <a:rPr lang="en-US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†† VE estimates for 2022-2023 flu season are preliminary. </a:t>
            </a:r>
          </a:p>
          <a:p>
            <a:endParaRPr lang="en-US" sz="10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76EDB96-34D9-4889-8A13-299207C737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792526"/>
              </p:ext>
            </p:extLst>
          </p:nvPr>
        </p:nvGraphicFramePr>
        <p:xfrm>
          <a:off x="1007364" y="355215"/>
          <a:ext cx="10177272" cy="5326955"/>
        </p:xfrm>
        <a:graphic>
          <a:graphicData uri="http://schemas.openxmlformats.org/drawingml/2006/table">
            <a:tbl>
              <a:tblPr/>
              <a:tblGrid>
                <a:gridCol w="1696212">
                  <a:extLst>
                    <a:ext uri="{9D8B030D-6E8A-4147-A177-3AD203B41FA5}">
                      <a16:colId xmlns:a16="http://schemas.microsoft.com/office/drawing/2014/main" val="2721709023"/>
                    </a:ext>
                  </a:extLst>
                </a:gridCol>
                <a:gridCol w="1677674">
                  <a:extLst>
                    <a:ext uri="{9D8B030D-6E8A-4147-A177-3AD203B41FA5}">
                      <a16:colId xmlns:a16="http://schemas.microsoft.com/office/drawing/2014/main" val="3407199115"/>
                    </a:ext>
                  </a:extLst>
                </a:gridCol>
                <a:gridCol w="1714750">
                  <a:extLst>
                    <a:ext uri="{9D8B030D-6E8A-4147-A177-3AD203B41FA5}">
                      <a16:colId xmlns:a16="http://schemas.microsoft.com/office/drawing/2014/main" val="530724310"/>
                    </a:ext>
                  </a:extLst>
                </a:gridCol>
                <a:gridCol w="1696212">
                  <a:extLst>
                    <a:ext uri="{9D8B030D-6E8A-4147-A177-3AD203B41FA5}">
                      <a16:colId xmlns:a16="http://schemas.microsoft.com/office/drawing/2014/main" val="3014896884"/>
                    </a:ext>
                  </a:extLst>
                </a:gridCol>
                <a:gridCol w="1696212">
                  <a:extLst>
                    <a:ext uri="{9D8B030D-6E8A-4147-A177-3AD203B41FA5}">
                      <a16:colId xmlns:a16="http://schemas.microsoft.com/office/drawing/2014/main" val="4079703541"/>
                    </a:ext>
                  </a:extLst>
                </a:gridCol>
                <a:gridCol w="1696212">
                  <a:extLst>
                    <a:ext uri="{9D8B030D-6E8A-4147-A177-3AD203B41FA5}">
                      <a16:colId xmlns:a16="http://schemas.microsoft.com/office/drawing/2014/main" val="4043925860"/>
                    </a:ext>
                  </a:extLst>
                </a:gridCol>
              </a:tblGrid>
              <a:tr h="2412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Influenza Season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71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71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Study Site(s)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71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Patients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71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Adjusted Overall VE (%)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71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95% CI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71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493323"/>
                  </a:ext>
                </a:extLst>
              </a:tr>
              <a:tr h="2248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2005-06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Belongia 2009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-52, 59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439929"/>
                  </a:ext>
                </a:extLst>
              </a:tr>
              <a:tr h="2248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2006-07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Belongia 2009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871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22 ,70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0084116"/>
                  </a:ext>
                </a:extLst>
              </a:tr>
              <a:tr h="2248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2007-08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Belongia 2011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1,914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22, 49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42668"/>
                  </a:ext>
                </a:extLst>
              </a:tr>
              <a:tr h="2248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2008-09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Unpublished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WI, MI, NY, TN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6,713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30, 50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2086097"/>
                  </a:ext>
                </a:extLst>
              </a:tr>
              <a:tr h="2248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2009-10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6"/>
                        </a:rPr>
                        <a:t>Griffin 2011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WI, MI, NY, TN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6,757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23, 75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560717"/>
                  </a:ext>
                </a:extLst>
              </a:tr>
              <a:tr h="2248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2010-11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7"/>
                        </a:rPr>
                        <a:t>Treanor 2011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WI, MI, NY, TN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4,757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53, 66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4606367"/>
                  </a:ext>
                </a:extLst>
              </a:tr>
              <a:tr h="2248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8"/>
                        </a:rPr>
                        <a:t>2011-12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9"/>
                        </a:rPr>
                        <a:t>Ohmit 2014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WI, MI, PA, TX, WA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4,771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36, 56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754716"/>
                  </a:ext>
                </a:extLst>
              </a:tr>
              <a:tr h="2248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0"/>
                        </a:rPr>
                        <a:t>2012-13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1"/>
                        </a:rPr>
                        <a:t>McLean 2014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WI, MI, PA, TX, WA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6,452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43, 55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6186300"/>
                  </a:ext>
                </a:extLst>
              </a:tr>
              <a:tr h="2248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2"/>
                        </a:rPr>
                        <a:t>2013-14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3"/>
                        </a:rPr>
                        <a:t>Gaglani 2016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WI, MI, PA, TX, WA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5,999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44, 59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897459"/>
                  </a:ext>
                </a:extLst>
              </a:tr>
              <a:tr h="2248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4"/>
                        </a:rPr>
                        <a:t>2014-15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5"/>
                        </a:rPr>
                        <a:t>Zimmerman 2016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WI, MI, PA, TX, WA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9,311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10, 27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3447899"/>
                  </a:ext>
                </a:extLst>
              </a:tr>
              <a:tr h="2248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6"/>
                        </a:rPr>
                        <a:t>2015-16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7"/>
                        </a:rPr>
                        <a:t>Jackson 2017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WI, MI, PA, TX, WA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6,879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41, 55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887669"/>
                  </a:ext>
                </a:extLst>
              </a:tr>
              <a:tr h="2248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8"/>
                        </a:rPr>
                        <a:t>2016-17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9"/>
                        </a:rPr>
                        <a:t>Flannery 2018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WI, MI, PA, TX, WA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7,410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32, 46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648736"/>
                  </a:ext>
                </a:extLst>
              </a:tr>
              <a:tr h="2248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0"/>
                        </a:rPr>
                        <a:t>2017-18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1"/>
                        </a:rPr>
                        <a:t>Rolfes 2019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WI, MI, PA, TX, WA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8,436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31, 43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972384"/>
                  </a:ext>
                </a:extLst>
              </a:tr>
              <a:tr h="2248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2"/>
                        </a:rPr>
                        <a:t>2018-19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3"/>
                        </a:rPr>
                        <a:t>Flannery 2020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WI, MI, PA, TX, WA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10,012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21, 35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7017276"/>
                  </a:ext>
                </a:extLst>
              </a:tr>
              <a:tr h="2248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4"/>
                        </a:rPr>
                        <a:t>2019-20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5"/>
                        </a:rPr>
                        <a:t>Tenforde 2021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WI, MI, PA, TX, WA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8,845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32, 44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339196"/>
                  </a:ext>
                </a:extLst>
              </a:tr>
              <a:tr h="2248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2020-21*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1503223"/>
                  </a:ext>
                </a:extLst>
              </a:tr>
              <a:tr h="2412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solidFill>
                            <a:srgbClr val="07529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6"/>
                        </a:rPr>
                        <a:t>2021-22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7"/>
                        </a:rPr>
                        <a:t>Price 2022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solidFill>
                            <a:srgbClr val="21252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CA, MI, PA, TN, TX, WA, WI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solidFill>
                            <a:srgbClr val="21252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4,312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solidFill>
                            <a:srgbClr val="21252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solidFill>
                            <a:srgbClr val="21252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21, 48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680548"/>
                  </a:ext>
                </a:extLst>
              </a:tr>
              <a:tr h="2412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8"/>
                        </a:rPr>
                        <a:t>2022-2023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9"/>
                        </a:rPr>
                        <a:t>Chung 2024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MI, PA, TX, WA, AZ, MO, OH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2,561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-9,54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6659556"/>
                  </a:ext>
                </a:extLst>
              </a:tr>
              <a:tr h="28284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0"/>
                        </a:rPr>
                        <a:t>2023-2024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1"/>
                        </a:rPr>
                        <a:t>Chung 2025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AZ, MI, MO, PA, OH, TX, WA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9,061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36,51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768027"/>
                  </a:ext>
                </a:extLst>
              </a:tr>
              <a:tr h="315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2024-2025</a:t>
                      </a:r>
                      <a:r>
                        <a:rPr lang="en-US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††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2"/>
                        </a:rPr>
                        <a:t>Frutos 2025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MN, WI, UT, CA, OR, WA, IN, CO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139,558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54,58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0218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592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65E428-796B-4F91-854A-F3B9406946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2D61D35-D99A-4E05-8055-621D77ED4BE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E466453-8BF3-4DBD-BDD1-D085FCF9DB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3759</TotalTime>
  <Words>538</Words>
  <Application>Microsoft Office PowerPoint</Application>
  <PresentationFormat>Widescreen</PresentationFormat>
  <Paragraphs>142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Jernigan</dc:creator>
  <cp:lastModifiedBy>McCreavy, Claire (CDC/NCIRD/ID)</cp:lastModifiedBy>
  <cp:revision>278</cp:revision>
  <cp:lastPrinted>2018-12-13T20:13:39Z</cp:lastPrinted>
  <dcterms:created xsi:type="dcterms:W3CDTF">2018-03-04T03:08:53Z</dcterms:created>
  <dcterms:modified xsi:type="dcterms:W3CDTF">2025-05-29T18:02:46Z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94a7b8-f06c-4dfe-bdcc-9b548fd58c31_Enabled">
    <vt:lpwstr>true</vt:lpwstr>
  </property>
  <property fmtid="{D5CDD505-2E9C-101B-9397-08002B2CF9AE}" pid="3" name="MSIP_Label_7b94a7b8-f06c-4dfe-bdcc-9b548fd58c31_SetDate">
    <vt:lpwstr>2021-08-24T16:40:28Z</vt:lpwstr>
  </property>
  <property fmtid="{D5CDD505-2E9C-101B-9397-08002B2CF9AE}" pid="4" name="MSIP_Label_7b94a7b8-f06c-4dfe-bdcc-9b548fd58c31_Method">
    <vt:lpwstr>Privileged</vt:lpwstr>
  </property>
  <property fmtid="{D5CDD505-2E9C-101B-9397-08002B2CF9AE}" pid="5" name="MSIP_Label_7b94a7b8-f06c-4dfe-bdcc-9b548fd58c31_Name">
    <vt:lpwstr>7b94a7b8-f06c-4dfe-bdcc-9b548fd58c31</vt:lpwstr>
  </property>
  <property fmtid="{D5CDD505-2E9C-101B-9397-08002B2CF9AE}" pid="6" name="MSIP_Label_7b94a7b8-f06c-4dfe-bdcc-9b548fd58c31_SiteId">
    <vt:lpwstr>9ce70869-60db-44fd-abe8-d2767077fc8f</vt:lpwstr>
  </property>
  <property fmtid="{D5CDD505-2E9C-101B-9397-08002B2CF9AE}" pid="7" name="MSIP_Label_7b94a7b8-f06c-4dfe-bdcc-9b548fd58c31_ActionId">
    <vt:lpwstr>50524ba5-85d9-4a86-b468-e3f76e320a05</vt:lpwstr>
  </property>
  <property fmtid="{D5CDD505-2E9C-101B-9397-08002B2CF9AE}" pid="8" name="MSIP_Label_7b94a7b8-f06c-4dfe-bdcc-9b548fd58c31_ContentBits">
    <vt:lpwstr>0</vt:lpwstr>
  </property>
</Properties>
</file>