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8"/>
  </p:notesMasterIdLst>
  <p:sldIdLst>
    <p:sldId id="280" r:id="rId6"/>
    <p:sldId id="282" r:id="rId7"/>
    <p:sldId id="292" r:id="rId8"/>
    <p:sldId id="276" r:id="rId9"/>
    <p:sldId id="270" r:id="rId10"/>
    <p:sldId id="257" r:id="rId11"/>
    <p:sldId id="258" r:id="rId12"/>
    <p:sldId id="279" r:id="rId13"/>
    <p:sldId id="278" r:id="rId14"/>
    <p:sldId id="259" r:id="rId15"/>
    <p:sldId id="260" r:id="rId16"/>
    <p:sldId id="285" r:id="rId17"/>
    <p:sldId id="286" r:id="rId18"/>
    <p:sldId id="261" r:id="rId19"/>
    <p:sldId id="262" r:id="rId20"/>
    <p:sldId id="299" r:id="rId21"/>
    <p:sldId id="300" r:id="rId22"/>
    <p:sldId id="295" r:id="rId23"/>
    <p:sldId id="273" r:id="rId24"/>
    <p:sldId id="277" r:id="rId25"/>
    <p:sldId id="274"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C55A11"/>
    <a:srgbClr val="1C75BC"/>
    <a:srgbClr val="7030A0"/>
    <a:srgbClr val="1A2D61"/>
    <a:srgbClr val="F7FAFD"/>
    <a:srgbClr val="353333"/>
    <a:srgbClr val="3E3C3C"/>
    <a:srgbClr val="767171"/>
    <a:srgbClr val="B8E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F28D7-42A6-4778-B6D8-A0CB1B7A88C7}" v="14" dt="2024-10-01T19:10:01.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39" autoAdjust="0"/>
    <p:restoredTop sz="86375" autoAdjust="0"/>
  </p:normalViewPr>
  <p:slideViewPr>
    <p:cSldViewPr snapToGrid="0">
      <p:cViewPr varScale="1">
        <p:scale>
          <a:sx n="98" d="100"/>
          <a:sy n="98" d="100"/>
        </p:scale>
        <p:origin x="27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565DC-02CB-4467-8781-18157D67299C}"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9319E-C7A2-4EC4-8DE2-E143CDFE11E6}" type="slidenum">
              <a:rPr lang="en-US" smtClean="0"/>
              <a:t>‹#›</a:t>
            </a:fld>
            <a:endParaRPr lang="en-US"/>
          </a:p>
        </p:txBody>
      </p:sp>
    </p:spTree>
    <p:extLst>
      <p:ext uri="{BB962C8B-B14F-4D97-AF65-F5344CB8AC3E}">
        <p14:creationId xmlns:p14="http://schemas.microsoft.com/office/powerpoint/2010/main" val="367166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9319E-C7A2-4EC4-8DE2-E143CDFE11E6}" type="slidenum">
              <a:rPr lang="en-US" smtClean="0"/>
              <a:t>10</a:t>
            </a:fld>
            <a:endParaRPr lang="en-US"/>
          </a:p>
        </p:txBody>
      </p:sp>
    </p:spTree>
    <p:extLst>
      <p:ext uri="{BB962C8B-B14F-4D97-AF65-F5344CB8AC3E}">
        <p14:creationId xmlns:p14="http://schemas.microsoft.com/office/powerpoint/2010/main" val="31904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9319E-C7A2-4EC4-8DE2-E143CDFE11E6}" type="slidenum">
              <a:rPr lang="en-US" smtClean="0"/>
              <a:t>11</a:t>
            </a:fld>
            <a:endParaRPr lang="en-US"/>
          </a:p>
        </p:txBody>
      </p:sp>
    </p:spTree>
    <p:extLst>
      <p:ext uri="{BB962C8B-B14F-4D97-AF65-F5344CB8AC3E}">
        <p14:creationId xmlns:p14="http://schemas.microsoft.com/office/powerpoint/2010/main" val="140949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9319E-C7A2-4EC4-8DE2-E143CDFE11E6}" type="slidenum">
              <a:rPr lang="en-US" smtClean="0"/>
              <a:t>12</a:t>
            </a:fld>
            <a:endParaRPr lang="en-US"/>
          </a:p>
        </p:txBody>
      </p:sp>
    </p:spTree>
    <p:extLst>
      <p:ext uri="{BB962C8B-B14F-4D97-AF65-F5344CB8AC3E}">
        <p14:creationId xmlns:p14="http://schemas.microsoft.com/office/powerpoint/2010/main" val="68105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D6280-A5CE-4A96-BAA2-5FE339709081}" type="slidenum">
              <a:rPr lang="en-US" smtClean="0"/>
              <a:t>13</a:t>
            </a:fld>
            <a:endParaRPr lang="en-US"/>
          </a:p>
        </p:txBody>
      </p:sp>
    </p:spTree>
    <p:extLst>
      <p:ext uri="{BB962C8B-B14F-4D97-AF65-F5344CB8AC3E}">
        <p14:creationId xmlns:p14="http://schemas.microsoft.com/office/powerpoint/2010/main" val="2154875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Economics or applied economics, Health services research or related health sciences, Industrial engineering, Operations research, Public policy or policy analysis, Related quantitatively-oriented fields</a:t>
            </a:r>
          </a:p>
        </p:txBody>
      </p:sp>
      <p:sp>
        <p:nvSpPr>
          <p:cNvPr id="4" name="Slide Number Placeholder 3"/>
          <p:cNvSpPr>
            <a:spLocks noGrp="1"/>
          </p:cNvSpPr>
          <p:nvPr>
            <p:ph type="sldNum" sz="quarter" idx="5"/>
          </p:nvPr>
        </p:nvSpPr>
        <p:spPr/>
        <p:txBody>
          <a:bodyPr/>
          <a:lstStyle/>
          <a:p>
            <a:fld id="{FE09319E-C7A2-4EC4-8DE2-E143CDFE11E6}" type="slidenum">
              <a:rPr lang="en-US" smtClean="0"/>
              <a:t>14</a:t>
            </a:fld>
            <a:endParaRPr lang="en-US"/>
          </a:p>
        </p:txBody>
      </p:sp>
    </p:spTree>
    <p:extLst>
      <p:ext uri="{BB962C8B-B14F-4D97-AF65-F5344CB8AC3E}">
        <p14:creationId xmlns:p14="http://schemas.microsoft.com/office/powerpoint/2010/main" val="933324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9319E-C7A2-4EC4-8DE2-E143CDFE11E6}" type="slidenum">
              <a:rPr lang="en-US" smtClean="0"/>
              <a:t>15</a:t>
            </a:fld>
            <a:endParaRPr lang="en-US"/>
          </a:p>
        </p:txBody>
      </p:sp>
    </p:spTree>
    <p:extLst>
      <p:ext uri="{BB962C8B-B14F-4D97-AF65-F5344CB8AC3E}">
        <p14:creationId xmlns:p14="http://schemas.microsoft.com/office/powerpoint/2010/main" val="3629002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DC2732-A287-4294-A804-E48BCAAFB5F3}"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3489739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C2732-A287-4294-A804-E48BCAAFB5F3}"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1448641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C2732-A287-4294-A804-E48BCAAFB5F3}"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76974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C2732-A287-4294-A804-E48BCAAFB5F3}"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139267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DC2732-A287-4294-A804-E48BCAAFB5F3}"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2099348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C2732-A287-4294-A804-E48BCAAFB5F3}"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412525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C2732-A287-4294-A804-E48BCAAFB5F3}"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356823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C2732-A287-4294-A804-E48BCAAFB5F3}"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206983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C2732-A287-4294-A804-E48BCAAFB5F3}"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360442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DC2732-A287-4294-A804-E48BCAAFB5F3}"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78837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DC2732-A287-4294-A804-E48BCAAFB5F3}"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132118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C2732-A287-4294-A804-E48BCAAFB5F3}" type="datetimeFigureOut">
              <a:rPr lang="en-US" smtClean="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6C5AE-310E-4F28-8F61-61B9790310B9}" type="slidenum">
              <a:rPr lang="en-US" smtClean="0"/>
              <a:t>‹#›</a:t>
            </a:fld>
            <a:endParaRPr lang="en-US"/>
          </a:p>
        </p:txBody>
      </p:sp>
    </p:spTree>
    <p:extLst>
      <p:ext uri="{BB962C8B-B14F-4D97-AF65-F5344CB8AC3E}">
        <p14:creationId xmlns:p14="http://schemas.microsoft.com/office/powerpoint/2010/main" val="229613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ellowships@cdc.gov"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cdc.gov/l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phifp/"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pe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fellowships/"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fellowships/" TargetMode="External"/><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fellowships/"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fellowships/"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cdc.gov/epi-elective/php/participants/check-eligibility.html" TargetMode="External"/><Relationship Id="rId7" Type="http://schemas.openxmlformats.org/officeDocument/2006/relationships/hyperlink" Target="https://www.cdc.gov/elearning-institute/php/participants/eligibility.html" TargetMode="External"/><Relationship Id="rId2" Type="http://schemas.openxmlformats.org/officeDocument/2006/relationships/hyperlink" Target="https://www.cdc.gov/eis/php/participants/eligibility.html" TargetMode="External"/><Relationship Id="rId1" Type="http://schemas.openxmlformats.org/officeDocument/2006/relationships/slideLayout" Target="../slideLayouts/slideLayout2.xml"/><Relationship Id="rId6" Type="http://schemas.openxmlformats.org/officeDocument/2006/relationships/hyperlink" Target="https://www.cdc.gov/pef/php/participants/eligibility.html" TargetMode="External"/><Relationship Id="rId5" Type="http://schemas.openxmlformats.org/officeDocument/2006/relationships/hyperlink" Target="https://www.cdc.gov/phifp/php/participants/eligibility.html" TargetMode="External"/><Relationship Id="rId4" Type="http://schemas.openxmlformats.org/officeDocument/2006/relationships/hyperlink" Target="https://www.cdc.gov/lls/php/participants/eligibility.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hyperlink" Target="https://www.cdc.gov/fellowships/"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cdc.gov/eis/"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www.cdc.gov/epi-elective"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4AAC75-4FEC-440D-99BD-00AEDB6DB41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04" t="15694" r="833" b="9306"/>
          <a:stretch/>
        </p:blipFill>
        <p:spPr>
          <a:xfrm>
            <a:off x="0" y="0"/>
            <a:ext cx="12192000" cy="6858000"/>
          </a:xfrm>
          <a:prstGeom prst="rect">
            <a:avLst/>
          </a:prstGeom>
        </p:spPr>
      </p:pic>
      <p:sp>
        <p:nvSpPr>
          <p:cNvPr id="3" name="TextBox 2">
            <a:extLst>
              <a:ext uri="{FF2B5EF4-FFF2-40B4-BE49-F238E27FC236}">
                <a16:creationId xmlns:a16="http://schemas.microsoft.com/office/drawing/2014/main" id="{52D48801-5410-4634-807D-B9AA9CA6CCDD}"/>
              </a:ext>
            </a:extLst>
          </p:cNvPr>
          <p:cNvSpPr txBox="1"/>
          <p:nvPr/>
        </p:nvSpPr>
        <p:spPr>
          <a:xfrm>
            <a:off x="335280" y="735955"/>
            <a:ext cx="11521440" cy="5016758"/>
          </a:xfrm>
          <a:prstGeom prst="rect">
            <a:avLst/>
          </a:prstGeom>
          <a:solidFill>
            <a:srgbClr val="000000">
              <a:alpha val="49020"/>
            </a:srgbClr>
          </a:solidFill>
        </p:spPr>
        <p:txBody>
          <a:bodyPr wrap="square" rtlCol="0">
            <a:spAutoFit/>
          </a:bodyPr>
          <a:lstStyle/>
          <a:p>
            <a:r>
              <a:rPr lang="en-US" sz="3600" b="1" dirty="0">
                <a:solidFill>
                  <a:schemeClr val="bg1"/>
                </a:solidFill>
              </a:rPr>
              <a:t>How to Use this Resource</a:t>
            </a:r>
          </a:p>
          <a:p>
            <a:endParaRPr lang="en-US" sz="2000" b="1" dirty="0">
              <a:solidFill>
                <a:schemeClr val="bg1"/>
              </a:solidFill>
            </a:endParaRPr>
          </a:p>
          <a:p>
            <a:r>
              <a:rPr lang="en-US" sz="2400" dirty="0">
                <a:solidFill>
                  <a:schemeClr val="bg1"/>
                </a:solidFill>
              </a:rPr>
              <a:t>These slides: </a:t>
            </a:r>
          </a:p>
          <a:p>
            <a:pPr marL="285750" indent="-285750">
              <a:buFont typeface="Arial" panose="020B0604020202020204" pitchFamily="34" charset="0"/>
              <a:buChar char="•"/>
            </a:pPr>
            <a:r>
              <a:rPr lang="en-US" sz="2400" dirty="0">
                <a:solidFill>
                  <a:schemeClr val="bg1"/>
                </a:solidFill>
              </a:rPr>
              <a:t>provide a snapshot of some of CDC fellowships</a:t>
            </a:r>
          </a:p>
          <a:p>
            <a:pPr marL="285750" indent="-285750">
              <a:buFont typeface="Arial" panose="020B0604020202020204" pitchFamily="34" charset="0"/>
              <a:buChar char="•"/>
            </a:pPr>
            <a:r>
              <a:rPr lang="en-US" sz="2400" dirty="0">
                <a:solidFill>
                  <a:schemeClr val="bg1"/>
                </a:solidFill>
              </a:rPr>
              <a:t>are intended to be a resource for alumni, internal and external partners, etc.</a:t>
            </a:r>
          </a:p>
          <a:p>
            <a:pPr marL="285750" indent="-285750">
              <a:buFont typeface="Arial" panose="020B0604020202020204" pitchFamily="34" charset="0"/>
              <a:buChar char="•"/>
            </a:pPr>
            <a:r>
              <a:rPr lang="en-US" sz="2400" dirty="0">
                <a:solidFill>
                  <a:schemeClr val="bg1"/>
                </a:solidFill>
              </a:rPr>
              <a:t>can be used to pull slides from and incorporate into other slide presentations </a:t>
            </a:r>
          </a:p>
          <a:p>
            <a:pPr marL="285750" indent="-285750">
              <a:buFont typeface="Arial" panose="020B0604020202020204" pitchFamily="34" charset="0"/>
              <a:buChar char="•"/>
            </a:pPr>
            <a:r>
              <a:rPr lang="en-US" sz="2400" dirty="0">
                <a:solidFill>
                  <a:schemeClr val="bg1"/>
                </a:solidFill>
              </a:rPr>
              <a:t>include a webpage link for up-to-date information on application dates, how to apply, etc.</a:t>
            </a:r>
          </a:p>
          <a:p>
            <a:br>
              <a:rPr lang="en-US" sz="2400" dirty="0">
                <a:solidFill>
                  <a:schemeClr val="bg1"/>
                </a:solidFill>
              </a:rPr>
            </a:br>
            <a:r>
              <a:rPr lang="en-US" sz="2400" dirty="0">
                <a:solidFill>
                  <a:schemeClr val="bg1"/>
                </a:solidFill>
              </a:rPr>
              <a:t>Thank you for using the relevant content in your presentation materials. Building the next generation of the public health workforce is our first line of defense to protect against existing and emerging health threats. </a:t>
            </a:r>
            <a:br>
              <a:rPr lang="en-US" sz="2400" dirty="0">
                <a:solidFill>
                  <a:schemeClr val="bg1"/>
                </a:solidFill>
              </a:rPr>
            </a:br>
            <a:br>
              <a:rPr lang="en-US" sz="2400" dirty="0">
                <a:solidFill>
                  <a:schemeClr val="bg1"/>
                </a:solidFill>
              </a:rPr>
            </a:br>
            <a:r>
              <a:rPr lang="en-US" sz="2400" dirty="0">
                <a:solidFill>
                  <a:schemeClr val="bg1"/>
                </a:solidFill>
              </a:rPr>
              <a:t>For questions about this slide deck, please contact </a:t>
            </a:r>
            <a:r>
              <a:rPr lang="en-US" sz="2400" u="sng" dirty="0">
                <a:solidFill>
                  <a:schemeClr val="bg1"/>
                </a:solidFill>
                <a:hlinkClick r:id="rId3">
                  <a:extLst>
                    <a:ext uri="{A12FA001-AC4F-418D-AE19-62706E023703}">
                      <ahyp:hlinkClr xmlns:ahyp="http://schemas.microsoft.com/office/drawing/2018/hyperlinkcolor" val="tx"/>
                    </a:ext>
                  </a:extLst>
                </a:hlinkClick>
              </a:rPr>
              <a:t>fellowships@cdc.gov</a:t>
            </a:r>
            <a:r>
              <a:rPr lang="en-US" sz="2400" u="sng" dirty="0">
                <a:solidFill>
                  <a:schemeClr val="bg1"/>
                </a:solidFill>
              </a:rPr>
              <a:t> </a:t>
            </a:r>
            <a:endParaRPr lang="en-US" sz="2400" u="sng" dirty="0"/>
          </a:p>
        </p:txBody>
      </p:sp>
      <p:sp>
        <p:nvSpPr>
          <p:cNvPr id="2" name="Title 1" hidden="1">
            <a:extLst>
              <a:ext uri="{FF2B5EF4-FFF2-40B4-BE49-F238E27FC236}">
                <a16:creationId xmlns:a16="http://schemas.microsoft.com/office/drawing/2014/main" id="{9559111E-4291-4364-AEEF-CD2CDAF7FC0E}"/>
              </a:ext>
            </a:extLst>
          </p:cNvPr>
          <p:cNvSpPr>
            <a:spLocks noGrp="1"/>
          </p:cNvSpPr>
          <p:nvPr>
            <p:ph type="ctrTitle"/>
          </p:nvPr>
        </p:nvSpPr>
        <p:spPr/>
        <p:txBody>
          <a:bodyPr/>
          <a:lstStyle/>
          <a:p>
            <a:r>
              <a:rPr lang="en-US" dirty="0"/>
              <a:t>How to Use this Resource</a:t>
            </a:r>
          </a:p>
        </p:txBody>
      </p:sp>
    </p:spTree>
    <p:extLst>
      <p:ext uri="{BB962C8B-B14F-4D97-AF65-F5344CB8AC3E}">
        <p14:creationId xmlns:p14="http://schemas.microsoft.com/office/powerpoint/2010/main" val="3234485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ellows working in lab graphic"/>
          <p:cNvPicPr>
            <a:picLocks noChangeAspect="1"/>
          </p:cNvPicPr>
          <p:nvPr/>
        </p:nvPicPr>
        <p:blipFill rotWithShape="1">
          <a:blip r:embed="rId3" cstate="print">
            <a:extLst>
              <a:ext uri="{28A0092B-C50C-407E-A947-70E740481C1C}">
                <a14:useLocalDpi xmlns:a14="http://schemas.microsoft.com/office/drawing/2010/main" val="0"/>
              </a:ext>
            </a:extLst>
          </a:blip>
          <a:srcRect b="15142"/>
          <a:stretch/>
        </p:blipFill>
        <p:spPr>
          <a:xfrm>
            <a:off x="0" y="0"/>
            <a:ext cx="12192000" cy="6867007"/>
          </a:xfrm>
          <a:prstGeom prst="rect">
            <a:avLst/>
          </a:prstGeom>
        </p:spPr>
      </p:pic>
      <p:sp>
        <p:nvSpPr>
          <p:cNvPr id="8" name="Rectangle 7">
            <a:extLst>
              <a:ext uri="{C183D7F6-B498-43B3-948B-1728B52AA6E4}">
                <adec:decorative xmlns:adec="http://schemas.microsoft.com/office/drawing/2017/decorative" val="1"/>
              </a:ext>
            </a:extLst>
          </p:cNvPr>
          <p:cNvSpPr/>
          <p:nvPr/>
        </p:nvSpPr>
        <p:spPr>
          <a:xfrm>
            <a:off x="0" y="4215302"/>
            <a:ext cx="1219200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30303" y="4489461"/>
            <a:ext cx="12222303" cy="696211"/>
          </a:xfrm>
        </p:spPr>
        <p:txBody>
          <a:bodyPr>
            <a:normAutofit/>
          </a:bodyPr>
          <a:lstStyle/>
          <a:p>
            <a:pPr algn="ctr"/>
            <a:r>
              <a:rPr lang="en-US" b="1" dirty="0">
                <a:solidFill>
                  <a:schemeClr val="bg1"/>
                </a:solidFill>
                <a:effectLst>
                  <a:outerShdw blurRad="50800" dist="38100" dir="5400000" algn="t" rotWithShape="0">
                    <a:prstClr val="black">
                      <a:alpha val="40000"/>
                    </a:prstClr>
                  </a:outerShdw>
                </a:effectLst>
                <a:latin typeface="+mn-lt"/>
                <a:cs typeface="Calibri" panose="020F0502020204030204" pitchFamily="34" charset="0"/>
              </a:rPr>
              <a:t>Laboratory Leadership Service (LLS)</a:t>
            </a:r>
            <a:endParaRPr lang="en-US" b="1" dirty="0">
              <a:latin typeface="+mn-lt"/>
            </a:endParaRPr>
          </a:p>
        </p:txBody>
      </p:sp>
    </p:spTree>
    <p:extLst>
      <p:ext uri="{BB962C8B-B14F-4D97-AF65-F5344CB8AC3E}">
        <p14:creationId xmlns:p14="http://schemas.microsoft.com/office/powerpoint/2010/main" val="2764506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11017" y="2274033"/>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rgbClr val="1C75BC"/>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C183D7F6-B498-43B3-948B-1728B52AA6E4}">
                <adec:decorative xmlns:adec="http://schemas.microsoft.com/office/drawing/2017/decorative" val="1"/>
              </a:ext>
            </a:extLst>
          </p:cNvPr>
          <p:cNvSpPr/>
          <p:nvPr/>
        </p:nvSpPr>
        <p:spPr>
          <a:xfrm>
            <a:off x="2130386" y="1624038"/>
            <a:ext cx="2181340" cy="2170323"/>
          </a:xfrm>
          <a:prstGeom prst="ellipse">
            <a:avLst/>
          </a:prstGeom>
          <a:noFill/>
          <a:ln w="76200">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4999820" y="1624038"/>
            <a:ext cx="2181340" cy="2170323"/>
          </a:xfrm>
          <a:prstGeom prst="ellipse">
            <a:avLst/>
          </a:prstGeom>
          <a:noFill/>
          <a:ln w="76200">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69254" y="1624038"/>
            <a:ext cx="2181340" cy="2170323"/>
          </a:xfrm>
          <a:prstGeom prst="ellipse">
            <a:avLst/>
          </a:prstGeom>
          <a:noFill/>
          <a:ln w="76200">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aboratory Leadership Servic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6126" y="1994414"/>
            <a:ext cx="1521874" cy="1163623"/>
          </a:xfrm>
          <a:prstGeom prst="rect">
            <a:avLst/>
          </a:prstGeom>
        </p:spPr>
      </p:pic>
      <p:sp>
        <p:nvSpPr>
          <p:cNvPr id="13" name="Rectangle 12"/>
          <p:cNvSpPr/>
          <p:nvPr/>
        </p:nvSpPr>
        <p:spPr>
          <a:xfrm>
            <a:off x="1073371" y="511949"/>
            <a:ext cx="10047382" cy="646331"/>
          </a:xfrm>
          <a:prstGeom prst="rect">
            <a:avLst/>
          </a:prstGeom>
        </p:spPr>
        <p:txBody>
          <a:bodyPr wrap="square">
            <a:spAutoFit/>
          </a:bodyPr>
          <a:lstStyle/>
          <a:p>
            <a:pPr algn="ctr"/>
            <a:r>
              <a:rPr lang="en-US" sz="3600" b="1" dirty="0">
                <a:solidFill>
                  <a:schemeClr val="bg2">
                    <a:lumMod val="25000"/>
                  </a:schemeClr>
                </a:solidFill>
              </a:rPr>
              <a:t>LLS trains the next generation of laboratory leaders.</a:t>
            </a:r>
          </a:p>
        </p:txBody>
      </p:sp>
      <p:sp>
        <p:nvSpPr>
          <p:cNvPr id="14" name="Rectangle 13"/>
          <p:cNvSpPr/>
          <p:nvPr/>
        </p:nvSpPr>
        <p:spPr>
          <a:xfrm>
            <a:off x="1631297" y="4023775"/>
            <a:ext cx="3179518" cy="1569660"/>
          </a:xfrm>
          <a:prstGeom prst="rect">
            <a:avLst/>
          </a:prstGeom>
        </p:spPr>
        <p:txBody>
          <a:bodyPr wrap="square">
            <a:spAutoFit/>
          </a:bodyPr>
          <a:lstStyle/>
          <a:p>
            <a:pPr algn="ctr"/>
            <a:r>
              <a:rPr lang="en-US" sz="2400" b="1" dirty="0">
                <a:solidFill>
                  <a:srgbClr val="000000"/>
                </a:solidFill>
              </a:rPr>
              <a:t>Experiential training</a:t>
            </a:r>
          </a:p>
          <a:p>
            <a:pPr algn="ctr"/>
            <a:r>
              <a:rPr lang="en-US" sz="2400" b="1" dirty="0">
                <a:solidFill>
                  <a:srgbClr val="000000"/>
                </a:solidFill>
              </a:rPr>
              <a:t>on-the-ground at CDC, </a:t>
            </a:r>
          </a:p>
          <a:p>
            <a:pPr algn="ctr"/>
            <a:r>
              <a:rPr lang="en-US" sz="2400" b="1" dirty="0">
                <a:solidFill>
                  <a:srgbClr val="000000"/>
                </a:solidFill>
              </a:rPr>
              <a:t>state labs and/or </a:t>
            </a:r>
          </a:p>
          <a:p>
            <a:pPr algn="ctr"/>
            <a:r>
              <a:rPr lang="en-US" sz="2400" b="1" dirty="0">
                <a:solidFill>
                  <a:srgbClr val="000000"/>
                </a:solidFill>
              </a:rPr>
              <a:t>in the field</a:t>
            </a:r>
            <a:endParaRPr lang="en-US" sz="2400" b="1" dirty="0"/>
          </a:p>
        </p:txBody>
      </p:sp>
      <p:sp>
        <p:nvSpPr>
          <p:cNvPr id="15" name="Rectangle 14"/>
          <p:cNvSpPr/>
          <p:nvPr/>
        </p:nvSpPr>
        <p:spPr>
          <a:xfrm>
            <a:off x="4869195" y="4023775"/>
            <a:ext cx="2679677" cy="1569660"/>
          </a:xfrm>
          <a:prstGeom prst="rect">
            <a:avLst/>
          </a:prstGeom>
        </p:spPr>
        <p:txBody>
          <a:bodyPr wrap="square">
            <a:spAutoFit/>
          </a:bodyPr>
          <a:lstStyle/>
          <a:p>
            <a:pPr algn="ctr"/>
            <a:r>
              <a:rPr lang="en-US" sz="2400" b="1" dirty="0">
                <a:solidFill>
                  <a:srgbClr val="000000"/>
                </a:solidFill>
              </a:rPr>
              <a:t>Bolster knowledge of laboratory quality </a:t>
            </a:r>
          </a:p>
          <a:p>
            <a:pPr algn="ctr"/>
            <a:r>
              <a:rPr lang="en-US" sz="2400" b="1" dirty="0">
                <a:solidFill>
                  <a:srgbClr val="000000"/>
                </a:solidFill>
              </a:rPr>
              <a:t>management</a:t>
            </a:r>
            <a:endParaRPr lang="en-US" sz="2400" b="1" dirty="0"/>
          </a:p>
        </p:txBody>
      </p:sp>
      <p:sp>
        <p:nvSpPr>
          <p:cNvPr id="16" name="Rectangle 15"/>
          <p:cNvSpPr/>
          <p:nvPr/>
        </p:nvSpPr>
        <p:spPr>
          <a:xfrm>
            <a:off x="7648435" y="3993257"/>
            <a:ext cx="2663527" cy="1569660"/>
          </a:xfrm>
          <a:prstGeom prst="rect">
            <a:avLst/>
          </a:prstGeom>
        </p:spPr>
        <p:txBody>
          <a:bodyPr wrap="square">
            <a:spAutoFit/>
          </a:bodyPr>
          <a:lstStyle/>
          <a:p>
            <a:pPr algn="ctr"/>
            <a:r>
              <a:rPr lang="en-US" sz="2400" b="1" dirty="0">
                <a:solidFill>
                  <a:srgbClr val="000000"/>
                </a:solidFill>
              </a:rPr>
              <a:t>Develop leadership skills in scientific research and biosafety</a:t>
            </a:r>
            <a:endParaRPr lang="en-US" sz="2400" b="1" dirty="0"/>
          </a:p>
        </p:txBody>
      </p:sp>
      <p:sp>
        <p:nvSpPr>
          <p:cNvPr id="17" name="Google Shape;328;p38" descr="Map location pointer graphic"/>
          <p:cNvSpPr/>
          <p:nvPr/>
        </p:nvSpPr>
        <p:spPr>
          <a:xfrm>
            <a:off x="2810766" y="2165438"/>
            <a:ext cx="825061" cy="1036142"/>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1C7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8" name="Google Shape;429;p38" descr="Lab flask graphic"/>
          <p:cNvGrpSpPr/>
          <p:nvPr/>
        </p:nvGrpSpPr>
        <p:grpSpPr>
          <a:xfrm>
            <a:off x="8429235" y="2093092"/>
            <a:ext cx="1019565" cy="1180834"/>
            <a:chOff x="611175" y="2326900"/>
            <a:chExt cx="362700" cy="389575"/>
          </a:xfrm>
          <a:solidFill>
            <a:srgbClr val="1C75BC"/>
          </a:solidFill>
        </p:grpSpPr>
        <p:sp>
          <p:nvSpPr>
            <p:cNvPr id="19" name="Google Shape;430;p38"/>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 name="Google Shape;431;p38"/>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1" name="Google Shape;432;p38"/>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 name="Google Shape;433;p38"/>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5" name="Rectangle 24">
            <a:extLst>
              <a:ext uri="{C183D7F6-B498-43B3-948B-1728B52AA6E4}">
                <adec:decorative xmlns:adec="http://schemas.microsoft.com/office/drawing/2017/decorative" val="1"/>
              </a:ext>
            </a:extLst>
          </p:cNvPr>
          <p:cNvSpPr/>
          <p:nvPr/>
        </p:nvSpPr>
        <p:spPr>
          <a:xfrm>
            <a:off x="-11017" y="5923057"/>
            <a:ext cx="12203017" cy="934944"/>
          </a:xfrm>
          <a:prstGeom prst="rect">
            <a:avLst/>
          </a:prstGeom>
          <a:solidFill>
            <a:srgbClr val="1C75B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501914" y="6098141"/>
            <a:ext cx="3190297"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www.cdc.gov/LLS</a:t>
            </a:r>
            <a:endParaRPr lang="en-US" sz="3200" dirty="0">
              <a:solidFill>
                <a:schemeClr val="bg1"/>
              </a:solidFill>
            </a:endParaRPr>
          </a:p>
        </p:txBody>
      </p:sp>
      <p:sp>
        <p:nvSpPr>
          <p:cNvPr id="2" name="Title 1" hidden="1">
            <a:extLst>
              <a:ext uri="{FF2B5EF4-FFF2-40B4-BE49-F238E27FC236}">
                <a16:creationId xmlns:a16="http://schemas.microsoft.com/office/drawing/2014/main" id="{7671BC41-824C-466B-B708-14BD3BC61F9D}"/>
              </a:ext>
            </a:extLst>
          </p:cNvPr>
          <p:cNvSpPr>
            <a:spLocks noGrp="1"/>
          </p:cNvSpPr>
          <p:nvPr>
            <p:ph type="title" idx="4294967295"/>
          </p:nvPr>
        </p:nvSpPr>
        <p:spPr/>
        <p:txBody>
          <a:bodyPr/>
          <a:lstStyle/>
          <a:p>
            <a:r>
              <a:rPr lang="en-US" dirty="0"/>
              <a:t>LLS trains the next generation of laboratory leaders.</a:t>
            </a:r>
          </a:p>
        </p:txBody>
      </p:sp>
    </p:spTree>
    <p:extLst>
      <p:ext uri="{BB962C8B-B14F-4D97-AF65-F5344CB8AC3E}">
        <p14:creationId xmlns:p14="http://schemas.microsoft.com/office/powerpoint/2010/main" val="1025855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le and female fellows working at des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0150" cy="6858000"/>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0" y="4215302"/>
            <a:ext cx="1219200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6"/>
          <p:cNvSpPr>
            <a:spLocks noGrp="1"/>
          </p:cNvSpPr>
          <p:nvPr>
            <p:ph type="title"/>
          </p:nvPr>
        </p:nvSpPr>
        <p:spPr>
          <a:xfrm>
            <a:off x="-30303" y="4489461"/>
            <a:ext cx="12222303" cy="696211"/>
          </a:xfrm>
        </p:spPr>
        <p:txBody>
          <a:bodyPr>
            <a:normAutofit fontScale="90000"/>
          </a:bodyPr>
          <a:lstStyle/>
          <a:p>
            <a:pPr algn="ctr"/>
            <a:r>
              <a:rPr lang="en-US" b="1" dirty="0">
                <a:solidFill>
                  <a:schemeClr val="bg1"/>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Public Health Informatics Fellowship Program (PHIFP)</a:t>
            </a:r>
            <a:endParaRPr lang="en-US" b="1" dirty="0">
              <a:latin typeface="+mn-lt"/>
            </a:endParaRPr>
          </a:p>
        </p:txBody>
      </p:sp>
    </p:spTree>
    <p:extLst>
      <p:ext uri="{BB962C8B-B14F-4D97-AF65-F5344CB8AC3E}">
        <p14:creationId xmlns:p14="http://schemas.microsoft.com/office/powerpoint/2010/main" val="96317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11017" y="2147817"/>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C183D7F6-B498-43B3-948B-1728B52AA6E4}">
                <adec:decorative xmlns:adec="http://schemas.microsoft.com/office/drawing/2017/decorative" val="1"/>
              </a:ext>
            </a:extLst>
          </p:cNvPr>
          <p:cNvSpPr/>
          <p:nvPr/>
        </p:nvSpPr>
        <p:spPr>
          <a:xfrm>
            <a:off x="2130386" y="1497822"/>
            <a:ext cx="2181340" cy="21703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4999820" y="1497822"/>
            <a:ext cx="2181340" cy="21703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69254" y="1497822"/>
            <a:ext cx="2181340" cy="21703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2806" y="626758"/>
            <a:ext cx="11257302" cy="523220"/>
          </a:xfrm>
          <a:prstGeom prst="rect">
            <a:avLst/>
          </a:prstGeom>
        </p:spPr>
        <p:txBody>
          <a:bodyPr wrap="square">
            <a:spAutoFit/>
          </a:bodyPr>
          <a:lstStyle/>
          <a:p>
            <a:pPr lvl="1" algn="ctr"/>
            <a:r>
              <a:rPr lang="en-US" sz="2800" b="1" dirty="0">
                <a:solidFill>
                  <a:srgbClr val="000000"/>
                </a:solidFill>
              </a:rPr>
              <a:t>PHIFP trains the next generation of public health informatics leaders.</a:t>
            </a:r>
          </a:p>
        </p:txBody>
      </p:sp>
      <p:sp>
        <p:nvSpPr>
          <p:cNvPr id="15" name="Rectangle 14"/>
          <p:cNvSpPr/>
          <p:nvPr/>
        </p:nvSpPr>
        <p:spPr>
          <a:xfrm>
            <a:off x="4937166" y="3942845"/>
            <a:ext cx="2306647" cy="1323439"/>
          </a:xfrm>
          <a:prstGeom prst="rect">
            <a:avLst/>
          </a:prstGeom>
        </p:spPr>
        <p:txBody>
          <a:bodyPr wrap="square">
            <a:spAutoFit/>
          </a:bodyPr>
          <a:lstStyle/>
          <a:p>
            <a:pPr algn="ctr"/>
            <a:r>
              <a:rPr lang="en-US" sz="2000" b="1" dirty="0">
                <a:solidFill>
                  <a:srgbClr val="000000"/>
                </a:solidFill>
              </a:rPr>
              <a:t>Design and evaluate public health information systems</a:t>
            </a:r>
            <a:endParaRPr lang="en-US" sz="2000" b="1" dirty="0"/>
          </a:p>
        </p:txBody>
      </p:sp>
      <p:sp>
        <p:nvSpPr>
          <p:cNvPr id="16" name="Rectangle 15"/>
          <p:cNvSpPr/>
          <p:nvPr/>
        </p:nvSpPr>
        <p:spPr>
          <a:xfrm>
            <a:off x="7398701" y="3940892"/>
            <a:ext cx="3076649" cy="1015663"/>
          </a:xfrm>
          <a:prstGeom prst="rect">
            <a:avLst/>
          </a:prstGeom>
        </p:spPr>
        <p:txBody>
          <a:bodyPr wrap="square">
            <a:spAutoFit/>
          </a:bodyPr>
          <a:lstStyle/>
          <a:p>
            <a:pPr algn="ctr"/>
            <a:r>
              <a:rPr lang="en-US" sz="2000" b="1" dirty="0"/>
              <a:t>Prepare to help solve complex public health informatics challenges</a:t>
            </a:r>
            <a:endParaRPr lang="en-US" sz="2800" b="1" dirty="0"/>
          </a:p>
        </p:txBody>
      </p:sp>
      <p:sp>
        <p:nvSpPr>
          <p:cNvPr id="30" name="Rectangle 29">
            <a:extLst>
              <a:ext uri="{C183D7F6-B498-43B3-948B-1728B52AA6E4}">
                <adec:decorative xmlns:adec="http://schemas.microsoft.com/office/drawing/2017/decorative" val="1"/>
              </a:ext>
            </a:extLst>
          </p:cNvPr>
          <p:cNvSpPr/>
          <p:nvPr/>
        </p:nvSpPr>
        <p:spPr>
          <a:xfrm>
            <a:off x="-11017" y="5923057"/>
            <a:ext cx="12203017" cy="93494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461;p38" descr="Computer monitor graphic"/>
          <p:cNvGrpSpPr/>
          <p:nvPr/>
        </p:nvGrpSpPr>
        <p:grpSpPr>
          <a:xfrm>
            <a:off x="2457643" y="2097991"/>
            <a:ext cx="837394" cy="781361"/>
            <a:chOff x="2583325" y="2972875"/>
            <a:chExt cx="462850" cy="445750"/>
          </a:xfrm>
          <a:solidFill>
            <a:srgbClr val="00B0F0"/>
          </a:solidFill>
        </p:grpSpPr>
        <p:sp>
          <p:nvSpPr>
            <p:cNvPr id="32" name="Google Shape;462;p38"/>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 name="Google Shape;463;p38"/>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4" name="Google Shape;571;p38" descr="Molecule graphic"/>
          <p:cNvGrpSpPr/>
          <p:nvPr/>
        </p:nvGrpSpPr>
        <p:grpSpPr>
          <a:xfrm>
            <a:off x="5548933" y="2101230"/>
            <a:ext cx="1070942" cy="1012317"/>
            <a:chOff x="5241175" y="4959100"/>
            <a:chExt cx="539775" cy="517775"/>
          </a:xfrm>
          <a:solidFill>
            <a:srgbClr val="00B0F0"/>
          </a:solidFill>
        </p:grpSpPr>
        <p:sp>
          <p:nvSpPr>
            <p:cNvPr id="35" name="Google Shape;572;p38"/>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6" name="Google Shape;573;p38"/>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574;p38"/>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8" name="Google Shape;575;p38"/>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9" name="Google Shape;576;p38"/>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0" name="Google Shape;577;p38"/>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41" name="Google Shape;363;p38" descr="Paper grapic"/>
          <p:cNvGrpSpPr/>
          <p:nvPr/>
        </p:nvGrpSpPr>
        <p:grpSpPr>
          <a:xfrm>
            <a:off x="8460914" y="2106182"/>
            <a:ext cx="597361" cy="760285"/>
            <a:chOff x="584925" y="922575"/>
            <a:chExt cx="415200" cy="502525"/>
          </a:xfrm>
          <a:solidFill>
            <a:srgbClr val="00B0F0"/>
          </a:solidFill>
        </p:grpSpPr>
        <p:sp>
          <p:nvSpPr>
            <p:cNvPr id="42" name="Google Shape;364;p38"/>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3" name="Google Shape;365;p38"/>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4" name="Google Shape;366;p38"/>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45" name="Google Shape;489;p38" descr="Briefcase graphic"/>
          <p:cNvGrpSpPr/>
          <p:nvPr/>
        </p:nvGrpSpPr>
        <p:grpSpPr>
          <a:xfrm>
            <a:off x="8878597" y="2625869"/>
            <a:ext cx="589253" cy="487677"/>
            <a:chOff x="2599825" y="3689700"/>
            <a:chExt cx="429850" cy="360275"/>
          </a:xfrm>
          <a:solidFill>
            <a:srgbClr val="00B0F0"/>
          </a:solidFill>
        </p:grpSpPr>
        <p:sp>
          <p:nvSpPr>
            <p:cNvPr id="46" name="Google Shape;490;p38"/>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7" name="Google Shape;491;p38"/>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48" name="Google Shape;505;p38" descr="Chart graphic"/>
          <p:cNvGrpSpPr/>
          <p:nvPr/>
        </p:nvGrpSpPr>
        <p:grpSpPr>
          <a:xfrm>
            <a:off x="3136450" y="2338027"/>
            <a:ext cx="723937" cy="723571"/>
            <a:chOff x="5300400" y="3670175"/>
            <a:chExt cx="421300" cy="399325"/>
          </a:xfrm>
          <a:solidFill>
            <a:srgbClr val="00B0F0"/>
          </a:solidFill>
        </p:grpSpPr>
        <p:sp>
          <p:nvSpPr>
            <p:cNvPr id="49" name="Google Shape;506;p38"/>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0" name="Google Shape;507;p38"/>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1" name="Google Shape;508;p38"/>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09;p38"/>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3" name="Google Shape;510;p38"/>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54" name="Rectangle 53"/>
          <p:cNvSpPr/>
          <p:nvPr/>
        </p:nvSpPr>
        <p:spPr>
          <a:xfrm>
            <a:off x="4252709" y="6098141"/>
            <a:ext cx="3643946"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www.cdc.gov/PHIFP</a:t>
            </a:r>
            <a:endParaRPr lang="en-US" sz="3200" dirty="0">
              <a:solidFill>
                <a:schemeClr val="bg1"/>
              </a:solidFill>
            </a:endParaRPr>
          </a:p>
        </p:txBody>
      </p:sp>
      <p:sp>
        <p:nvSpPr>
          <p:cNvPr id="2" name="Rectangle 1"/>
          <p:cNvSpPr/>
          <p:nvPr/>
        </p:nvSpPr>
        <p:spPr>
          <a:xfrm>
            <a:off x="1818154" y="3958989"/>
            <a:ext cx="2805804" cy="1015663"/>
          </a:xfrm>
          <a:prstGeom prst="rect">
            <a:avLst/>
          </a:prstGeom>
        </p:spPr>
        <p:txBody>
          <a:bodyPr wrap="square">
            <a:spAutoFit/>
          </a:bodyPr>
          <a:lstStyle/>
          <a:p>
            <a:pPr algn="ctr"/>
            <a:r>
              <a:rPr lang="en-US" sz="2000" b="1" dirty="0"/>
              <a:t>Enhance CDC’s public health informatics capacity</a:t>
            </a:r>
            <a:endParaRPr lang="en-US" sz="2800" b="1" dirty="0"/>
          </a:p>
        </p:txBody>
      </p:sp>
      <p:sp>
        <p:nvSpPr>
          <p:cNvPr id="4" name="Title 3" hidden="1">
            <a:extLst>
              <a:ext uri="{FF2B5EF4-FFF2-40B4-BE49-F238E27FC236}">
                <a16:creationId xmlns:a16="http://schemas.microsoft.com/office/drawing/2014/main" id="{E9F1804D-BDA4-475C-BD91-DB853307BD74}"/>
              </a:ext>
            </a:extLst>
          </p:cNvPr>
          <p:cNvSpPr>
            <a:spLocks noGrp="1"/>
          </p:cNvSpPr>
          <p:nvPr>
            <p:ph type="title" idx="4294967295"/>
          </p:nvPr>
        </p:nvSpPr>
        <p:spPr/>
        <p:txBody>
          <a:bodyPr/>
          <a:lstStyle/>
          <a:p>
            <a:r>
              <a:rPr lang="en-US" dirty="0"/>
              <a:t>PHIFP trains the next generation of public health informatics leaders.</a:t>
            </a:r>
          </a:p>
        </p:txBody>
      </p:sp>
    </p:spTree>
    <p:extLst>
      <p:ext uri="{BB962C8B-B14F-4D97-AF65-F5344CB8AC3E}">
        <p14:creationId xmlns:p14="http://schemas.microsoft.com/office/powerpoint/2010/main" val="3722283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llow giving presentation">
            <a:extLst>
              <a:ext uri="{FF2B5EF4-FFF2-40B4-BE49-F238E27FC236}">
                <a16:creationId xmlns:a16="http://schemas.microsoft.com/office/drawing/2014/main" id="{C43DF628-13E2-41A3-B2B8-0F7FDF5D5F79}"/>
              </a:ext>
            </a:extLst>
          </p:cNvPr>
          <p:cNvPicPr>
            <a:picLocks noChangeAspect="1"/>
          </p:cNvPicPr>
          <p:nvPr/>
        </p:nvPicPr>
        <p:blipFill rotWithShape="1">
          <a:blip r:embed="rId3"/>
          <a:srcRect t="5200" b="5733"/>
          <a:stretch/>
        </p:blipFill>
        <p:spPr>
          <a:xfrm>
            <a:off x="0" y="0"/>
            <a:ext cx="12192000" cy="6858000"/>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0" y="3674975"/>
            <a:ext cx="1219200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6"/>
          <p:cNvSpPr>
            <a:spLocks noGrp="1"/>
          </p:cNvSpPr>
          <p:nvPr>
            <p:ph type="title"/>
          </p:nvPr>
        </p:nvSpPr>
        <p:spPr>
          <a:xfrm>
            <a:off x="-30303" y="3949134"/>
            <a:ext cx="12222303" cy="696211"/>
          </a:xfrm>
        </p:spPr>
        <p:txBody>
          <a:bodyPr>
            <a:noAutofit/>
          </a:bodyPr>
          <a:lstStyle/>
          <a:p>
            <a:pPr algn="ctr"/>
            <a:r>
              <a:rPr lang="en-US" sz="3200" b="1" dirty="0">
                <a:solidFill>
                  <a:schemeClr val="bg1"/>
                </a:solidFill>
                <a:latin typeface="+mn-lt"/>
              </a:rPr>
              <a:t>CDC Steven M. </a:t>
            </a:r>
            <a:r>
              <a:rPr lang="en-US" sz="3200" b="1" dirty="0" err="1">
                <a:solidFill>
                  <a:schemeClr val="bg1"/>
                </a:solidFill>
                <a:latin typeface="+mn-lt"/>
              </a:rPr>
              <a:t>Teutsch</a:t>
            </a:r>
            <a:r>
              <a:rPr lang="en-US" sz="3200" b="1" dirty="0">
                <a:solidFill>
                  <a:schemeClr val="bg1"/>
                </a:solidFill>
                <a:latin typeface="+mn-lt"/>
              </a:rPr>
              <a:t> Prevention Effectiveness (PEF) Fellowship</a:t>
            </a:r>
          </a:p>
        </p:txBody>
      </p:sp>
    </p:spTree>
    <p:extLst>
      <p:ext uri="{BB962C8B-B14F-4D97-AF65-F5344CB8AC3E}">
        <p14:creationId xmlns:p14="http://schemas.microsoft.com/office/powerpoint/2010/main" val="3243306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11017" y="1947520"/>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C183D7F6-B498-43B3-948B-1728B52AA6E4}">
                <adec:decorative xmlns:adec="http://schemas.microsoft.com/office/drawing/2017/decorative" val="1"/>
              </a:ext>
            </a:extLst>
          </p:cNvPr>
          <p:cNvSpPr/>
          <p:nvPr/>
        </p:nvSpPr>
        <p:spPr>
          <a:xfrm>
            <a:off x="2130386" y="1297525"/>
            <a:ext cx="2181340" cy="2170323"/>
          </a:xfrm>
          <a:prstGeom prst="ellipse">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4999820" y="1297525"/>
            <a:ext cx="2181340" cy="2170323"/>
          </a:xfrm>
          <a:prstGeom prst="ellipse">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69254" y="1297525"/>
            <a:ext cx="2181340" cy="2170323"/>
          </a:xfrm>
          <a:prstGeom prst="ellipse">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4711" y="313501"/>
            <a:ext cx="10915122" cy="584775"/>
          </a:xfrm>
          <a:prstGeom prst="rect">
            <a:avLst/>
          </a:prstGeom>
        </p:spPr>
        <p:txBody>
          <a:bodyPr wrap="square">
            <a:spAutoFit/>
          </a:bodyPr>
          <a:lstStyle/>
          <a:p>
            <a:pPr lvl="1" algn="ctr"/>
            <a:r>
              <a:rPr lang="en-US" sz="3200" b="1" dirty="0">
                <a:solidFill>
                  <a:srgbClr val="000000"/>
                </a:solidFill>
              </a:rPr>
              <a:t>PEF trains the next generation of health economics leaders.</a:t>
            </a:r>
          </a:p>
        </p:txBody>
      </p:sp>
      <p:sp>
        <p:nvSpPr>
          <p:cNvPr id="14" name="Rectangle 13"/>
          <p:cNvSpPr/>
          <p:nvPr/>
        </p:nvSpPr>
        <p:spPr>
          <a:xfrm>
            <a:off x="1878110" y="3676345"/>
            <a:ext cx="2580575" cy="1569660"/>
          </a:xfrm>
          <a:prstGeom prst="rect">
            <a:avLst/>
          </a:prstGeom>
        </p:spPr>
        <p:txBody>
          <a:bodyPr wrap="square">
            <a:spAutoFit/>
          </a:bodyPr>
          <a:lstStyle/>
          <a:p>
            <a:pPr algn="ctr"/>
            <a:r>
              <a:rPr lang="en-US" sz="2400" b="1" dirty="0"/>
              <a:t>Apply quantitative methods to evaluate public health policy</a:t>
            </a:r>
          </a:p>
        </p:txBody>
      </p:sp>
      <p:sp>
        <p:nvSpPr>
          <p:cNvPr id="15" name="Rectangle 14"/>
          <p:cNvSpPr/>
          <p:nvPr/>
        </p:nvSpPr>
        <p:spPr>
          <a:xfrm>
            <a:off x="4614699" y="3670099"/>
            <a:ext cx="2951581" cy="1938992"/>
          </a:xfrm>
          <a:prstGeom prst="rect">
            <a:avLst/>
          </a:prstGeom>
        </p:spPr>
        <p:txBody>
          <a:bodyPr wrap="square">
            <a:spAutoFit/>
          </a:bodyPr>
          <a:lstStyle/>
          <a:p>
            <a:pPr algn="ctr"/>
            <a:r>
              <a:rPr lang="en-US" sz="2400" b="1" dirty="0"/>
              <a:t>Identifying vital information to maximize the impact of public health programs</a:t>
            </a:r>
            <a:endParaRPr lang="en-US" sz="3200" b="1" dirty="0"/>
          </a:p>
        </p:txBody>
      </p:sp>
      <p:sp>
        <p:nvSpPr>
          <p:cNvPr id="16" name="Rectangle 15"/>
          <p:cNvSpPr/>
          <p:nvPr/>
        </p:nvSpPr>
        <p:spPr>
          <a:xfrm>
            <a:off x="7575439" y="3662892"/>
            <a:ext cx="2902436" cy="1569660"/>
          </a:xfrm>
          <a:prstGeom prst="rect">
            <a:avLst/>
          </a:prstGeom>
        </p:spPr>
        <p:txBody>
          <a:bodyPr wrap="square">
            <a:spAutoFit/>
          </a:bodyPr>
          <a:lstStyle/>
          <a:p>
            <a:pPr algn="ctr"/>
            <a:r>
              <a:rPr lang="en-US" sz="2400" b="1" dirty="0">
                <a:solidFill>
                  <a:srgbClr val="000000"/>
                </a:solidFill>
              </a:rPr>
              <a:t>Participate in studies to assess the effectiveness of prevention strategies</a:t>
            </a:r>
            <a:endParaRPr lang="en-US" sz="2400" b="1" dirty="0"/>
          </a:p>
        </p:txBody>
      </p:sp>
      <p:sp>
        <p:nvSpPr>
          <p:cNvPr id="30" name="Rectangle 29">
            <a:extLst>
              <a:ext uri="{C183D7F6-B498-43B3-948B-1728B52AA6E4}">
                <adec:decorative xmlns:adec="http://schemas.microsoft.com/office/drawing/2017/decorative" val="1"/>
              </a:ext>
            </a:extLst>
          </p:cNvPr>
          <p:cNvSpPr/>
          <p:nvPr/>
        </p:nvSpPr>
        <p:spPr>
          <a:xfrm>
            <a:off x="-22882" y="5923056"/>
            <a:ext cx="12214882" cy="93494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492;p38" descr="Pie chart graphic"/>
          <p:cNvGrpSpPr/>
          <p:nvPr/>
        </p:nvGrpSpPr>
        <p:grpSpPr>
          <a:xfrm>
            <a:off x="2710024" y="1826334"/>
            <a:ext cx="1014251" cy="1054988"/>
            <a:chOff x="3294650" y="3652450"/>
            <a:chExt cx="388350" cy="405450"/>
          </a:xfrm>
          <a:solidFill>
            <a:schemeClr val="accent6">
              <a:lumMod val="50000"/>
            </a:schemeClr>
          </a:solidFill>
        </p:grpSpPr>
        <p:sp>
          <p:nvSpPr>
            <p:cNvPr id="32" name="Google Shape;493;p38"/>
            <p:cNvSpPr/>
            <p:nvPr/>
          </p:nvSpPr>
          <p:spPr>
            <a:xfrm>
              <a:off x="3294650" y="3681775"/>
              <a:ext cx="376150" cy="376125"/>
            </a:xfrm>
            <a:custGeom>
              <a:avLst/>
              <a:gdLst/>
              <a:ahLst/>
              <a:cxnLst/>
              <a:rect l="l" t="t" r="r" b="b"/>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 name="Google Shape;494;p38"/>
            <p:cNvSpPr/>
            <p:nvPr/>
          </p:nvSpPr>
          <p:spPr>
            <a:xfrm>
              <a:off x="3494925" y="3760525"/>
              <a:ext cx="188075" cy="97100"/>
            </a:xfrm>
            <a:custGeom>
              <a:avLst/>
              <a:gdLst/>
              <a:ahLst/>
              <a:cxnLst/>
              <a:rect l="l" t="t" r="r" b="b"/>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4" name="Google Shape;495;p38"/>
            <p:cNvSpPr/>
            <p:nvPr/>
          </p:nvSpPr>
          <p:spPr>
            <a:xfrm>
              <a:off x="3494925" y="3652450"/>
              <a:ext cx="161200" cy="188100"/>
            </a:xfrm>
            <a:custGeom>
              <a:avLst/>
              <a:gdLst/>
              <a:ahLst/>
              <a:cxnLst/>
              <a:rect l="l" t="t" r="r" b="b"/>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38" name="Rectangle 37"/>
          <p:cNvSpPr/>
          <p:nvPr/>
        </p:nvSpPr>
        <p:spPr>
          <a:xfrm>
            <a:off x="4449814" y="6098140"/>
            <a:ext cx="3257623"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www.cdc.gov/PEF</a:t>
            </a:r>
            <a:endParaRPr lang="en-US" sz="3200" dirty="0">
              <a:solidFill>
                <a:schemeClr val="bg1"/>
              </a:solidFill>
            </a:endParaRPr>
          </a:p>
        </p:txBody>
      </p:sp>
      <p:grpSp>
        <p:nvGrpSpPr>
          <p:cNvPr id="39" name="Google Shape;496;p38" descr="Bar chart graphic"/>
          <p:cNvGrpSpPr/>
          <p:nvPr/>
        </p:nvGrpSpPr>
        <p:grpSpPr>
          <a:xfrm>
            <a:off x="8439173" y="1951355"/>
            <a:ext cx="1041500" cy="858792"/>
            <a:chOff x="3936375" y="3703750"/>
            <a:chExt cx="453050" cy="332175"/>
          </a:xfrm>
          <a:solidFill>
            <a:schemeClr val="accent6">
              <a:lumMod val="50000"/>
            </a:schemeClr>
          </a:solidFill>
        </p:grpSpPr>
        <p:sp>
          <p:nvSpPr>
            <p:cNvPr id="40" name="Google Shape;497;p38"/>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 name="Google Shape;498;p38"/>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2" name="Google Shape;499;p38"/>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3" name="Google Shape;500;p38"/>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4" name="Google Shape;501;p38"/>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7" name="Google Shape;136;p7" descr="two person group graphic"/>
          <p:cNvSpPr/>
          <p:nvPr/>
        </p:nvSpPr>
        <p:spPr>
          <a:xfrm>
            <a:off x="5414421" y="1889641"/>
            <a:ext cx="1269884" cy="937451"/>
          </a:xfrm>
          <a:custGeom>
            <a:avLst/>
            <a:gdLst/>
            <a:ahLst/>
            <a:cxnLst/>
            <a:rect l="l" t="t" r="r" b="b"/>
            <a:pathLst>
              <a:path w="7419" h="5201" extrusionOk="0">
                <a:moveTo>
                  <a:pt x="2218" y="0"/>
                </a:moveTo>
                <a:lnTo>
                  <a:pt x="2088" y="19"/>
                </a:lnTo>
                <a:lnTo>
                  <a:pt x="1957" y="37"/>
                </a:lnTo>
                <a:lnTo>
                  <a:pt x="1845" y="56"/>
                </a:lnTo>
                <a:lnTo>
                  <a:pt x="1715" y="112"/>
                </a:lnTo>
                <a:lnTo>
                  <a:pt x="1603" y="168"/>
                </a:lnTo>
                <a:lnTo>
                  <a:pt x="1491" y="224"/>
                </a:lnTo>
                <a:lnTo>
                  <a:pt x="1398" y="298"/>
                </a:lnTo>
                <a:lnTo>
                  <a:pt x="1305" y="391"/>
                </a:lnTo>
                <a:lnTo>
                  <a:pt x="1230" y="485"/>
                </a:lnTo>
                <a:lnTo>
                  <a:pt x="1156" y="578"/>
                </a:lnTo>
                <a:lnTo>
                  <a:pt x="1081" y="690"/>
                </a:lnTo>
                <a:lnTo>
                  <a:pt x="1025" y="802"/>
                </a:lnTo>
                <a:lnTo>
                  <a:pt x="988" y="913"/>
                </a:lnTo>
                <a:lnTo>
                  <a:pt x="951" y="1044"/>
                </a:lnTo>
                <a:lnTo>
                  <a:pt x="932" y="1174"/>
                </a:lnTo>
                <a:lnTo>
                  <a:pt x="932" y="1305"/>
                </a:lnTo>
                <a:lnTo>
                  <a:pt x="932" y="1435"/>
                </a:lnTo>
                <a:lnTo>
                  <a:pt x="951" y="1566"/>
                </a:lnTo>
                <a:lnTo>
                  <a:pt x="988" y="1696"/>
                </a:lnTo>
                <a:lnTo>
                  <a:pt x="1025" y="1808"/>
                </a:lnTo>
                <a:lnTo>
                  <a:pt x="1081" y="1920"/>
                </a:lnTo>
                <a:lnTo>
                  <a:pt x="1156" y="2032"/>
                </a:lnTo>
                <a:lnTo>
                  <a:pt x="1230" y="2125"/>
                </a:lnTo>
                <a:lnTo>
                  <a:pt x="1305" y="2218"/>
                </a:lnTo>
                <a:lnTo>
                  <a:pt x="1398" y="2311"/>
                </a:lnTo>
                <a:lnTo>
                  <a:pt x="1491" y="2386"/>
                </a:lnTo>
                <a:lnTo>
                  <a:pt x="1603" y="2442"/>
                </a:lnTo>
                <a:lnTo>
                  <a:pt x="1715" y="2498"/>
                </a:lnTo>
                <a:lnTo>
                  <a:pt x="1845" y="2554"/>
                </a:lnTo>
                <a:lnTo>
                  <a:pt x="1957" y="2572"/>
                </a:lnTo>
                <a:lnTo>
                  <a:pt x="2088" y="2591"/>
                </a:lnTo>
                <a:lnTo>
                  <a:pt x="2218" y="2610"/>
                </a:lnTo>
                <a:lnTo>
                  <a:pt x="2349" y="2591"/>
                </a:lnTo>
                <a:lnTo>
                  <a:pt x="2479" y="2572"/>
                </a:lnTo>
                <a:lnTo>
                  <a:pt x="2610" y="2554"/>
                </a:lnTo>
                <a:lnTo>
                  <a:pt x="2721" y="2498"/>
                </a:lnTo>
                <a:lnTo>
                  <a:pt x="2852" y="2442"/>
                </a:lnTo>
                <a:lnTo>
                  <a:pt x="2945" y="2386"/>
                </a:lnTo>
                <a:lnTo>
                  <a:pt x="3057" y="2311"/>
                </a:lnTo>
                <a:lnTo>
                  <a:pt x="3150" y="2218"/>
                </a:lnTo>
                <a:lnTo>
                  <a:pt x="3225" y="2125"/>
                </a:lnTo>
                <a:lnTo>
                  <a:pt x="3299" y="2032"/>
                </a:lnTo>
                <a:lnTo>
                  <a:pt x="3374" y="1920"/>
                </a:lnTo>
                <a:lnTo>
                  <a:pt x="3430" y="1808"/>
                </a:lnTo>
                <a:lnTo>
                  <a:pt x="3467" y="1696"/>
                </a:lnTo>
                <a:lnTo>
                  <a:pt x="3504" y="1566"/>
                </a:lnTo>
                <a:lnTo>
                  <a:pt x="3523" y="1435"/>
                </a:lnTo>
                <a:lnTo>
                  <a:pt x="3523" y="1305"/>
                </a:lnTo>
                <a:lnTo>
                  <a:pt x="3523" y="1174"/>
                </a:lnTo>
                <a:lnTo>
                  <a:pt x="3504" y="1044"/>
                </a:lnTo>
                <a:lnTo>
                  <a:pt x="3467" y="913"/>
                </a:lnTo>
                <a:lnTo>
                  <a:pt x="3430" y="802"/>
                </a:lnTo>
                <a:lnTo>
                  <a:pt x="3374" y="690"/>
                </a:lnTo>
                <a:lnTo>
                  <a:pt x="3299" y="578"/>
                </a:lnTo>
                <a:lnTo>
                  <a:pt x="3225" y="485"/>
                </a:lnTo>
                <a:lnTo>
                  <a:pt x="3150" y="391"/>
                </a:lnTo>
                <a:lnTo>
                  <a:pt x="3057" y="298"/>
                </a:lnTo>
                <a:lnTo>
                  <a:pt x="2945" y="224"/>
                </a:lnTo>
                <a:lnTo>
                  <a:pt x="2852" y="168"/>
                </a:lnTo>
                <a:lnTo>
                  <a:pt x="2721" y="112"/>
                </a:lnTo>
                <a:lnTo>
                  <a:pt x="2610" y="56"/>
                </a:lnTo>
                <a:lnTo>
                  <a:pt x="2479" y="37"/>
                </a:lnTo>
                <a:lnTo>
                  <a:pt x="2349" y="19"/>
                </a:lnTo>
                <a:lnTo>
                  <a:pt x="2218" y="0"/>
                </a:lnTo>
                <a:close/>
                <a:moveTo>
                  <a:pt x="5443" y="373"/>
                </a:moveTo>
                <a:lnTo>
                  <a:pt x="5350" y="391"/>
                </a:lnTo>
                <a:lnTo>
                  <a:pt x="5126" y="466"/>
                </a:lnTo>
                <a:lnTo>
                  <a:pt x="4940" y="559"/>
                </a:lnTo>
                <a:lnTo>
                  <a:pt x="4772" y="708"/>
                </a:lnTo>
                <a:lnTo>
                  <a:pt x="4641" y="876"/>
                </a:lnTo>
                <a:lnTo>
                  <a:pt x="4548" y="1062"/>
                </a:lnTo>
                <a:lnTo>
                  <a:pt x="4474" y="1268"/>
                </a:lnTo>
                <a:lnTo>
                  <a:pt x="4455" y="1379"/>
                </a:lnTo>
                <a:lnTo>
                  <a:pt x="4455" y="1491"/>
                </a:lnTo>
                <a:lnTo>
                  <a:pt x="4455" y="1603"/>
                </a:lnTo>
                <a:lnTo>
                  <a:pt x="4474" y="1715"/>
                </a:lnTo>
                <a:lnTo>
                  <a:pt x="4548" y="1920"/>
                </a:lnTo>
                <a:lnTo>
                  <a:pt x="4641" y="2106"/>
                </a:lnTo>
                <a:lnTo>
                  <a:pt x="4772" y="2274"/>
                </a:lnTo>
                <a:lnTo>
                  <a:pt x="4940" y="2405"/>
                </a:lnTo>
                <a:lnTo>
                  <a:pt x="5126" y="2516"/>
                </a:lnTo>
                <a:lnTo>
                  <a:pt x="5350" y="2572"/>
                </a:lnTo>
                <a:lnTo>
                  <a:pt x="5443" y="2591"/>
                </a:lnTo>
                <a:lnTo>
                  <a:pt x="5573" y="2610"/>
                </a:lnTo>
                <a:lnTo>
                  <a:pt x="5685" y="2591"/>
                </a:lnTo>
                <a:lnTo>
                  <a:pt x="5797" y="2572"/>
                </a:lnTo>
                <a:lnTo>
                  <a:pt x="6002" y="2516"/>
                </a:lnTo>
                <a:lnTo>
                  <a:pt x="6188" y="2405"/>
                </a:lnTo>
                <a:lnTo>
                  <a:pt x="6356" y="2274"/>
                </a:lnTo>
                <a:lnTo>
                  <a:pt x="6487" y="2106"/>
                </a:lnTo>
                <a:lnTo>
                  <a:pt x="6599" y="1920"/>
                </a:lnTo>
                <a:lnTo>
                  <a:pt x="6654" y="1715"/>
                </a:lnTo>
                <a:lnTo>
                  <a:pt x="6673" y="1603"/>
                </a:lnTo>
                <a:lnTo>
                  <a:pt x="6673" y="1491"/>
                </a:lnTo>
                <a:lnTo>
                  <a:pt x="6673" y="1379"/>
                </a:lnTo>
                <a:lnTo>
                  <a:pt x="6654" y="1268"/>
                </a:lnTo>
                <a:lnTo>
                  <a:pt x="6599" y="1062"/>
                </a:lnTo>
                <a:lnTo>
                  <a:pt x="6487" y="876"/>
                </a:lnTo>
                <a:lnTo>
                  <a:pt x="6356" y="708"/>
                </a:lnTo>
                <a:lnTo>
                  <a:pt x="6188" y="559"/>
                </a:lnTo>
                <a:lnTo>
                  <a:pt x="6002" y="466"/>
                </a:lnTo>
                <a:lnTo>
                  <a:pt x="5797" y="391"/>
                </a:lnTo>
                <a:lnTo>
                  <a:pt x="5685" y="373"/>
                </a:lnTo>
                <a:close/>
                <a:moveTo>
                  <a:pt x="5014" y="2964"/>
                </a:moveTo>
                <a:lnTo>
                  <a:pt x="4828" y="2982"/>
                </a:lnTo>
                <a:lnTo>
                  <a:pt x="4660" y="3020"/>
                </a:lnTo>
                <a:lnTo>
                  <a:pt x="4511" y="3076"/>
                </a:lnTo>
                <a:lnTo>
                  <a:pt x="4362" y="3150"/>
                </a:lnTo>
                <a:lnTo>
                  <a:pt x="4455" y="3262"/>
                </a:lnTo>
                <a:lnTo>
                  <a:pt x="4548" y="3392"/>
                </a:lnTo>
                <a:lnTo>
                  <a:pt x="4641" y="3523"/>
                </a:lnTo>
                <a:lnTo>
                  <a:pt x="4697" y="3672"/>
                </a:lnTo>
                <a:lnTo>
                  <a:pt x="4753" y="3821"/>
                </a:lnTo>
                <a:lnTo>
                  <a:pt x="4790" y="3970"/>
                </a:lnTo>
                <a:lnTo>
                  <a:pt x="4809" y="4138"/>
                </a:lnTo>
                <a:lnTo>
                  <a:pt x="4828" y="4306"/>
                </a:lnTo>
                <a:lnTo>
                  <a:pt x="4828" y="4753"/>
                </a:lnTo>
                <a:lnTo>
                  <a:pt x="4809" y="4828"/>
                </a:lnTo>
                <a:lnTo>
                  <a:pt x="6859" y="4828"/>
                </a:lnTo>
                <a:lnTo>
                  <a:pt x="6971" y="4809"/>
                </a:lnTo>
                <a:lnTo>
                  <a:pt x="7083" y="4790"/>
                </a:lnTo>
                <a:lnTo>
                  <a:pt x="7176" y="4735"/>
                </a:lnTo>
                <a:lnTo>
                  <a:pt x="7251" y="4660"/>
                </a:lnTo>
                <a:lnTo>
                  <a:pt x="7325" y="4585"/>
                </a:lnTo>
                <a:lnTo>
                  <a:pt x="7381" y="4492"/>
                </a:lnTo>
                <a:lnTo>
                  <a:pt x="7419" y="4380"/>
                </a:lnTo>
                <a:lnTo>
                  <a:pt x="7419" y="4269"/>
                </a:lnTo>
                <a:lnTo>
                  <a:pt x="7419" y="4138"/>
                </a:lnTo>
                <a:lnTo>
                  <a:pt x="7400" y="4008"/>
                </a:lnTo>
                <a:lnTo>
                  <a:pt x="7363" y="3896"/>
                </a:lnTo>
                <a:lnTo>
                  <a:pt x="7325" y="3765"/>
                </a:lnTo>
                <a:lnTo>
                  <a:pt x="7270" y="3653"/>
                </a:lnTo>
                <a:lnTo>
                  <a:pt x="7195" y="3542"/>
                </a:lnTo>
                <a:lnTo>
                  <a:pt x="7120" y="3448"/>
                </a:lnTo>
                <a:lnTo>
                  <a:pt x="7046" y="3355"/>
                </a:lnTo>
                <a:lnTo>
                  <a:pt x="6953" y="3262"/>
                </a:lnTo>
                <a:lnTo>
                  <a:pt x="6859" y="3187"/>
                </a:lnTo>
                <a:lnTo>
                  <a:pt x="6748" y="3132"/>
                </a:lnTo>
                <a:lnTo>
                  <a:pt x="6636" y="3076"/>
                </a:lnTo>
                <a:lnTo>
                  <a:pt x="6505" y="3020"/>
                </a:lnTo>
                <a:lnTo>
                  <a:pt x="6393" y="3001"/>
                </a:lnTo>
                <a:lnTo>
                  <a:pt x="6263" y="2982"/>
                </a:lnTo>
                <a:lnTo>
                  <a:pt x="6114" y="2964"/>
                </a:lnTo>
                <a:lnTo>
                  <a:pt x="6077" y="2964"/>
                </a:lnTo>
                <a:lnTo>
                  <a:pt x="5834" y="3038"/>
                </a:lnTo>
                <a:lnTo>
                  <a:pt x="5704" y="3057"/>
                </a:lnTo>
                <a:lnTo>
                  <a:pt x="5424" y="3057"/>
                </a:lnTo>
                <a:lnTo>
                  <a:pt x="5294" y="3038"/>
                </a:lnTo>
                <a:lnTo>
                  <a:pt x="5051" y="2964"/>
                </a:lnTo>
                <a:close/>
                <a:moveTo>
                  <a:pt x="1342" y="2964"/>
                </a:moveTo>
                <a:lnTo>
                  <a:pt x="1193" y="2982"/>
                </a:lnTo>
                <a:lnTo>
                  <a:pt x="1062" y="3001"/>
                </a:lnTo>
                <a:lnTo>
                  <a:pt x="932" y="3038"/>
                </a:lnTo>
                <a:lnTo>
                  <a:pt x="820" y="3076"/>
                </a:lnTo>
                <a:lnTo>
                  <a:pt x="690" y="3132"/>
                </a:lnTo>
                <a:lnTo>
                  <a:pt x="578" y="3206"/>
                </a:lnTo>
                <a:lnTo>
                  <a:pt x="485" y="3281"/>
                </a:lnTo>
                <a:lnTo>
                  <a:pt x="391" y="3355"/>
                </a:lnTo>
                <a:lnTo>
                  <a:pt x="298" y="3448"/>
                </a:lnTo>
                <a:lnTo>
                  <a:pt x="224" y="3560"/>
                </a:lnTo>
                <a:lnTo>
                  <a:pt x="149" y="3672"/>
                </a:lnTo>
                <a:lnTo>
                  <a:pt x="93" y="3784"/>
                </a:lnTo>
                <a:lnTo>
                  <a:pt x="56" y="3914"/>
                </a:lnTo>
                <a:lnTo>
                  <a:pt x="19" y="4045"/>
                </a:lnTo>
                <a:lnTo>
                  <a:pt x="0" y="4175"/>
                </a:lnTo>
                <a:lnTo>
                  <a:pt x="0" y="4306"/>
                </a:lnTo>
                <a:lnTo>
                  <a:pt x="0" y="4641"/>
                </a:lnTo>
                <a:lnTo>
                  <a:pt x="0" y="4753"/>
                </a:lnTo>
                <a:lnTo>
                  <a:pt x="37" y="4865"/>
                </a:lnTo>
                <a:lnTo>
                  <a:pt x="93" y="4958"/>
                </a:lnTo>
                <a:lnTo>
                  <a:pt x="168" y="5033"/>
                </a:lnTo>
                <a:lnTo>
                  <a:pt x="242" y="5107"/>
                </a:lnTo>
                <a:lnTo>
                  <a:pt x="336" y="5145"/>
                </a:lnTo>
                <a:lnTo>
                  <a:pt x="447" y="5182"/>
                </a:lnTo>
                <a:lnTo>
                  <a:pt x="559" y="5201"/>
                </a:lnTo>
                <a:lnTo>
                  <a:pt x="3896" y="5201"/>
                </a:lnTo>
                <a:lnTo>
                  <a:pt x="4008" y="5182"/>
                </a:lnTo>
                <a:lnTo>
                  <a:pt x="4119" y="5145"/>
                </a:lnTo>
                <a:lnTo>
                  <a:pt x="4213" y="5107"/>
                </a:lnTo>
                <a:lnTo>
                  <a:pt x="4287" y="5033"/>
                </a:lnTo>
                <a:lnTo>
                  <a:pt x="4362" y="4958"/>
                </a:lnTo>
                <a:lnTo>
                  <a:pt x="4399" y="4865"/>
                </a:lnTo>
                <a:lnTo>
                  <a:pt x="4436" y="4753"/>
                </a:lnTo>
                <a:lnTo>
                  <a:pt x="4455" y="4641"/>
                </a:lnTo>
                <a:lnTo>
                  <a:pt x="4455" y="4306"/>
                </a:lnTo>
                <a:lnTo>
                  <a:pt x="4436" y="4175"/>
                </a:lnTo>
                <a:lnTo>
                  <a:pt x="4418" y="4045"/>
                </a:lnTo>
                <a:lnTo>
                  <a:pt x="4399" y="3914"/>
                </a:lnTo>
                <a:lnTo>
                  <a:pt x="4343" y="3784"/>
                </a:lnTo>
                <a:lnTo>
                  <a:pt x="4287" y="3672"/>
                </a:lnTo>
                <a:lnTo>
                  <a:pt x="4231" y="3560"/>
                </a:lnTo>
                <a:lnTo>
                  <a:pt x="4138" y="3448"/>
                </a:lnTo>
                <a:lnTo>
                  <a:pt x="4063" y="3355"/>
                </a:lnTo>
                <a:lnTo>
                  <a:pt x="3970" y="3281"/>
                </a:lnTo>
                <a:lnTo>
                  <a:pt x="3858" y="3206"/>
                </a:lnTo>
                <a:lnTo>
                  <a:pt x="3747" y="3132"/>
                </a:lnTo>
                <a:lnTo>
                  <a:pt x="3635" y="3076"/>
                </a:lnTo>
                <a:lnTo>
                  <a:pt x="3504" y="3038"/>
                </a:lnTo>
                <a:lnTo>
                  <a:pt x="3392" y="3001"/>
                </a:lnTo>
                <a:lnTo>
                  <a:pt x="3243" y="2982"/>
                </a:lnTo>
                <a:lnTo>
                  <a:pt x="3113" y="2964"/>
                </a:lnTo>
                <a:lnTo>
                  <a:pt x="3020" y="2964"/>
                </a:lnTo>
                <a:lnTo>
                  <a:pt x="2833" y="3057"/>
                </a:lnTo>
                <a:lnTo>
                  <a:pt x="2647" y="3113"/>
                </a:lnTo>
                <a:lnTo>
                  <a:pt x="2442" y="3150"/>
                </a:lnTo>
                <a:lnTo>
                  <a:pt x="2013" y="3150"/>
                </a:lnTo>
                <a:lnTo>
                  <a:pt x="1808" y="3113"/>
                </a:lnTo>
                <a:lnTo>
                  <a:pt x="1622" y="3057"/>
                </a:lnTo>
                <a:lnTo>
                  <a:pt x="1435" y="2964"/>
                </a:lnTo>
                <a:close/>
              </a:path>
            </a:pathLst>
          </a:custGeom>
          <a:solidFill>
            <a:srgbClr val="385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hidden="1">
            <a:extLst>
              <a:ext uri="{FF2B5EF4-FFF2-40B4-BE49-F238E27FC236}">
                <a16:creationId xmlns:a16="http://schemas.microsoft.com/office/drawing/2014/main" id="{2791DFB9-438B-4E6C-8944-ECAC7898D93C}"/>
              </a:ext>
            </a:extLst>
          </p:cNvPr>
          <p:cNvSpPr>
            <a:spLocks noGrp="1"/>
          </p:cNvSpPr>
          <p:nvPr>
            <p:ph type="title" idx="4294967295"/>
          </p:nvPr>
        </p:nvSpPr>
        <p:spPr/>
        <p:txBody>
          <a:bodyPr/>
          <a:lstStyle/>
          <a:p>
            <a:r>
              <a:rPr lang="en-US" dirty="0"/>
              <a:t>PEF trains the next generation of health economics leaders.</a:t>
            </a:r>
          </a:p>
        </p:txBody>
      </p:sp>
    </p:spTree>
    <p:extLst>
      <p:ext uri="{BB962C8B-B14F-4D97-AF65-F5344CB8AC3E}">
        <p14:creationId xmlns:p14="http://schemas.microsoft.com/office/powerpoint/2010/main" val="12805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cher and student standing in front of a computer&#10;&#10;">
            <a:extLst>
              <a:ext uri="{FF2B5EF4-FFF2-40B4-BE49-F238E27FC236}">
                <a16:creationId xmlns:a16="http://schemas.microsoft.com/office/drawing/2014/main" id="{7A072423-3CCB-4CFA-A520-D251698B6C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9" y="0"/>
            <a:ext cx="12252960" cy="8168640"/>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60960" y="2967414"/>
            <a:ext cx="1225296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6"/>
          <p:cNvSpPr txBox="1">
            <a:spLocks/>
          </p:cNvSpPr>
          <p:nvPr/>
        </p:nvSpPr>
        <p:spPr>
          <a:xfrm>
            <a:off x="-60960" y="3241572"/>
            <a:ext cx="12222303" cy="696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j-ea"/>
                <a:cs typeface="Calibri" panose="020F0502020204030204" pitchFamily="34" charset="0"/>
              </a:rPr>
              <a:t>E-learning Institute (ELI)</a:t>
            </a:r>
            <a:endPar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 name="Title 1" hidden="1">
            <a:extLst>
              <a:ext uri="{FF2B5EF4-FFF2-40B4-BE49-F238E27FC236}">
                <a16:creationId xmlns:a16="http://schemas.microsoft.com/office/drawing/2014/main" id="{0F337635-6F21-4B03-9C13-456E57203128}"/>
              </a:ext>
            </a:extLst>
          </p:cNvPr>
          <p:cNvSpPr>
            <a:spLocks noGrp="1"/>
          </p:cNvSpPr>
          <p:nvPr>
            <p:ph type="title" idx="4294967295"/>
          </p:nvPr>
        </p:nvSpPr>
        <p:spPr/>
        <p:txBody>
          <a:bodyPr/>
          <a:lstStyle/>
          <a:p>
            <a:r>
              <a:rPr lang="en-US" dirty="0"/>
              <a:t>Epidemic Intelligence Service (EIS)</a:t>
            </a:r>
          </a:p>
        </p:txBody>
      </p:sp>
    </p:spTree>
    <p:extLst>
      <p:ext uri="{BB962C8B-B14F-4D97-AF65-F5344CB8AC3E}">
        <p14:creationId xmlns:p14="http://schemas.microsoft.com/office/powerpoint/2010/main" val="3678862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22791" y="2401770"/>
            <a:ext cx="12203017" cy="1399142"/>
            <a:chOff x="-11017" y="3203439"/>
            <a:chExt cx="12203017" cy="1399142"/>
          </a:xfrm>
        </p:grpSpPr>
        <p:cxnSp>
          <p:nvCxnSpPr>
            <p:cNvPr id="3" name="Straight Connector 2"/>
            <p:cNvCxnSpPr/>
            <p:nvPr/>
          </p:nvCxnSpPr>
          <p:spPr>
            <a:xfrm>
              <a:off x="-11017" y="3800819"/>
              <a:ext cx="12203017" cy="0"/>
            </a:xfrm>
            <a:prstGeom prst="line">
              <a:avLst/>
            </a:prstGeom>
            <a:ln w="76200">
              <a:solidFill>
                <a:srgbClr val="07539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64156" y="3203439"/>
              <a:ext cx="9296399" cy="139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5390"/>
                </a:solidFill>
                <a:effectLst/>
                <a:uLnTx/>
                <a:uFillTx/>
                <a:latin typeface="Calibri" panose="020F0502020204030204"/>
                <a:ea typeface="+mn-ea"/>
                <a:cs typeface="+mn-cs"/>
              </a:endParaRPr>
            </a:p>
          </p:txBody>
        </p:sp>
      </p:grpSp>
      <p:sp>
        <p:nvSpPr>
          <p:cNvPr id="7" name="Oval 6" descr="Magnifying glass graphic"/>
          <p:cNvSpPr/>
          <p:nvPr/>
        </p:nvSpPr>
        <p:spPr>
          <a:xfrm>
            <a:off x="2141403" y="1767788"/>
            <a:ext cx="2181340" cy="2170323"/>
          </a:xfrm>
          <a:prstGeom prst="ellipse">
            <a:avLst/>
          </a:prstGeom>
          <a:noFill/>
          <a:ln w="76200">
            <a:solidFill>
              <a:srgbClr val="075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C183D7F6-B498-43B3-948B-1728B52AA6E4}">
                <adec:decorative xmlns:adec="http://schemas.microsoft.com/office/drawing/2017/decorative" val="1"/>
              </a:ext>
            </a:extLst>
          </p:cNvPr>
          <p:cNvSpPr/>
          <p:nvPr/>
        </p:nvSpPr>
        <p:spPr>
          <a:xfrm>
            <a:off x="5010837" y="1767788"/>
            <a:ext cx="2181340" cy="2170323"/>
          </a:xfrm>
          <a:prstGeom prst="ellipse">
            <a:avLst/>
          </a:prstGeom>
          <a:noFill/>
          <a:ln w="76200">
            <a:solidFill>
              <a:srgbClr val="075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C183D7F6-B498-43B3-948B-1728B52AA6E4}">
                <adec:decorative xmlns:adec="http://schemas.microsoft.com/office/drawing/2017/decorative" val="1"/>
              </a:ext>
            </a:extLst>
          </p:cNvPr>
          <p:cNvSpPr/>
          <p:nvPr/>
        </p:nvSpPr>
        <p:spPr>
          <a:xfrm>
            <a:off x="7880271" y="1767788"/>
            <a:ext cx="2181340" cy="2170323"/>
          </a:xfrm>
          <a:prstGeom prst="ellipse">
            <a:avLst/>
          </a:prstGeom>
          <a:noFill/>
          <a:ln w="76200">
            <a:solidFill>
              <a:srgbClr val="075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91440" y="570952"/>
            <a:ext cx="118689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a:ea typeface="+mn-ea"/>
                <a:cs typeface="+mn-cs"/>
              </a:rPr>
              <a:t>ELI provides hands-on experience to improve public health training. </a:t>
            </a:r>
          </a:p>
        </p:txBody>
      </p:sp>
      <p:sp>
        <p:nvSpPr>
          <p:cNvPr id="14" name="Rectangle 13"/>
          <p:cNvSpPr/>
          <p:nvPr/>
        </p:nvSpPr>
        <p:spPr>
          <a:xfrm>
            <a:off x="1905248" y="4207941"/>
            <a:ext cx="24174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Learn from expert education specialists</a:t>
            </a:r>
          </a:p>
        </p:txBody>
      </p:sp>
      <p:sp>
        <p:nvSpPr>
          <p:cNvPr id="16" name="Rectangle 15"/>
          <p:cNvSpPr/>
          <p:nvPr/>
        </p:nvSpPr>
        <p:spPr>
          <a:xfrm>
            <a:off x="7655341" y="4244143"/>
            <a:ext cx="266467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Create a quality online training product</a:t>
            </a:r>
          </a:p>
        </p:txBody>
      </p:sp>
      <p:sp>
        <p:nvSpPr>
          <p:cNvPr id="25" name="Rectangle 24">
            <a:extLst>
              <a:ext uri="{C183D7F6-B498-43B3-948B-1728B52AA6E4}">
                <adec:decorative xmlns:adec="http://schemas.microsoft.com/office/drawing/2017/decorative" val="1"/>
              </a:ext>
            </a:extLst>
          </p:cNvPr>
          <p:cNvSpPr/>
          <p:nvPr/>
        </p:nvSpPr>
        <p:spPr>
          <a:xfrm>
            <a:off x="12097" y="5923056"/>
            <a:ext cx="12203017" cy="934944"/>
          </a:xfrm>
          <a:prstGeom prst="rect">
            <a:avLst/>
          </a:prstGeom>
          <a:solidFill>
            <a:srgbClr val="07539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p:cNvSpPr/>
          <p:nvPr/>
        </p:nvSpPr>
        <p:spPr>
          <a:xfrm>
            <a:off x="0" y="6036202"/>
            <a:ext cx="1217990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www.cdc.gov/elearninginstitute</a:t>
            </a:r>
            <a:endParaRPr kumimoji="0" lang="en-US" sz="32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4862083" y="4244143"/>
            <a:ext cx="245681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Build e-learning development skills</a:t>
            </a:r>
          </a:p>
        </p:txBody>
      </p:sp>
      <p:sp>
        <p:nvSpPr>
          <p:cNvPr id="4" name="Title 3" hidden="1">
            <a:extLst>
              <a:ext uri="{FF2B5EF4-FFF2-40B4-BE49-F238E27FC236}">
                <a16:creationId xmlns:a16="http://schemas.microsoft.com/office/drawing/2014/main" id="{D4CCD674-DC4E-4E98-B63C-E670489D7F77}"/>
              </a:ext>
            </a:extLst>
          </p:cNvPr>
          <p:cNvSpPr>
            <a:spLocks noGrp="1"/>
          </p:cNvSpPr>
          <p:nvPr>
            <p:ph type="title" idx="4294967295"/>
          </p:nvPr>
        </p:nvSpPr>
        <p:spPr/>
        <p:txBody>
          <a:bodyPr/>
          <a:lstStyle/>
          <a:p>
            <a:r>
              <a:rPr lang="en-US" dirty="0"/>
              <a:t>EIS trains the next generation of disease detectives.</a:t>
            </a:r>
          </a:p>
        </p:txBody>
      </p:sp>
      <p:pic>
        <p:nvPicPr>
          <p:cNvPr id="12" name="Graphic 11" descr="Laptop">
            <a:extLst>
              <a:ext uri="{FF2B5EF4-FFF2-40B4-BE49-F238E27FC236}">
                <a16:creationId xmlns:a16="http://schemas.microsoft.com/office/drawing/2014/main" id="{F67E3ADC-36BD-4009-A456-4F38224BEF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1089" y="2078423"/>
            <a:ext cx="1669821" cy="1669821"/>
          </a:xfrm>
          <a:prstGeom prst="rect">
            <a:avLst/>
          </a:prstGeom>
        </p:spPr>
      </p:pic>
      <p:pic>
        <p:nvPicPr>
          <p:cNvPr id="21" name="Graphic 20" descr="Group brainstorm">
            <a:extLst>
              <a:ext uri="{FF2B5EF4-FFF2-40B4-BE49-F238E27FC236}">
                <a16:creationId xmlns:a16="http://schemas.microsoft.com/office/drawing/2014/main" id="{60A21993-84C2-4FFF-A312-F5B61ADF74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9574" y="2078423"/>
            <a:ext cx="1575871" cy="1575871"/>
          </a:xfrm>
          <a:prstGeom prst="rect">
            <a:avLst/>
          </a:prstGeom>
        </p:spPr>
      </p:pic>
      <p:sp>
        <p:nvSpPr>
          <p:cNvPr id="19" name="Google Shape;511;p38" descr="Globe graphic">
            <a:extLst>
              <a:ext uri="{FF2B5EF4-FFF2-40B4-BE49-F238E27FC236}">
                <a16:creationId xmlns:a16="http://schemas.microsoft.com/office/drawing/2014/main" id="{4CE3243F-FD8A-47DD-9BAC-2FCA7FA69646}"/>
              </a:ext>
            </a:extLst>
          </p:cNvPr>
          <p:cNvSpPr/>
          <p:nvPr/>
        </p:nvSpPr>
        <p:spPr>
          <a:xfrm>
            <a:off x="8210939" y="2078423"/>
            <a:ext cx="1599561" cy="1514874"/>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075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792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3A31EA49-2284-44CA-B1ED-7DE89310C9E6}"/>
              </a:ext>
            </a:extLst>
          </p:cNvPr>
          <p:cNvSpPr txBox="1">
            <a:spLocks/>
          </p:cNvSpPr>
          <p:nvPr/>
        </p:nvSpPr>
        <p:spPr>
          <a:xfrm>
            <a:off x="-30303" y="3429000"/>
            <a:ext cx="12222303" cy="10828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tx1">
                    <a:lumMod val="65000"/>
                    <a:lumOff val="35000"/>
                  </a:schemeClr>
                </a:solidFill>
                <a:effectLst>
                  <a:outerShdw blurRad="50800" dist="38100" dir="5400000" algn="t" rotWithShape="0">
                    <a:prstClr val="black">
                      <a:alpha val="40000"/>
                    </a:prstClr>
                  </a:outerShdw>
                </a:effectLst>
                <a:latin typeface="+mn-lt"/>
                <a:cs typeface="Calibri" panose="020F0502020204030204" pitchFamily="34" charset="0"/>
              </a:rPr>
              <a:t>Additional Optional Slide Designs</a:t>
            </a:r>
            <a:endParaRPr lang="en-US" sz="5400" b="1" dirty="0">
              <a:solidFill>
                <a:schemeClr val="tx1">
                  <a:lumMod val="65000"/>
                  <a:lumOff val="35000"/>
                </a:schemeClr>
              </a:solidFill>
              <a:latin typeface="+mn-lt"/>
            </a:endParaRPr>
          </a:p>
        </p:txBody>
      </p:sp>
      <p:sp>
        <p:nvSpPr>
          <p:cNvPr id="2" name="Title 1" hidden="1">
            <a:extLst>
              <a:ext uri="{FF2B5EF4-FFF2-40B4-BE49-F238E27FC236}">
                <a16:creationId xmlns:a16="http://schemas.microsoft.com/office/drawing/2014/main" id="{6831A171-1608-4863-B87B-A4DA296FC527}"/>
              </a:ext>
            </a:extLst>
          </p:cNvPr>
          <p:cNvSpPr>
            <a:spLocks noGrp="1"/>
          </p:cNvSpPr>
          <p:nvPr>
            <p:ph type="title"/>
          </p:nvPr>
        </p:nvSpPr>
        <p:spPr/>
        <p:txBody>
          <a:bodyPr/>
          <a:lstStyle/>
          <a:p>
            <a:r>
              <a:rPr lang="en-US" dirty="0"/>
              <a:t>Additional Optional Slide Designs</a:t>
            </a:r>
          </a:p>
        </p:txBody>
      </p:sp>
    </p:spTree>
    <p:extLst>
      <p:ext uri="{BB962C8B-B14F-4D97-AF65-F5344CB8AC3E}">
        <p14:creationId xmlns:p14="http://schemas.microsoft.com/office/powerpoint/2010/main" val="1344670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llows in group"/>
          <p:cNvPicPr>
            <a:picLocks noChangeAspect="1"/>
          </p:cNvPicPr>
          <p:nvPr/>
        </p:nvPicPr>
        <p:blipFill rotWithShape="1">
          <a:blip r:embed="rId2" cstate="print">
            <a:extLst>
              <a:ext uri="{28A0092B-C50C-407E-A947-70E740481C1C}">
                <a14:useLocalDpi xmlns:a14="http://schemas.microsoft.com/office/drawing/2010/main" val="0"/>
              </a:ext>
            </a:extLst>
          </a:blip>
          <a:srcRect t="14527"/>
          <a:stretch/>
        </p:blipFill>
        <p:spPr>
          <a:xfrm>
            <a:off x="0" y="-76200"/>
            <a:ext cx="12192000" cy="693420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0" y="4215161"/>
            <a:ext cx="12192000" cy="2642839"/>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0" y="4381873"/>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3">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2" name="Title 1" hidden="1">
            <a:extLst>
              <a:ext uri="{FF2B5EF4-FFF2-40B4-BE49-F238E27FC236}">
                <a16:creationId xmlns:a16="http://schemas.microsoft.com/office/drawing/2014/main" id="{FC73DD6E-DCBF-4A9B-B397-CD5F10B5D338}"/>
              </a:ext>
            </a:extLst>
          </p:cNvPr>
          <p:cNvSpPr>
            <a:spLocks noGrp="1"/>
          </p:cNvSpPr>
          <p:nvPr>
            <p:ph type="title" idx="4294967295"/>
          </p:nvPr>
        </p:nvSpPr>
        <p:spPr/>
        <p:txBody>
          <a:bodyPr/>
          <a:lstStyle/>
          <a:p>
            <a:r>
              <a:rPr lang="en-US" sz="4400" kern="1200" dirty="0">
                <a:solidFill>
                  <a:srgbClr val="000000"/>
                </a:solidFill>
                <a:effectLst/>
                <a:latin typeface="Calibri Light" panose="020F0302020204030204" pitchFamily="34" charset="0"/>
                <a:ea typeface="+mj-ea"/>
                <a:cs typeface="+mj-cs"/>
              </a:rPr>
              <a:t>Learn</a:t>
            </a:r>
            <a:r>
              <a:rPr lang="en-US" sz="4400" kern="1200" baseline="0" dirty="0">
                <a:solidFill>
                  <a:srgbClr val="000000"/>
                </a:solidFill>
                <a:effectLst/>
                <a:latin typeface="Calibri Light" panose="020F0302020204030204" pitchFamily="34" charset="0"/>
                <a:ea typeface="+mj-ea"/>
                <a:cs typeface="+mj-cs"/>
              </a:rPr>
              <a:t> More About Opportunities for Student and Professionals</a:t>
            </a:r>
            <a:endParaRPr lang="en-US" dirty="0"/>
          </a:p>
        </p:txBody>
      </p:sp>
    </p:spTree>
    <p:extLst>
      <p:ext uri="{BB962C8B-B14F-4D97-AF65-F5344CB8AC3E}">
        <p14:creationId xmlns:p14="http://schemas.microsoft.com/office/powerpoint/2010/main" val="203428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Two female fellows looking at chart.">
            <a:extLst>
              <a:ext uri="{FF2B5EF4-FFF2-40B4-BE49-F238E27FC236}">
                <a16:creationId xmlns:a16="http://schemas.microsoft.com/office/drawing/2014/main" id="{582C10EE-3CE9-4D89-9972-81B80452B4DA}"/>
              </a:ext>
            </a:extLst>
          </p:cNvPr>
          <p:cNvGrpSpPr/>
          <p:nvPr/>
        </p:nvGrpSpPr>
        <p:grpSpPr>
          <a:xfrm>
            <a:off x="-6350" y="0"/>
            <a:ext cx="12192000" cy="6858000"/>
            <a:chOff x="-6350" y="0"/>
            <a:chExt cx="12192000" cy="6858000"/>
          </a:xfrm>
        </p:grpSpPr>
        <p:pic>
          <p:nvPicPr>
            <p:cNvPr id="6" name="Picture 5">
              <a:extLst>
                <a:ext uri="{FF2B5EF4-FFF2-40B4-BE49-F238E27FC236}">
                  <a16:creationId xmlns:a16="http://schemas.microsoft.com/office/drawing/2014/main" id="{0641E4E0-84B0-407C-A462-FF2D116F067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10875" b="44173"/>
            <a:stretch/>
          </p:blipFill>
          <p:spPr>
            <a:xfrm>
              <a:off x="-6350" y="0"/>
              <a:ext cx="12192000" cy="6858000"/>
            </a:xfrm>
            <a:prstGeom prst="rect">
              <a:avLst/>
            </a:prstGeom>
          </p:spPr>
        </p:pic>
        <p:sp>
          <p:nvSpPr>
            <p:cNvPr id="3" name="Rectangle 2">
              <a:extLst>
                <a:ext uri="{FF2B5EF4-FFF2-40B4-BE49-F238E27FC236}">
                  <a16:creationId xmlns:a16="http://schemas.microsoft.com/office/drawing/2014/main" id="{22B7A955-BF3B-4801-9AAC-EEEB3524E3CD}"/>
                </a:ext>
              </a:extLst>
            </p:cNvPr>
            <p:cNvSpPr/>
            <p:nvPr/>
          </p:nvSpPr>
          <p:spPr>
            <a:xfrm>
              <a:off x="533400" y="365125"/>
              <a:ext cx="11112500" cy="601027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D168DB8-2F15-42C4-8480-F7247CBCC0DA}"/>
              </a:ext>
            </a:extLst>
          </p:cNvPr>
          <p:cNvSpPr>
            <a:spLocks noGrp="1"/>
          </p:cNvSpPr>
          <p:nvPr>
            <p:ph type="title"/>
          </p:nvPr>
        </p:nvSpPr>
        <p:spPr/>
        <p:txBody>
          <a:bodyPr>
            <a:normAutofit/>
          </a:bodyPr>
          <a:lstStyle/>
          <a:p>
            <a:r>
              <a:rPr lang="en-US" sz="3600" b="1" dirty="0">
                <a:solidFill>
                  <a:schemeClr val="bg1"/>
                </a:solidFill>
                <a:latin typeface="+mn-lt"/>
              </a:rPr>
              <a:t>Table of Contents</a:t>
            </a:r>
          </a:p>
        </p:txBody>
      </p:sp>
      <p:sp>
        <p:nvSpPr>
          <p:cNvPr id="4" name="Subtitle 2">
            <a:extLst>
              <a:ext uri="{FF2B5EF4-FFF2-40B4-BE49-F238E27FC236}">
                <a16:creationId xmlns:a16="http://schemas.microsoft.com/office/drawing/2014/main" id="{965F4956-0DFF-4D0D-8ABF-C21A1607E477}"/>
              </a:ext>
            </a:extLst>
          </p:cNvPr>
          <p:cNvSpPr>
            <a:spLocks noGrp="1"/>
          </p:cNvSpPr>
          <p:nvPr>
            <p:ph idx="1"/>
          </p:nvPr>
        </p:nvSpPr>
        <p:spPr>
          <a:xfrm>
            <a:off x="838200" y="1825625"/>
            <a:ext cx="9903781" cy="4351338"/>
          </a:xfrm>
        </p:spPr>
        <p:txBody>
          <a:bodyPr>
            <a:normAutofit/>
          </a:bodyPr>
          <a:lstStyle/>
          <a:p>
            <a:pPr algn="l"/>
            <a:r>
              <a:rPr lang="en-US" b="1" dirty="0">
                <a:solidFill>
                  <a:schemeClr val="bg1"/>
                </a:solidFill>
              </a:rPr>
              <a:t>Slides 3-5	</a:t>
            </a:r>
            <a:r>
              <a:rPr lang="en-US" dirty="0">
                <a:solidFill>
                  <a:schemeClr val="bg1"/>
                </a:solidFill>
              </a:rPr>
              <a:t>	General/Overview	Slides	</a:t>
            </a:r>
          </a:p>
          <a:p>
            <a:pPr algn="l"/>
            <a:r>
              <a:rPr lang="en-US" b="1" dirty="0">
                <a:solidFill>
                  <a:schemeClr val="bg1"/>
                </a:solidFill>
              </a:rPr>
              <a:t>Slides 6-17 </a:t>
            </a:r>
            <a:r>
              <a:rPr lang="en-US" dirty="0">
                <a:solidFill>
                  <a:schemeClr val="bg1"/>
                </a:solidFill>
              </a:rPr>
              <a:t>	CDC Fellowship and Internship Programs </a:t>
            </a:r>
          </a:p>
          <a:p>
            <a:pPr marL="0" indent="0" algn="l">
              <a:buNone/>
            </a:pPr>
            <a:r>
              <a:rPr lang="en-US" dirty="0">
                <a:solidFill>
                  <a:schemeClr val="bg1"/>
                </a:solidFill>
              </a:rPr>
              <a:t>			(see slide 3 for specific eligible audiences)</a:t>
            </a:r>
          </a:p>
          <a:p>
            <a:r>
              <a:rPr lang="en-US" b="1" dirty="0">
                <a:solidFill>
                  <a:schemeClr val="bg1"/>
                </a:solidFill>
              </a:rPr>
              <a:t>Slides 18-22</a:t>
            </a:r>
            <a:r>
              <a:rPr lang="en-US" dirty="0">
                <a:solidFill>
                  <a:schemeClr val="bg1"/>
                </a:solidFill>
              </a:rPr>
              <a:t>	Additional Optional Slide Design Ideas</a:t>
            </a:r>
          </a:p>
          <a:p>
            <a:pPr algn="l"/>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08944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ellow collecting sample in rive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0283" b="4989"/>
          <a:stretch/>
        </p:blipFill>
        <p:spPr>
          <a:xfrm>
            <a:off x="0" y="-15498"/>
            <a:ext cx="12222303" cy="6873498"/>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0" y="4658098"/>
            <a:ext cx="12192000" cy="2199902"/>
          </a:xfrm>
          <a:prstGeom prst="rect">
            <a:avLst/>
          </a:prstGeom>
          <a:solidFill>
            <a:srgbClr val="000000">
              <a:alpha val="6196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p:cNvSpPr txBox="1"/>
          <p:nvPr/>
        </p:nvSpPr>
        <p:spPr>
          <a:xfrm>
            <a:off x="0" y="4753348"/>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3">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2" name="Title 1" hidden="1">
            <a:extLst>
              <a:ext uri="{FF2B5EF4-FFF2-40B4-BE49-F238E27FC236}">
                <a16:creationId xmlns:a16="http://schemas.microsoft.com/office/drawing/2014/main" id="{C4AECCA8-FCA3-45F7-8D51-28594EC83AFF}"/>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Learn</a:t>
            </a:r>
            <a:r>
              <a:rPr lang="en-US" sz="4400" kern="1200" baseline="0" dirty="0">
                <a:solidFill>
                  <a:srgbClr val="000000"/>
                </a:solidFill>
                <a:effectLst/>
                <a:latin typeface="Calibri Light" panose="020F0302020204030204" pitchFamily="34" charset="0"/>
                <a:ea typeface="+mj-ea"/>
                <a:cs typeface="+mj-cs"/>
              </a:rPr>
              <a:t> More About Opportunities for Student and Professionals</a:t>
            </a:r>
            <a:endParaRPr lang="en-US" dirty="0"/>
          </a:p>
        </p:txBody>
      </p:sp>
    </p:spTree>
    <p:extLst>
      <p:ext uri="{BB962C8B-B14F-4D97-AF65-F5344CB8AC3E}">
        <p14:creationId xmlns:p14="http://schemas.microsoft.com/office/powerpoint/2010/main" val="900035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39" t="19378" b="7245"/>
          <a:stretch/>
        </p:blipFill>
        <p:spPr>
          <a:xfrm>
            <a:off x="0" y="-19050"/>
            <a:ext cx="12192000" cy="687705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0" y="4572000"/>
            <a:ext cx="12192000" cy="2286000"/>
          </a:xfrm>
          <a:prstGeom prst="rect">
            <a:avLst/>
          </a:prstGeom>
          <a:solidFill>
            <a:srgbClr val="000000">
              <a:alpha val="4588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0" y="4707798"/>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3">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5" name="Title 4" hidden="1">
            <a:extLst>
              <a:ext uri="{FF2B5EF4-FFF2-40B4-BE49-F238E27FC236}">
                <a16:creationId xmlns:a16="http://schemas.microsoft.com/office/drawing/2014/main" id="{F15A8991-7490-4B1A-8368-A9F7A80583A1}"/>
              </a:ext>
            </a:extLst>
          </p:cNvPr>
          <p:cNvSpPr>
            <a:spLocks noGrp="1"/>
          </p:cNvSpPr>
          <p:nvPr>
            <p:ph type="title" idx="4294967295"/>
          </p:nvPr>
        </p:nvSpPr>
        <p:spPr/>
        <p:txBody>
          <a:bodyPr/>
          <a:lstStyle/>
          <a:p>
            <a:r>
              <a:rPr lang="en-US" sz="4400" kern="1200" dirty="0">
                <a:solidFill>
                  <a:srgbClr val="000000"/>
                </a:solidFill>
                <a:effectLst/>
                <a:latin typeface="Calibri Light" panose="020F0302020204030204" pitchFamily="34" charset="0"/>
                <a:ea typeface="+mj-ea"/>
                <a:cs typeface="+mj-cs"/>
              </a:rPr>
              <a:t>Learn</a:t>
            </a:r>
            <a:r>
              <a:rPr lang="en-US" sz="4400" kern="1200" baseline="0" dirty="0">
                <a:solidFill>
                  <a:srgbClr val="000000"/>
                </a:solidFill>
                <a:effectLst/>
                <a:latin typeface="Calibri Light" panose="020F0302020204030204" pitchFamily="34" charset="0"/>
                <a:ea typeface="+mj-ea"/>
                <a:cs typeface="+mj-cs"/>
              </a:rPr>
              <a:t> More About Opportunities for Student and Professionals</a:t>
            </a:r>
            <a:endParaRPr lang="en-US" dirty="0"/>
          </a:p>
        </p:txBody>
      </p:sp>
    </p:spTree>
    <p:extLst>
      <p:ext uri="{BB962C8B-B14F-4D97-AF65-F5344CB8AC3E}">
        <p14:creationId xmlns:p14="http://schemas.microsoft.com/office/powerpoint/2010/main" val="2909892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llow working in lab."/>
          <p:cNvPicPr>
            <a:picLocks noChangeAspect="1"/>
          </p:cNvPicPr>
          <p:nvPr/>
        </p:nvPicPr>
        <p:blipFill rotWithShape="1">
          <a:blip r:embed="rId2" cstate="print">
            <a:extLst>
              <a:ext uri="{28A0092B-C50C-407E-A947-70E740481C1C}">
                <a14:useLocalDpi xmlns:a14="http://schemas.microsoft.com/office/drawing/2010/main" val="0"/>
              </a:ext>
            </a:extLst>
          </a:blip>
          <a:srcRect l="-81" t="6727" r="-79" b="12485"/>
          <a:stretch/>
        </p:blipFill>
        <p:spPr>
          <a:xfrm>
            <a:off x="-16043" y="0"/>
            <a:ext cx="12249877" cy="685800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0" y="4658098"/>
            <a:ext cx="12192000" cy="2199902"/>
          </a:xfrm>
          <a:prstGeom prst="rect">
            <a:avLst/>
          </a:prstGeom>
          <a:solidFill>
            <a:srgbClr val="000000">
              <a:alpha val="6196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0" y="4753348"/>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3">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2" name="Title 1" hidden="1">
            <a:extLst>
              <a:ext uri="{FF2B5EF4-FFF2-40B4-BE49-F238E27FC236}">
                <a16:creationId xmlns:a16="http://schemas.microsoft.com/office/drawing/2014/main" id="{07D24569-E440-4AD8-B1C3-D76C4A8B49CF}"/>
              </a:ext>
            </a:extLst>
          </p:cNvPr>
          <p:cNvSpPr>
            <a:spLocks noGrp="1"/>
          </p:cNvSpPr>
          <p:nvPr>
            <p:ph type="title" idx="4294967295"/>
          </p:nvPr>
        </p:nvSpPr>
        <p:spPr/>
        <p:txBody>
          <a:bodyPr/>
          <a:lstStyle/>
          <a:p>
            <a:r>
              <a:rPr lang="en-US" sz="4400" kern="1200" dirty="0">
                <a:solidFill>
                  <a:srgbClr val="000000"/>
                </a:solidFill>
                <a:effectLst/>
                <a:latin typeface="Calibri Light" panose="020F0302020204030204" pitchFamily="34" charset="0"/>
                <a:ea typeface="+mj-ea"/>
                <a:cs typeface="+mj-cs"/>
              </a:rPr>
              <a:t>Learn</a:t>
            </a:r>
            <a:r>
              <a:rPr lang="en-US" sz="4400" kern="1200" baseline="0" dirty="0">
                <a:solidFill>
                  <a:srgbClr val="000000"/>
                </a:solidFill>
                <a:effectLst/>
                <a:latin typeface="Calibri Light" panose="020F0302020204030204" pitchFamily="34" charset="0"/>
                <a:ea typeface="+mj-ea"/>
                <a:cs typeface="+mj-cs"/>
              </a:rPr>
              <a:t> More About Opportunities for Student and Professionals</a:t>
            </a:r>
            <a:endParaRPr lang="en-US" dirty="0"/>
          </a:p>
        </p:txBody>
      </p:sp>
    </p:spTree>
    <p:extLst>
      <p:ext uri="{BB962C8B-B14F-4D97-AF65-F5344CB8AC3E}">
        <p14:creationId xmlns:p14="http://schemas.microsoft.com/office/powerpoint/2010/main" val="357359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C464-2C65-4D84-8605-03C29E90EE91}"/>
              </a:ext>
            </a:extLst>
          </p:cNvPr>
          <p:cNvSpPr>
            <a:spLocks noGrp="1"/>
          </p:cNvSpPr>
          <p:nvPr>
            <p:ph type="title"/>
          </p:nvPr>
        </p:nvSpPr>
        <p:spPr>
          <a:xfrm>
            <a:off x="111967" y="0"/>
            <a:ext cx="12191999" cy="1062459"/>
          </a:xfrm>
        </p:spPr>
        <p:txBody>
          <a:bodyPr>
            <a:normAutofit fontScale="90000"/>
          </a:bodyPr>
          <a:lstStyle/>
          <a:p>
            <a:r>
              <a:rPr lang="en-US" dirty="0"/>
              <a:t>CDC Fellowship/Internship Programs by Eligible Audience</a:t>
            </a:r>
          </a:p>
        </p:txBody>
      </p:sp>
      <p:graphicFrame>
        <p:nvGraphicFramePr>
          <p:cNvPr id="4" name="Content Placeholder 3">
            <a:extLst>
              <a:ext uri="{FF2B5EF4-FFF2-40B4-BE49-F238E27FC236}">
                <a16:creationId xmlns:a16="http://schemas.microsoft.com/office/drawing/2014/main" id="{AD25B071-12DB-4606-8B95-E2B028A9ADE2}"/>
              </a:ext>
            </a:extLst>
          </p:cNvPr>
          <p:cNvGraphicFramePr>
            <a:graphicFrameLocks noGrp="1"/>
          </p:cNvGraphicFramePr>
          <p:nvPr>
            <p:ph idx="1"/>
            <p:extLst>
              <p:ext uri="{D42A27DB-BD31-4B8C-83A1-F6EECF244321}">
                <p14:modId xmlns:p14="http://schemas.microsoft.com/office/powerpoint/2010/main" val="2894313480"/>
              </p:ext>
            </p:extLst>
          </p:nvPr>
        </p:nvGraphicFramePr>
        <p:xfrm>
          <a:off x="1" y="861309"/>
          <a:ext cx="12192000" cy="6102639"/>
        </p:xfrm>
        <a:graphic>
          <a:graphicData uri="http://schemas.openxmlformats.org/drawingml/2006/table">
            <a:tbl>
              <a:tblPr firstRow="1" bandRow="1">
                <a:tableStyleId>{3B4B98B0-60AC-42C2-AFA5-B58CD77FA1E5}</a:tableStyleId>
              </a:tblPr>
              <a:tblGrid>
                <a:gridCol w="971937">
                  <a:extLst>
                    <a:ext uri="{9D8B030D-6E8A-4147-A177-3AD203B41FA5}">
                      <a16:colId xmlns:a16="http://schemas.microsoft.com/office/drawing/2014/main" val="2601869844"/>
                    </a:ext>
                  </a:extLst>
                </a:gridCol>
                <a:gridCol w="2359091">
                  <a:extLst>
                    <a:ext uri="{9D8B030D-6E8A-4147-A177-3AD203B41FA5}">
                      <a16:colId xmlns:a16="http://schemas.microsoft.com/office/drawing/2014/main" val="1968989540"/>
                    </a:ext>
                  </a:extLst>
                </a:gridCol>
                <a:gridCol w="8860972">
                  <a:extLst>
                    <a:ext uri="{9D8B030D-6E8A-4147-A177-3AD203B41FA5}">
                      <a16:colId xmlns:a16="http://schemas.microsoft.com/office/drawing/2014/main" val="3764161907"/>
                    </a:ext>
                  </a:extLst>
                </a:gridCol>
              </a:tblGrid>
              <a:tr h="416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#’s</a:t>
                      </a:r>
                    </a:p>
                  </a:txBody>
                  <a:tcPr>
                    <a:lnL>
                      <a:noFill/>
                    </a:lnL>
                    <a:lnR w="9525" cap="flat" cmpd="sng" algn="ctr">
                      <a:noFill/>
                      <a:prstDash val="solid"/>
                      <a:round/>
                      <a:headEnd type="none" w="med" len="med"/>
                      <a:tailEnd type="none" w="med" len="med"/>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Program</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Eligible Audience</a:t>
                      </a:r>
                    </a:p>
                  </a:txBody>
                  <a:tcPr>
                    <a:lnL w="9525" cap="flat" cmpd="sng" algn="ctr">
                      <a:noFill/>
                      <a:prstDash val="solid"/>
                      <a:round/>
                      <a:headEnd type="none" w="med" len="med"/>
                      <a:tailEnd type="none" w="med" len="med"/>
                    </a:lnL>
                    <a:lnR>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268444"/>
                  </a:ext>
                </a:extLst>
              </a:tr>
              <a:tr h="849480">
                <a:tc>
                  <a:txBody>
                    <a:bodyPr/>
                    <a:lstStyle/>
                    <a:p>
                      <a:r>
                        <a:rPr lang="en-US" dirty="0"/>
                        <a:t>6-7</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Epidemic Intelligence Service (EIS)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Physicians, v</a:t>
                      </a:r>
                      <a:r>
                        <a:rPr lang="sv-SE" dirty="0"/>
                        <a:t>eterinarians ,</a:t>
                      </a:r>
                      <a:r>
                        <a:rPr lang="en-US" dirty="0"/>
                        <a:t> nurses, allied healthcare professions (PA, PharmD), doctoral-level scientists . See details at </a:t>
                      </a:r>
                      <a:r>
                        <a:rPr lang="en-US" dirty="0">
                          <a:hlinkClick r:id="rId2"/>
                        </a:rPr>
                        <a:t>https://www.cdc.gov/eis/php/participants/eligibility.html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962258"/>
                  </a:ext>
                </a:extLst>
              </a:tr>
              <a:tr h="59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8-9</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Epidemiology Elective Program (EEP)</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Medical or veterinary students</a:t>
                      </a:r>
                    </a:p>
                    <a:p>
                      <a:r>
                        <a:rPr lang="en-US" dirty="0"/>
                        <a:t>See details at </a:t>
                      </a:r>
                      <a:r>
                        <a:rPr lang="en-US" dirty="0">
                          <a:hlinkClick r:id="rId3"/>
                        </a:rPr>
                        <a:t>https://www.cdc.gov/epi-elective/php/participants/check-eligibility.html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6029857"/>
                  </a:ext>
                </a:extLst>
              </a:tr>
              <a:tr h="59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10-11</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Laboratory Leadership Service (LLS)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Doctoral-level scientists in a laboratory related discipline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details at </a:t>
                      </a:r>
                      <a:r>
                        <a:rPr lang="en-US" dirty="0">
                          <a:hlinkClick r:id="rId4"/>
                        </a:rPr>
                        <a:t>https://www.cdc.gov/lls/php/participants/eligibility.html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6190045"/>
                  </a:ext>
                </a:extLst>
              </a:tr>
              <a:tr h="84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12-13</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Public Health Informatics Fellowship Program (PHIFP)</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Doctoral or masters -level scientists (public health, medicine, health care, health services research, computer science, information science, information systems, statistics, epidemiology, public health informatics or related discipline</a:t>
                      </a:r>
                    </a:p>
                    <a:p>
                      <a:r>
                        <a:rPr lang="en-US" dirty="0"/>
                        <a:t>See details at </a:t>
                      </a:r>
                      <a:r>
                        <a:rPr lang="en-US" dirty="0">
                          <a:hlinkClick r:id="rId5"/>
                        </a:rPr>
                        <a:t>https://www.cdc.gov/phifp/php/participants/eligibility.html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887321"/>
                  </a:ext>
                </a:extLst>
              </a:tr>
              <a:tr h="12638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14-15</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Steven M. </a:t>
                      </a:r>
                      <a:r>
                        <a:rPr lang="en-US" dirty="0" err="1"/>
                        <a:t>Teutsch</a:t>
                      </a:r>
                      <a:r>
                        <a:rPr lang="en-US" dirty="0"/>
                        <a:t> Prevention Effectiveness (PE) Fellowship </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Doctoral-level decision scientists (economics or applied economics, health services research or related health sciences, industrial engineering, operations research, public policy or policy analysis) See details at </a:t>
                      </a:r>
                      <a:r>
                        <a:rPr lang="en-US" dirty="0">
                          <a:hlinkClick r:id="rId6"/>
                        </a:rPr>
                        <a:t>https://www.cdc.gov/pef/php/participants/eligibility.html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739619"/>
                  </a:ext>
                </a:extLst>
              </a:tr>
              <a:tr h="1104324">
                <a:tc>
                  <a:txBody>
                    <a:bodyPr/>
                    <a:lstStyle/>
                    <a:p>
                      <a:r>
                        <a:rPr lang="en-US" dirty="0"/>
                        <a:t>16-17</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dirty="0"/>
                        <a:t>E-learning Institute (ELI) Fellowship Program </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dirty="0"/>
                        <a:t>Public health professionals who are tasked with developing training for their public health organization. See details </a:t>
                      </a:r>
                      <a:r>
                        <a:rPr lang="en-US"/>
                        <a:t>at </a:t>
                      </a:r>
                      <a:r>
                        <a:rPr lang="en-US">
                          <a:hlinkClick r:id="rId7"/>
                        </a:rPr>
                        <a:t>https://www.cdc.gov/elearning-institute/php/participants/eligibility.html</a:t>
                      </a:r>
                      <a:r>
                        <a:rPr lang="en-US"/>
                        <a:t> </a:t>
                      </a:r>
                      <a:endParaRPr lang="en-US" dirty="0"/>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5428155"/>
                  </a:ext>
                </a:extLst>
              </a:tr>
            </a:tbl>
          </a:graphicData>
        </a:graphic>
      </p:graphicFrame>
    </p:spTree>
    <p:extLst>
      <p:ext uri="{BB962C8B-B14F-4D97-AF65-F5344CB8AC3E}">
        <p14:creationId xmlns:p14="http://schemas.microsoft.com/office/powerpoint/2010/main" val="24131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C183D7F6-B498-43B3-948B-1728B52AA6E4}">
                <adec:decorative xmlns:adec="http://schemas.microsoft.com/office/drawing/2017/decorative" val="1"/>
              </a:ext>
            </a:extLst>
          </p:cNvPr>
          <p:cNvSpPr/>
          <p:nvPr/>
        </p:nvSpPr>
        <p:spPr>
          <a:xfrm>
            <a:off x="-1" y="-10893"/>
            <a:ext cx="12192000" cy="29488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3136" y="4009482"/>
            <a:ext cx="12192000" cy="286223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16361" y="112847"/>
            <a:ext cx="9959276" cy="707886"/>
          </a:xfrm>
          <a:prstGeom prst="rect">
            <a:avLst/>
          </a:prstGeom>
          <a:noFill/>
        </p:spPr>
        <p:txBody>
          <a:bodyPr wrap="square" rtlCol="0">
            <a:spAutoFit/>
          </a:bodyPr>
          <a:lstStyle/>
          <a:p>
            <a:pPr lvl="0" algn="ctr">
              <a:spcBef>
                <a:spcPts val="600"/>
              </a:spcBef>
            </a:pPr>
            <a:r>
              <a:rPr lang="en-US" sz="4000" b="1" dirty="0">
                <a:solidFill>
                  <a:schemeClr val="bg1"/>
                </a:solidFill>
              </a:rPr>
              <a:t>Featured CDC Fellowship Programs</a:t>
            </a:r>
          </a:p>
        </p:txBody>
      </p:sp>
      <p:sp>
        <p:nvSpPr>
          <p:cNvPr id="23" name="TextBox 22"/>
          <p:cNvSpPr txBox="1"/>
          <p:nvPr/>
        </p:nvSpPr>
        <p:spPr>
          <a:xfrm>
            <a:off x="2379798" y="5952173"/>
            <a:ext cx="7432403" cy="707886"/>
          </a:xfrm>
          <a:prstGeom prst="rect">
            <a:avLst/>
          </a:prstGeom>
          <a:noFill/>
        </p:spPr>
        <p:txBody>
          <a:bodyPr wrap="square" rtlCol="0">
            <a:spAutoFit/>
          </a:bodyPr>
          <a:lstStyle/>
          <a:p>
            <a:pPr lvl="0" algn="ctr">
              <a:spcBef>
                <a:spcPts val="600"/>
              </a:spcBef>
            </a:pPr>
            <a:r>
              <a:rPr lang="en-US" sz="4000" b="1" dirty="0">
                <a:solidFill>
                  <a:schemeClr val="bg1"/>
                </a:solidFill>
                <a:hlinkClick r:id="rId2">
                  <a:extLst>
                    <a:ext uri="{A12FA001-AC4F-418D-AE19-62706E023703}">
                      <ahyp:hlinkClr xmlns:ahyp="http://schemas.microsoft.com/office/drawing/2018/hyperlinkcolor" val="tx"/>
                    </a:ext>
                  </a:extLst>
                </a:hlinkClick>
              </a:rPr>
              <a:t>cdc.gov/fellowships</a:t>
            </a:r>
            <a:endParaRPr lang="en-US" sz="4000" b="1" dirty="0">
              <a:solidFill>
                <a:schemeClr val="bg1"/>
              </a:solidFill>
            </a:endParaRPr>
          </a:p>
        </p:txBody>
      </p:sp>
      <p:grpSp>
        <p:nvGrpSpPr>
          <p:cNvPr id="9" name="Group 8">
            <a:extLst>
              <a:ext uri="{FF2B5EF4-FFF2-40B4-BE49-F238E27FC236}">
                <a16:creationId xmlns:a16="http://schemas.microsoft.com/office/drawing/2014/main" id="{6E05AEBB-C485-4C30-890F-AA9ED6118438}"/>
              </a:ext>
              <a:ext uri="{C183D7F6-B498-43B3-948B-1728B52AA6E4}">
                <adec:decorative xmlns:adec="http://schemas.microsoft.com/office/drawing/2017/decorative" val="1"/>
              </a:ext>
            </a:extLst>
          </p:cNvPr>
          <p:cNvGrpSpPr/>
          <p:nvPr/>
        </p:nvGrpSpPr>
        <p:grpSpPr>
          <a:xfrm>
            <a:off x="-365162" y="1229049"/>
            <a:ext cx="12610012" cy="4246477"/>
            <a:chOff x="-1502828" y="859132"/>
            <a:chExt cx="12610012" cy="4246477"/>
          </a:xfrm>
        </p:grpSpPr>
        <p:sp>
          <p:nvSpPr>
            <p:cNvPr id="22" name="Rectangle 21"/>
            <p:cNvSpPr/>
            <p:nvPr/>
          </p:nvSpPr>
          <p:spPr>
            <a:xfrm rot="10800000">
              <a:off x="-1502828" y="859132"/>
              <a:ext cx="12610012" cy="4246477"/>
            </a:xfrm>
            <a:prstGeom prst="rect">
              <a:avLst/>
            </a:prstGeom>
            <a:solidFill>
              <a:schemeClr val="bg1"/>
            </a:solidFill>
            <a:ln>
              <a:noFill/>
            </a:ln>
            <a:effectLst>
              <a:glow rad="533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531770" y="2159164"/>
              <a:ext cx="5021207" cy="831794"/>
              <a:chOff x="220324" y="3539234"/>
              <a:chExt cx="5021207" cy="831794"/>
            </a:xfrm>
          </p:grpSpPr>
          <p:pic>
            <p:nvPicPr>
              <p:cNvPr id="5" name="Picture 4" descr="Prevention Effectiveness (PE) Fellowship logo"/>
              <p:cNvPicPr>
                <a:picLocks noChangeAspect="1"/>
              </p:cNvPicPr>
              <p:nvPr/>
            </p:nvPicPr>
            <p:blipFill rotWithShape="1">
              <a:blip r:embed="rId3" cstate="print">
                <a:extLst>
                  <a:ext uri="{28A0092B-C50C-407E-A947-70E740481C1C}">
                    <a14:useLocalDpi xmlns:a14="http://schemas.microsoft.com/office/drawing/2010/main" val="0"/>
                  </a:ext>
                </a:extLst>
              </a:blip>
              <a:srcRect l="34003" r="34212"/>
              <a:stretch/>
            </p:blipFill>
            <p:spPr>
              <a:xfrm>
                <a:off x="220324" y="3539234"/>
                <a:ext cx="794839" cy="831794"/>
              </a:xfrm>
              <a:prstGeom prst="rect">
                <a:avLst/>
              </a:prstGeom>
            </p:spPr>
          </p:pic>
          <p:sp>
            <p:nvSpPr>
              <p:cNvPr id="12" name="TextBox 11"/>
              <p:cNvSpPr txBox="1"/>
              <p:nvPr/>
            </p:nvSpPr>
            <p:spPr>
              <a:xfrm>
                <a:off x="1332619" y="3601618"/>
                <a:ext cx="3908912" cy="707886"/>
              </a:xfrm>
              <a:prstGeom prst="rect">
                <a:avLst/>
              </a:prstGeom>
              <a:noFill/>
            </p:spPr>
            <p:txBody>
              <a:bodyPr wrap="square" rtlCol="0">
                <a:spAutoFit/>
              </a:bodyPr>
              <a:lstStyle/>
              <a:p>
                <a:pPr>
                  <a:spcBef>
                    <a:spcPts val="600"/>
                  </a:spcBef>
                </a:pPr>
                <a:r>
                  <a:rPr lang="en-US" sz="2000" b="1" dirty="0"/>
                  <a:t>Steven M. Teutsch Prevention Effectiveness (PE) Fellowship </a:t>
                </a:r>
              </a:p>
            </p:txBody>
          </p:sp>
        </p:grpSp>
        <p:grpSp>
          <p:nvGrpSpPr>
            <p:cNvPr id="17" name="Group 16"/>
            <p:cNvGrpSpPr/>
            <p:nvPr/>
          </p:nvGrpSpPr>
          <p:grpSpPr>
            <a:xfrm>
              <a:off x="5228273" y="1091385"/>
              <a:ext cx="5781850" cy="707886"/>
              <a:chOff x="1259599" y="1874858"/>
              <a:chExt cx="6196761" cy="707886"/>
            </a:xfrm>
          </p:grpSpPr>
          <p:pic>
            <p:nvPicPr>
              <p:cNvPr id="6" name="Picture 5" descr="Public Health Informatics Fellowship Program (PHIFP) logo"/>
              <p:cNvPicPr>
                <a:picLocks noChangeAspect="1"/>
              </p:cNvPicPr>
              <p:nvPr/>
            </p:nvPicPr>
            <p:blipFill rotWithShape="1">
              <a:blip r:embed="rId4" cstate="print">
                <a:extLst>
                  <a:ext uri="{28A0092B-C50C-407E-A947-70E740481C1C}">
                    <a14:useLocalDpi xmlns:a14="http://schemas.microsoft.com/office/drawing/2010/main" val="0"/>
                  </a:ext>
                </a:extLst>
              </a:blip>
              <a:srcRect l="12800" t="6699" r="12674" b="5312"/>
              <a:stretch/>
            </p:blipFill>
            <p:spPr>
              <a:xfrm>
                <a:off x="1259599" y="1934551"/>
                <a:ext cx="1433625" cy="634943"/>
              </a:xfrm>
              <a:prstGeom prst="rect">
                <a:avLst/>
              </a:prstGeom>
            </p:spPr>
          </p:pic>
          <p:sp>
            <p:nvSpPr>
              <p:cNvPr id="14" name="TextBox 13"/>
              <p:cNvSpPr txBox="1"/>
              <p:nvPr/>
            </p:nvSpPr>
            <p:spPr>
              <a:xfrm>
                <a:off x="2776990" y="1874858"/>
                <a:ext cx="4679370" cy="707886"/>
              </a:xfrm>
              <a:prstGeom prst="rect">
                <a:avLst/>
              </a:prstGeom>
              <a:noFill/>
            </p:spPr>
            <p:txBody>
              <a:bodyPr wrap="square" rtlCol="0">
                <a:spAutoFit/>
              </a:bodyPr>
              <a:lstStyle/>
              <a:p>
                <a:pPr lvl="0">
                  <a:spcBef>
                    <a:spcPts val="600"/>
                  </a:spcBef>
                </a:pPr>
                <a:r>
                  <a:rPr lang="en-US" sz="2000" b="1" dirty="0"/>
                  <a:t>Public Health Informatics Fellowship Program (PHIFP)</a:t>
                </a:r>
              </a:p>
            </p:txBody>
          </p:sp>
        </p:grpSp>
        <p:grpSp>
          <p:nvGrpSpPr>
            <p:cNvPr id="27" name="Group 26"/>
            <p:cNvGrpSpPr/>
            <p:nvPr/>
          </p:nvGrpSpPr>
          <p:grpSpPr>
            <a:xfrm>
              <a:off x="-650852" y="2159164"/>
              <a:ext cx="5218773" cy="843882"/>
              <a:chOff x="5532784" y="2464315"/>
              <a:chExt cx="5218773" cy="843882"/>
            </a:xfrm>
          </p:grpSpPr>
          <p:sp>
            <p:nvSpPr>
              <p:cNvPr id="24" name="TextBox 23"/>
              <p:cNvSpPr txBox="1"/>
              <p:nvPr/>
            </p:nvSpPr>
            <p:spPr>
              <a:xfrm>
                <a:off x="6639935" y="2680587"/>
                <a:ext cx="4111622" cy="400110"/>
              </a:xfrm>
              <a:prstGeom prst="rect">
                <a:avLst/>
              </a:prstGeom>
              <a:noFill/>
            </p:spPr>
            <p:txBody>
              <a:bodyPr wrap="square" rtlCol="0">
                <a:spAutoFit/>
              </a:bodyPr>
              <a:lstStyle/>
              <a:p>
                <a:pPr lvl="0">
                  <a:spcBef>
                    <a:spcPts val="600"/>
                  </a:spcBef>
                </a:pPr>
                <a:r>
                  <a:rPr lang="en-US" sz="2000" b="1" dirty="0"/>
                  <a:t>Epidemiology Elective Program (EEP)</a:t>
                </a:r>
              </a:p>
            </p:txBody>
          </p:sp>
          <p:pic>
            <p:nvPicPr>
              <p:cNvPr id="7" name="Picture 6" descr="Epidemiology Elective Program (EEP)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2784" y="2464315"/>
                <a:ext cx="794839" cy="843882"/>
              </a:xfrm>
              <a:prstGeom prst="rect">
                <a:avLst/>
              </a:prstGeom>
            </p:spPr>
          </p:pic>
        </p:grpSp>
        <p:grpSp>
          <p:nvGrpSpPr>
            <p:cNvPr id="11" name="Group 10">
              <a:extLst>
                <a:ext uri="{FF2B5EF4-FFF2-40B4-BE49-F238E27FC236}">
                  <a16:creationId xmlns:a16="http://schemas.microsoft.com/office/drawing/2014/main" id="{A2EFE24E-D61B-4F1B-B9CD-363531078EF2}"/>
                </a:ext>
              </a:extLst>
            </p:cNvPr>
            <p:cNvGrpSpPr/>
            <p:nvPr/>
          </p:nvGrpSpPr>
          <p:grpSpPr>
            <a:xfrm>
              <a:off x="-650852" y="1060687"/>
              <a:ext cx="5096181" cy="783997"/>
              <a:chOff x="-650852" y="1060687"/>
              <a:chExt cx="5096181" cy="783997"/>
            </a:xfrm>
          </p:grpSpPr>
          <p:pic>
            <p:nvPicPr>
              <p:cNvPr id="2" name="Picture 1" descr="Epidemic Intelligence Service (EIS)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852" y="1060687"/>
                <a:ext cx="825045" cy="783997"/>
              </a:xfrm>
              <a:prstGeom prst="rect">
                <a:avLst/>
              </a:prstGeom>
              <a:effectLst/>
            </p:spPr>
          </p:pic>
          <p:sp>
            <p:nvSpPr>
              <p:cNvPr id="25" name="TextBox 24"/>
              <p:cNvSpPr txBox="1"/>
              <p:nvPr/>
            </p:nvSpPr>
            <p:spPr>
              <a:xfrm>
                <a:off x="486505" y="1239487"/>
                <a:ext cx="3958824" cy="400110"/>
              </a:xfrm>
              <a:prstGeom prst="rect">
                <a:avLst/>
              </a:prstGeom>
              <a:noFill/>
            </p:spPr>
            <p:txBody>
              <a:bodyPr wrap="square" rtlCol="0">
                <a:spAutoFit/>
              </a:bodyPr>
              <a:lstStyle/>
              <a:p>
                <a:r>
                  <a:rPr lang="en-US" sz="2000" b="1" dirty="0"/>
                  <a:t>Epidemic Intelligence Service (EIS)</a:t>
                </a:r>
              </a:p>
            </p:txBody>
          </p:sp>
        </p:grpSp>
        <p:grpSp>
          <p:nvGrpSpPr>
            <p:cNvPr id="8" name="Group 7"/>
            <p:cNvGrpSpPr/>
            <p:nvPr/>
          </p:nvGrpSpPr>
          <p:grpSpPr>
            <a:xfrm>
              <a:off x="-650852" y="3165000"/>
              <a:ext cx="5007342" cy="607732"/>
              <a:chOff x="5351006" y="1890105"/>
              <a:chExt cx="5007342" cy="607732"/>
            </a:xfrm>
          </p:grpSpPr>
          <p:pic>
            <p:nvPicPr>
              <p:cNvPr id="3" name="Picture 2" descr="Laboratory Leadership Service (LLS)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1006" y="1890105"/>
                <a:ext cx="794839" cy="607732"/>
              </a:xfrm>
              <a:prstGeom prst="rect">
                <a:avLst/>
              </a:prstGeom>
            </p:spPr>
          </p:pic>
          <p:sp>
            <p:nvSpPr>
              <p:cNvPr id="26" name="TextBox 25"/>
              <p:cNvSpPr txBox="1"/>
              <p:nvPr/>
            </p:nvSpPr>
            <p:spPr>
              <a:xfrm>
                <a:off x="6449436" y="2093746"/>
                <a:ext cx="3908912" cy="400110"/>
              </a:xfrm>
              <a:prstGeom prst="rect">
                <a:avLst/>
              </a:prstGeom>
              <a:noFill/>
            </p:spPr>
            <p:txBody>
              <a:bodyPr wrap="square" rtlCol="0">
                <a:spAutoFit/>
              </a:bodyPr>
              <a:lstStyle/>
              <a:p>
                <a:r>
                  <a:rPr lang="en-US" sz="2000" b="1" dirty="0"/>
                  <a:t>Laboratory Leadership Service (LLS)</a:t>
                </a:r>
              </a:p>
            </p:txBody>
          </p:sp>
        </p:grpSp>
        <p:sp>
          <p:nvSpPr>
            <p:cNvPr id="28" name="TextBox 27">
              <a:extLst>
                <a:ext uri="{FF2B5EF4-FFF2-40B4-BE49-F238E27FC236}">
                  <a16:creationId xmlns:a16="http://schemas.microsoft.com/office/drawing/2014/main" id="{9B2BF421-9DD2-4F27-80F5-635CACE6A475}"/>
                </a:ext>
              </a:extLst>
            </p:cNvPr>
            <p:cNvSpPr txBox="1"/>
            <p:nvPr/>
          </p:nvSpPr>
          <p:spPr>
            <a:xfrm>
              <a:off x="1701158" y="4588929"/>
              <a:ext cx="4228032" cy="400110"/>
            </a:xfrm>
            <a:prstGeom prst="rect">
              <a:avLst/>
            </a:prstGeom>
            <a:noFill/>
          </p:spPr>
          <p:txBody>
            <a:bodyPr wrap="square" rtlCol="0">
              <a:spAutoFit/>
            </a:bodyPr>
            <a:lstStyle/>
            <a:p>
              <a:pPr lvl="0">
                <a:spcBef>
                  <a:spcPts val="600"/>
                </a:spcBef>
              </a:pPr>
              <a:endParaRPr lang="en-US" sz="2000" b="1" dirty="0"/>
            </a:p>
          </p:txBody>
        </p:sp>
      </p:grpSp>
      <p:sp>
        <p:nvSpPr>
          <p:cNvPr id="10" name="Title 9" hidden="1">
            <a:extLst>
              <a:ext uri="{FF2B5EF4-FFF2-40B4-BE49-F238E27FC236}">
                <a16:creationId xmlns:a16="http://schemas.microsoft.com/office/drawing/2014/main" id="{B6B14D13-5123-432E-BC14-BC52A89B174B}"/>
              </a:ext>
            </a:extLst>
          </p:cNvPr>
          <p:cNvSpPr>
            <a:spLocks noGrp="1"/>
          </p:cNvSpPr>
          <p:nvPr>
            <p:ph type="title" idx="4294967295"/>
          </p:nvPr>
        </p:nvSpPr>
        <p:spPr/>
        <p:txBody>
          <a:bodyPr/>
          <a:lstStyle/>
          <a:p>
            <a:r>
              <a:rPr lang="en-US" dirty="0"/>
              <a:t>Featured CDC Fellowship</a:t>
            </a:r>
            <a:r>
              <a:rPr lang="en-US" baseline="0" dirty="0"/>
              <a:t> Programs</a:t>
            </a:r>
            <a:endParaRPr lang="en-US" dirty="0"/>
          </a:p>
        </p:txBody>
      </p:sp>
      <p:pic>
        <p:nvPicPr>
          <p:cNvPr id="29" name="Picture 28" descr="E-learning Institute">
            <a:extLst>
              <a:ext uri="{FF2B5EF4-FFF2-40B4-BE49-F238E27FC236}">
                <a16:creationId xmlns:a16="http://schemas.microsoft.com/office/drawing/2014/main" id="{03F66F67-0B56-4314-A705-9410AE725D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8038" y="3601205"/>
            <a:ext cx="1337635" cy="469801"/>
          </a:xfrm>
          <a:prstGeom prst="rect">
            <a:avLst/>
          </a:prstGeom>
        </p:spPr>
      </p:pic>
      <p:sp>
        <p:nvSpPr>
          <p:cNvPr id="30" name="TextBox 29">
            <a:extLst>
              <a:ext uri="{FF2B5EF4-FFF2-40B4-BE49-F238E27FC236}">
                <a16:creationId xmlns:a16="http://schemas.microsoft.com/office/drawing/2014/main" id="{679CF0B3-7CFA-4C65-9CAA-1637F6AB5C55}"/>
              </a:ext>
            </a:extLst>
          </p:cNvPr>
          <p:cNvSpPr txBox="1"/>
          <p:nvPr/>
        </p:nvSpPr>
        <p:spPr>
          <a:xfrm>
            <a:off x="7781731" y="3479237"/>
            <a:ext cx="3908912" cy="707886"/>
          </a:xfrm>
          <a:prstGeom prst="rect">
            <a:avLst/>
          </a:prstGeom>
          <a:noFill/>
        </p:spPr>
        <p:txBody>
          <a:bodyPr wrap="square" rtlCol="0">
            <a:spAutoFit/>
          </a:bodyPr>
          <a:lstStyle/>
          <a:p>
            <a:pPr>
              <a:spcBef>
                <a:spcPts val="600"/>
              </a:spcBef>
            </a:pPr>
            <a:r>
              <a:rPr lang="en-US" sz="2000" b="1" dirty="0"/>
              <a:t>E-learning Institute (ELI) Fellowship Program </a:t>
            </a:r>
          </a:p>
        </p:txBody>
      </p:sp>
    </p:spTree>
    <p:extLst>
      <p:ext uri="{BB962C8B-B14F-4D97-AF65-F5344CB8AC3E}">
        <p14:creationId xmlns:p14="http://schemas.microsoft.com/office/powerpoint/2010/main" val="211634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llows having a discussion in a group.">
            <a:extLst>
              <a:ext uri="{FF2B5EF4-FFF2-40B4-BE49-F238E27FC236}">
                <a16:creationId xmlns:a16="http://schemas.microsoft.com/office/drawing/2014/main" id="{B90E8EA7-748A-4FAF-9FC9-CF4D07A61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83" t="15775" r="18261" b="22215"/>
          <a:stretch/>
        </p:blipFill>
        <p:spPr>
          <a:xfrm>
            <a:off x="0" y="0"/>
            <a:ext cx="12192000" cy="6872068"/>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0" y="4653876"/>
            <a:ext cx="12192000" cy="1306750"/>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0" y="4653876"/>
            <a:ext cx="12192000" cy="758835"/>
          </a:xfrm>
          <a:prstGeom prst="rect">
            <a:avLst/>
          </a:prstGeom>
          <a:noFill/>
          <a:effectLst/>
        </p:spPr>
        <p:txBody>
          <a:bodyPr wrap="square" tIns="137160" rtlCol="0">
            <a:noAutofit/>
          </a:bodyPr>
          <a:lstStyle/>
          <a:p>
            <a:pPr algn="ctr">
              <a:defRPr/>
            </a:pPr>
            <a:r>
              <a:rPr lang="en-US" sz="5400" b="1" dirty="0">
                <a:solidFill>
                  <a:schemeClr val="bg1"/>
                </a:solidFill>
                <a:effectLst>
                  <a:outerShdw blurRad="38100" dist="38100" dir="2700000" algn="tl">
                    <a:srgbClr val="000000">
                      <a:alpha val="43137"/>
                    </a:srgbClr>
                  </a:outerShdw>
                </a:effectLst>
                <a:cs typeface="Arial" panose="020B0604020202020204" pitchFamily="34" charset="0"/>
              </a:rPr>
              <a:t>Fellowships at CDC</a:t>
            </a:r>
            <a:endParaRPr lang="en-US" sz="2800" dirty="0">
              <a:solidFill>
                <a:schemeClr val="bg1"/>
              </a:solidFill>
              <a:effectLst>
                <a:outerShdw blurRad="38100" dist="38100" dir="2700000" algn="tl">
                  <a:srgbClr val="000000">
                    <a:alpha val="43137"/>
                  </a:srgbClr>
                </a:outerShdw>
              </a:effectLst>
              <a:cs typeface="Arial" panose="020B0604020202020204" pitchFamily="34" charset="0"/>
            </a:endParaRPr>
          </a:p>
          <a:p>
            <a:pPr algn="ctr">
              <a:defRPr/>
            </a:pPr>
            <a:endParaRPr lang="en-US" sz="5400" b="1" dirty="0">
              <a:solidFill>
                <a:schemeClr val="bg1"/>
              </a:solidFill>
              <a:effectLst>
                <a:outerShdw blurRad="266700" dist="266700" dir="2400000" algn="tl">
                  <a:srgbClr val="000000">
                    <a:alpha val="87000"/>
                  </a:srgbClr>
                </a:outerShdw>
              </a:effectLst>
              <a:cs typeface="Arial" panose="020B0604020202020204" pitchFamily="34" charset="0"/>
            </a:endParaRPr>
          </a:p>
        </p:txBody>
      </p:sp>
      <p:sp>
        <p:nvSpPr>
          <p:cNvPr id="2" name="Title 1">
            <a:extLst>
              <a:ext uri="{FF2B5EF4-FFF2-40B4-BE49-F238E27FC236}">
                <a16:creationId xmlns:a16="http://schemas.microsoft.com/office/drawing/2014/main" id="{853EF91C-0D93-462D-AD2E-35D27E0D4194}"/>
              </a:ext>
            </a:extLst>
          </p:cNvPr>
          <p:cNvSpPr>
            <a:spLocks noGrp="1"/>
          </p:cNvSpPr>
          <p:nvPr>
            <p:ph type="title" idx="4294967295"/>
          </p:nvPr>
        </p:nvSpPr>
        <p:spPr/>
        <p:txBody>
          <a:bodyPr/>
          <a:lstStyle/>
          <a:p>
            <a:r>
              <a:rPr lang="en-US" dirty="0"/>
              <a:t>Fellowships at CDC</a:t>
            </a:r>
          </a:p>
        </p:txBody>
      </p:sp>
    </p:spTree>
    <p:extLst>
      <p:ext uri="{BB962C8B-B14F-4D97-AF65-F5344CB8AC3E}">
        <p14:creationId xmlns:p14="http://schemas.microsoft.com/office/powerpoint/2010/main" val="601118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IS fellow doing lab tests in the field."/>
          <p:cNvPicPr>
            <a:picLocks noChangeAspect="1"/>
          </p:cNvPicPr>
          <p:nvPr/>
        </p:nvPicPr>
        <p:blipFill rotWithShape="1">
          <a:blip r:embed="rId2">
            <a:extLst>
              <a:ext uri="{28A0092B-C50C-407E-A947-70E740481C1C}">
                <a14:useLocalDpi xmlns:a14="http://schemas.microsoft.com/office/drawing/2010/main" val="0"/>
              </a:ext>
            </a:extLst>
          </a:blip>
          <a:srcRect l="28980" t="5454" r="-39" b="12367"/>
          <a:stretch/>
        </p:blipFill>
        <p:spPr>
          <a:xfrm>
            <a:off x="-60960" y="-1"/>
            <a:ext cx="12252960" cy="6888481"/>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60960" y="2967414"/>
            <a:ext cx="1225296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6"/>
          <p:cNvSpPr txBox="1">
            <a:spLocks/>
          </p:cNvSpPr>
          <p:nvPr/>
        </p:nvSpPr>
        <p:spPr>
          <a:xfrm>
            <a:off x="-60960" y="3241572"/>
            <a:ext cx="12222303" cy="696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50800" dist="38100" dir="5400000" algn="t" rotWithShape="0">
                    <a:prstClr val="black">
                      <a:alpha val="40000"/>
                    </a:prstClr>
                  </a:outerShdw>
                </a:effectLst>
                <a:latin typeface="+mn-lt"/>
                <a:cs typeface="Calibri" panose="020F0502020204030204" pitchFamily="34" charset="0"/>
              </a:rPr>
              <a:t>Epidemic Intelligence Service (EIS)</a:t>
            </a:r>
            <a:endParaRPr lang="en-US" b="1" dirty="0">
              <a:latin typeface="+mn-lt"/>
            </a:endParaRPr>
          </a:p>
        </p:txBody>
      </p:sp>
      <p:sp>
        <p:nvSpPr>
          <p:cNvPr id="2" name="Title 1" hidden="1">
            <a:extLst>
              <a:ext uri="{FF2B5EF4-FFF2-40B4-BE49-F238E27FC236}">
                <a16:creationId xmlns:a16="http://schemas.microsoft.com/office/drawing/2014/main" id="{0F337635-6F21-4B03-9C13-456E57203128}"/>
              </a:ext>
            </a:extLst>
          </p:cNvPr>
          <p:cNvSpPr>
            <a:spLocks noGrp="1"/>
          </p:cNvSpPr>
          <p:nvPr>
            <p:ph type="title" idx="4294967295"/>
          </p:nvPr>
        </p:nvSpPr>
        <p:spPr/>
        <p:txBody>
          <a:bodyPr/>
          <a:lstStyle/>
          <a:p>
            <a:r>
              <a:rPr lang="en-US" dirty="0"/>
              <a:t>Epidemic Intelligence Service (EIS)</a:t>
            </a:r>
          </a:p>
        </p:txBody>
      </p:sp>
    </p:spTree>
    <p:extLst>
      <p:ext uri="{BB962C8B-B14F-4D97-AF65-F5344CB8AC3E}">
        <p14:creationId xmlns:p14="http://schemas.microsoft.com/office/powerpoint/2010/main" val="1835322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0" y="2417783"/>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rgbClr val="1A2D6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descr="Magnifying glass graphic"/>
          <p:cNvSpPr/>
          <p:nvPr/>
        </p:nvSpPr>
        <p:spPr>
          <a:xfrm>
            <a:off x="2141403" y="1767788"/>
            <a:ext cx="2181340" cy="2170323"/>
          </a:xfrm>
          <a:prstGeom prst="ellipse">
            <a:avLst/>
          </a:prstGeom>
          <a:noFill/>
          <a:ln w="76200">
            <a:solidFill>
              <a:srgbClr val="1A2D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5010837" y="1767788"/>
            <a:ext cx="2181340" cy="2170323"/>
          </a:xfrm>
          <a:prstGeom prst="ellipse">
            <a:avLst/>
          </a:prstGeom>
          <a:noFill/>
          <a:ln w="76200">
            <a:solidFill>
              <a:srgbClr val="1A2D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80271" y="1767788"/>
            <a:ext cx="2181340" cy="2170323"/>
          </a:xfrm>
          <a:prstGeom prst="ellipse">
            <a:avLst/>
          </a:prstGeom>
          <a:noFill/>
          <a:ln w="76200">
            <a:solidFill>
              <a:srgbClr val="1A2D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60457" y="570952"/>
            <a:ext cx="10047382" cy="646331"/>
          </a:xfrm>
          <a:prstGeom prst="rect">
            <a:avLst/>
          </a:prstGeom>
        </p:spPr>
        <p:txBody>
          <a:bodyPr wrap="square">
            <a:spAutoFit/>
          </a:bodyPr>
          <a:lstStyle/>
          <a:p>
            <a:pPr algn="ctr"/>
            <a:r>
              <a:rPr lang="en-US" sz="3600" b="1" dirty="0">
                <a:solidFill>
                  <a:schemeClr val="bg2">
                    <a:lumMod val="25000"/>
                  </a:schemeClr>
                </a:solidFill>
              </a:rPr>
              <a:t>EIS trains the next generation of disease detectives.</a:t>
            </a:r>
          </a:p>
        </p:txBody>
      </p:sp>
      <p:sp>
        <p:nvSpPr>
          <p:cNvPr id="14" name="Rectangle 13"/>
          <p:cNvSpPr/>
          <p:nvPr/>
        </p:nvSpPr>
        <p:spPr>
          <a:xfrm>
            <a:off x="1905247" y="4207941"/>
            <a:ext cx="2653651" cy="1200329"/>
          </a:xfrm>
          <a:prstGeom prst="rect">
            <a:avLst/>
          </a:prstGeom>
        </p:spPr>
        <p:txBody>
          <a:bodyPr wrap="square">
            <a:spAutoFit/>
          </a:bodyPr>
          <a:lstStyle/>
          <a:p>
            <a:pPr algn="ctr"/>
            <a:r>
              <a:rPr lang="en-US" sz="2400" b="1" dirty="0">
                <a:solidFill>
                  <a:srgbClr val="000000"/>
                </a:solidFill>
              </a:rPr>
              <a:t>Hands-on training</a:t>
            </a:r>
          </a:p>
          <a:p>
            <a:pPr algn="ctr"/>
            <a:r>
              <a:rPr lang="en-US" sz="2400" b="1" dirty="0">
                <a:solidFill>
                  <a:srgbClr val="000000"/>
                </a:solidFill>
              </a:rPr>
              <a:t>in applied epidemiology </a:t>
            </a:r>
            <a:endParaRPr lang="en-US" sz="2400" b="1" dirty="0"/>
          </a:p>
        </p:txBody>
      </p:sp>
      <p:sp>
        <p:nvSpPr>
          <p:cNvPr id="16" name="Rectangle 15"/>
          <p:cNvSpPr/>
          <p:nvPr/>
        </p:nvSpPr>
        <p:spPr>
          <a:xfrm>
            <a:off x="7693524" y="4207941"/>
            <a:ext cx="2675220" cy="1200329"/>
          </a:xfrm>
          <a:prstGeom prst="rect">
            <a:avLst/>
          </a:prstGeom>
        </p:spPr>
        <p:txBody>
          <a:bodyPr wrap="none">
            <a:spAutoFit/>
          </a:bodyPr>
          <a:lstStyle/>
          <a:p>
            <a:pPr algn="ctr"/>
            <a:r>
              <a:rPr lang="en-US" sz="2400" b="1" dirty="0">
                <a:solidFill>
                  <a:srgbClr val="000000"/>
                </a:solidFill>
              </a:rPr>
              <a:t>Protecting America</a:t>
            </a:r>
          </a:p>
          <a:p>
            <a:pPr algn="ctr"/>
            <a:r>
              <a:rPr lang="en-US" sz="2400" b="1" dirty="0">
                <a:solidFill>
                  <a:srgbClr val="000000"/>
                </a:solidFill>
              </a:rPr>
              <a:t>and the world</a:t>
            </a:r>
          </a:p>
          <a:p>
            <a:pPr algn="ctr"/>
            <a:r>
              <a:rPr lang="en-US" sz="2400" b="1" dirty="0">
                <a:solidFill>
                  <a:srgbClr val="000000"/>
                </a:solidFill>
              </a:rPr>
              <a:t>from health threats</a:t>
            </a:r>
            <a:endParaRPr lang="en-US" sz="2400" b="1" dirty="0"/>
          </a:p>
        </p:txBody>
      </p:sp>
      <p:sp>
        <p:nvSpPr>
          <p:cNvPr id="25" name="Rectangle 24">
            <a:extLst>
              <a:ext uri="{C183D7F6-B498-43B3-948B-1728B52AA6E4}">
                <adec:decorative xmlns:adec="http://schemas.microsoft.com/office/drawing/2017/decorative" val="1"/>
              </a:ext>
            </a:extLst>
          </p:cNvPr>
          <p:cNvSpPr/>
          <p:nvPr/>
        </p:nvSpPr>
        <p:spPr>
          <a:xfrm>
            <a:off x="-11017" y="5923057"/>
            <a:ext cx="12203017" cy="934944"/>
          </a:xfrm>
          <a:prstGeom prst="rect">
            <a:avLst/>
          </a:prstGeom>
          <a:solidFill>
            <a:srgbClr val="1A2D6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501914" y="6098141"/>
            <a:ext cx="3153427"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www.cdc.gov/EIS</a:t>
            </a:r>
            <a:endParaRPr lang="en-US" sz="3200" dirty="0">
              <a:solidFill>
                <a:schemeClr val="bg1"/>
              </a:solidFill>
            </a:endParaRPr>
          </a:p>
        </p:txBody>
      </p:sp>
      <p:grpSp>
        <p:nvGrpSpPr>
          <p:cNvPr id="23" name="Google Shape;329;p38" descr="Map graphic"/>
          <p:cNvGrpSpPr/>
          <p:nvPr/>
        </p:nvGrpSpPr>
        <p:grpSpPr>
          <a:xfrm>
            <a:off x="5592565" y="2347429"/>
            <a:ext cx="1031027" cy="927547"/>
            <a:chOff x="3918650" y="293075"/>
            <a:chExt cx="488500" cy="412775"/>
          </a:xfrm>
          <a:solidFill>
            <a:srgbClr val="1A2D61"/>
          </a:solidFill>
        </p:grpSpPr>
        <p:sp>
          <p:nvSpPr>
            <p:cNvPr id="24" name="Google Shape;330;p38"/>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7" name="Google Shape;331;p38"/>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 name="Google Shape;332;p38"/>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9" name="Google Shape;511;p38" descr="Globe graphic"/>
          <p:cNvSpPr/>
          <p:nvPr/>
        </p:nvSpPr>
        <p:spPr>
          <a:xfrm>
            <a:off x="8468080" y="2347429"/>
            <a:ext cx="1005721" cy="1011039"/>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1A2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30" name="Google Shape;471;p38" descr="Magnifying graphic"/>
          <p:cNvGrpSpPr/>
          <p:nvPr/>
        </p:nvGrpSpPr>
        <p:grpSpPr>
          <a:xfrm>
            <a:off x="2730141" y="2363485"/>
            <a:ext cx="1003863" cy="1023342"/>
            <a:chOff x="3955900" y="2984500"/>
            <a:chExt cx="414000" cy="422525"/>
          </a:xfrm>
          <a:solidFill>
            <a:srgbClr val="1A2D61"/>
          </a:solidFill>
        </p:grpSpPr>
        <p:sp>
          <p:nvSpPr>
            <p:cNvPr id="31" name="Google Shape;472;p38"/>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 name="Google Shape;473;p38"/>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 name="Google Shape;474;p38"/>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34" name="Rectangle 33"/>
          <p:cNvSpPr/>
          <p:nvPr/>
        </p:nvSpPr>
        <p:spPr>
          <a:xfrm>
            <a:off x="4862083" y="4244143"/>
            <a:ext cx="2456815" cy="1200329"/>
          </a:xfrm>
          <a:prstGeom prst="rect">
            <a:avLst/>
          </a:prstGeom>
        </p:spPr>
        <p:txBody>
          <a:bodyPr wrap="square">
            <a:spAutoFit/>
          </a:bodyPr>
          <a:lstStyle/>
          <a:p>
            <a:pPr algn="ctr"/>
            <a:r>
              <a:rPr lang="en-US" sz="2400" b="1" dirty="0">
                <a:solidFill>
                  <a:srgbClr val="000000"/>
                </a:solidFill>
              </a:rPr>
              <a:t>Responding </a:t>
            </a:r>
          </a:p>
          <a:p>
            <a:pPr algn="ctr"/>
            <a:r>
              <a:rPr lang="en-US" sz="2400" b="1" dirty="0">
                <a:solidFill>
                  <a:srgbClr val="000000"/>
                </a:solidFill>
              </a:rPr>
              <a:t>to outbreaks </a:t>
            </a:r>
          </a:p>
          <a:p>
            <a:pPr algn="ctr"/>
            <a:r>
              <a:rPr lang="en-US" sz="2400" b="1" dirty="0">
                <a:solidFill>
                  <a:srgbClr val="000000"/>
                </a:solidFill>
              </a:rPr>
              <a:t>around the world</a:t>
            </a:r>
            <a:endParaRPr lang="en-US" sz="2400" b="1" dirty="0"/>
          </a:p>
        </p:txBody>
      </p:sp>
      <p:sp>
        <p:nvSpPr>
          <p:cNvPr id="4" name="Title 3" hidden="1">
            <a:extLst>
              <a:ext uri="{FF2B5EF4-FFF2-40B4-BE49-F238E27FC236}">
                <a16:creationId xmlns:a16="http://schemas.microsoft.com/office/drawing/2014/main" id="{D4CCD674-DC4E-4E98-B63C-E670489D7F77}"/>
              </a:ext>
            </a:extLst>
          </p:cNvPr>
          <p:cNvSpPr>
            <a:spLocks noGrp="1"/>
          </p:cNvSpPr>
          <p:nvPr>
            <p:ph type="title" idx="4294967295"/>
          </p:nvPr>
        </p:nvSpPr>
        <p:spPr/>
        <p:txBody>
          <a:bodyPr/>
          <a:lstStyle/>
          <a:p>
            <a:r>
              <a:rPr lang="en-US" dirty="0"/>
              <a:t>EIS trains the next generation of disease detectives.</a:t>
            </a:r>
          </a:p>
        </p:txBody>
      </p:sp>
    </p:spTree>
    <p:extLst>
      <p:ext uri="{BB962C8B-B14F-4D97-AF65-F5344CB8AC3E}">
        <p14:creationId xmlns:p14="http://schemas.microsoft.com/office/powerpoint/2010/main" val="380936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llows having a group discussion in a room."/>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72068"/>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0" y="4999073"/>
            <a:ext cx="12222303"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6"/>
          <p:cNvSpPr txBox="1">
            <a:spLocks/>
          </p:cNvSpPr>
          <p:nvPr/>
        </p:nvSpPr>
        <p:spPr>
          <a:xfrm>
            <a:off x="-30302" y="5273232"/>
            <a:ext cx="12222303" cy="696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50800" dist="38100" dir="5400000" algn="t" rotWithShape="0">
                    <a:prstClr val="black">
                      <a:alpha val="40000"/>
                    </a:prstClr>
                  </a:outerShdw>
                </a:effectLst>
                <a:latin typeface="+mn-lt"/>
                <a:cs typeface="Calibri" panose="020F0502020204030204" pitchFamily="34" charset="0"/>
              </a:rPr>
              <a:t>Epidemiology Elective Program (EEP)</a:t>
            </a:r>
            <a:endParaRPr lang="en-US" b="1" dirty="0">
              <a:latin typeface="+mn-lt"/>
            </a:endParaRPr>
          </a:p>
        </p:txBody>
      </p:sp>
      <p:sp>
        <p:nvSpPr>
          <p:cNvPr id="2" name="Title 1" hidden="1">
            <a:extLst>
              <a:ext uri="{FF2B5EF4-FFF2-40B4-BE49-F238E27FC236}">
                <a16:creationId xmlns:a16="http://schemas.microsoft.com/office/drawing/2014/main" id="{E057D40F-EAD0-45B3-BD3A-B8F0B733834B}"/>
              </a:ext>
            </a:extLst>
          </p:cNvPr>
          <p:cNvSpPr>
            <a:spLocks noGrp="1"/>
          </p:cNvSpPr>
          <p:nvPr>
            <p:ph type="title" idx="4294967295"/>
          </p:nvPr>
        </p:nvSpPr>
        <p:spPr/>
        <p:txBody>
          <a:bodyPr/>
          <a:lstStyle/>
          <a:p>
            <a:r>
              <a:rPr lang="en-US" dirty="0"/>
              <a:t>Epidemiology Elective Program (EEP)</a:t>
            </a:r>
          </a:p>
        </p:txBody>
      </p:sp>
    </p:spTree>
    <p:extLst>
      <p:ext uri="{BB962C8B-B14F-4D97-AF65-F5344CB8AC3E}">
        <p14:creationId xmlns:p14="http://schemas.microsoft.com/office/powerpoint/2010/main" val="71181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11017" y="2313280"/>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C183D7F6-B498-43B3-948B-1728B52AA6E4}">
                <adec:decorative xmlns:adec="http://schemas.microsoft.com/office/drawing/2017/decorative" val="1"/>
              </a:ext>
            </a:extLst>
          </p:cNvPr>
          <p:cNvSpPr/>
          <p:nvPr/>
        </p:nvSpPr>
        <p:spPr>
          <a:xfrm>
            <a:off x="2130386" y="1663285"/>
            <a:ext cx="2181340" cy="217032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4999820" y="1663285"/>
            <a:ext cx="2181340" cy="217032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69254" y="1663285"/>
            <a:ext cx="2181340" cy="217032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5565" y="278991"/>
            <a:ext cx="11569847" cy="1077218"/>
          </a:xfrm>
          <a:prstGeom prst="rect">
            <a:avLst/>
          </a:prstGeom>
        </p:spPr>
        <p:txBody>
          <a:bodyPr wrap="square">
            <a:spAutoFit/>
          </a:bodyPr>
          <a:lstStyle/>
          <a:p>
            <a:pPr algn="ctr"/>
            <a:r>
              <a:rPr lang="en-US" sz="3200" b="1" dirty="0">
                <a:solidFill>
                  <a:schemeClr val="bg2">
                    <a:lumMod val="25000"/>
                  </a:schemeClr>
                </a:solidFill>
              </a:rPr>
              <a:t>Through short-term student rotations, </a:t>
            </a:r>
          </a:p>
          <a:p>
            <a:pPr algn="ctr"/>
            <a:r>
              <a:rPr lang="en-US" sz="3200" b="1" dirty="0">
                <a:solidFill>
                  <a:schemeClr val="bg2">
                    <a:lumMod val="25000"/>
                  </a:schemeClr>
                </a:solidFill>
              </a:rPr>
              <a:t>EEP prepares the next generation of public health clinicians.</a:t>
            </a:r>
          </a:p>
        </p:txBody>
      </p:sp>
      <p:sp>
        <p:nvSpPr>
          <p:cNvPr id="14" name="Rectangle 13"/>
          <p:cNvSpPr/>
          <p:nvPr/>
        </p:nvSpPr>
        <p:spPr>
          <a:xfrm>
            <a:off x="1647150" y="4084978"/>
            <a:ext cx="3115294" cy="1200329"/>
          </a:xfrm>
          <a:prstGeom prst="rect">
            <a:avLst/>
          </a:prstGeom>
        </p:spPr>
        <p:txBody>
          <a:bodyPr wrap="square">
            <a:spAutoFit/>
          </a:bodyPr>
          <a:lstStyle/>
          <a:p>
            <a:pPr algn="ctr"/>
            <a:r>
              <a:rPr lang="en-US" sz="2400" b="1" dirty="0">
                <a:solidFill>
                  <a:srgbClr val="000000"/>
                </a:solidFill>
              </a:rPr>
              <a:t>Applied epidemiology training</a:t>
            </a:r>
          </a:p>
          <a:p>
            <a:pPr algn="ctr"/>
            <a:r>
              <a:rPr lang="en-US" sz="2400" b="1" dirty="0">
                <a:solidFill>
                  <a:srgbClr val="000000"/>
                </a:solidFill>
              </a:rPr>
              <a:t>on-the-ground at CDC </a:t>
            </a:r>
          </a:p>
        </p:txBody>
      </p:sp>
      <p:sp>
        <p:nvSpPr>
          <p:cNvPr id="15" name="Rectangle 14"/>
          <p:cNvSpPr/>
          <p:nvPr/>
        </p:nvSpPr>
        <p:spPr>
          <a:xfrm>
            <a:off x="4762444" y="4103996"/>
            <a:ext cx="2656091" cy="1200329"/>
          </a:xfrm>
          <a:prstGeom prst="rect">
            <a:avLst/>
          </a:prstGeom>
        </p:spPr>
        <p:txBody>
          <a:bodyPr wrap="square">
            <a:spAutoFit/>
          </a:bodyPr>
          <a:lstStyle/>
          <a:p>
            <a:pPr algn="ctr"/>
            <a:r>
              <a:rPr lang="en-US" sz="2400" b="1" dirty="0">
                <a:solidFill>
                  <a:srgbClr val="000000"/>
                </a:solidFill>
              </a:rPr>
              <a:t>Mentorship by CDC</a:t>
            </a:r>
          </a:p>
          <a:p>
            <a:pPr algn="ctr"/>
            <a:r>
              <a:rPr lang="en-US" sz="2400" b="1" dirty="0">
                <a:solidFill>
                  <a:srgbClr val="000000"/>
                </a:solidFill>
              </a:rPr>
              <a:t>subject matter experts</a:t>
            </a:r>
            <a:endParaRPr lang="en-US" sz="2400" b="1" dirty="0"/>
          </a:p>
        </p:txBody>
      </p:sp>
      <p:sp>
        <p:nvSpPr>
          <p:cNvPr id="16" name="Rectangle 15"/>
          <p:cNvSpPr/>
          <p:nvPr/>
        </p:nvSpPr>
        <p:spPr>
          <a:xfrm>
            <a:off x="7469707" y="4084978"/>
            <a:ext cx="3346477" cy="1200329"/>
          </a:xfrm>
          <a:prstGeom prst="rect">
            <a:avLst/>
          </a:prstGeom>
        </p:spPr>
        <p:txBody>
          <a:bodyPr wrap="square">
            <a:spAutoFit/>
          </a:bodyPr>
          <a:lstStyle/>
          <a:p>
            <a:pPr algn="ctr"/>
            <a:r>
              <a:rPr lang="en-US" sz="2400" b="1" dirty="0">
                <a:solidFill>
                  <a:srgbClr val="000000"/>
                </a:solidFill>
              </a:rPr>
              <a:t>Develop leadership skills through experiential service learning</a:t>
            </a:r>
            <a:endParaRPr lang="en-US" sz="2400" b="1" dirty="0"/>
          </a:p>
        </p:txBody>
      </p:sp>
      <p:sp>
        <p:nvSpPr>
          <p:cNvPr id="25" name="Rectangle 24">
            <a:extLst>
              <a:ext uri="{C183D7F6-B498-43B3-948B-1728B52AA6E4}">
                <adec:decorative xmlns:adec="http://schemas.microsoft.com/office/drawing/2017/decorative" val="1"/>
              </a:ext>
            </a:extLst>
          </p:cNvPr>
          <p:cNvSpPr/>
          <p:nvPr/>
        </p:nvSpPr>
        <p:spPr>
          <a:xfrm>
            <a:off x="-11017" y="5923057"/>
            <a:ext cx="12203017" cy="9349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734394" y="6098141"/>
            <a:ext cx="4712187"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www.cdc.gov/epi-elective</a:t>
            </a:r>
            <a:r>
              <a:rPr lang="en-US" sz="3200" b="1" dirty="0">
                <a:solidFill>
                  <a:schemeClr val="bg1"/>
                </a:solidFill>
                <a:latin typeface="Calibri" panose="020F0502020204030204" pitchFamily="34" charset="0"/>
                <a:cs typeface="Calibri" panose="020F0502020204030204" pitchFamily="34" charset="0"/>
              </a:rPr>
              <a:t> </a:t>
            </a:r>
            <a:endParaRPr lang="en-US" sz="3200" dirty="0">
              <a:solidFill>
                <a:schemeClr val="bg1"/>
              </a:solidFill>
            </a:endParaRPr>
          </a:p>
        </p:txBody>
      </p:sp>
      <p:grpSp>
        <p:nvGrpSpPr>
          <p:cNvPr id="30" name="Google Shape;450;p38" descr="Light bulb graphic"/>
          <p:cNvGrpSpPr/>
          <p:nvPr/>
        </p:nvGrpSpPr>
        <p:grpSpPr>
          <a:xfrm>
            <a:off x="8500223" y="2093118"/>
            <a:ext cx="919400" cy="1310656"/>
            <a:chOff x="6730350" y="2315900"/>
            <a:chExt cx="257700" cy="420100"/>
          </a:xfrm>
          <a:solidFill>
            <a:srgbClr val="7030A0"/>
          </a:solidFill>
        </p:grpSpPr>
        <p:sp>
          <p:nvSpPr>
            <p:cNvPr id="31" name="Google Shape;451;p38"/>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 name="Google Shape;452;p38"/>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 name="Google Shape;453;p38"/>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4" name="Google Shape;454;p38"/>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 name="Google Shape;455;p38"/>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9" name="Google Shape;471;p38" descr="Magnifying glass"/>
          <p:cNvGrpSpPr/>
          <p:nvPr/>
        </p:nvGrpSpPr>
        <p:grpSpPr>
          <a:xfrm>
            <a:off x="2730468" y="2260456"/>
            <a:ext cx="981176" cy="1008373"/>
            <a:chOff x="3955900" y="2984500"/>
            <a:chExt cx="414000" cy="422525"/>
          </a:xfrm>
          <a:solidFill>
            <a:srgbClr val="7030A0"/>
          </a:solidFill>
        </p:grpSpPr>
        <p:sp>
          <p:nvSpPr>
            <p:cNvPr id="40" name="Google Shape;472;p38"/>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 name="Google Shape;473;p38"/>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2" name="Google Shape;474;p38"/>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44" name="Google Shape;447;p38" descr="Thumbs up graphic"/>
          <p:cNvGrpSpPr/>
          <p:nvPr/>
        </p:nvGrpSpPr>
        <p:grpSpPr>
          <a:xfrm>
            <a:off x="6163082" y="2629998"/>
            <a:ext cx="706567" cy="653333"/>
            <a:chOff x="5975075" y="2327500"/>
            <a:chExt cx="420100" cy="388350"/>
          </a:xfrm>
          <a:solidFill>
            <a:srgbClr val="7030A0"/>
          </a:solidFill>
        </p:grpSpPr>
        <p:sp>
          <p:nvSpPr>
            <p:cNvPr id="45" name="Google Shape;448;p38"/>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6" name="Google Shape;449;p38"/>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47" name="Google Shape;378;p38" descr="Word cloud graphic"/>
          <p:cNvSpPr/>
          <p:nvPr/>
        </p:nvSpPr>
        <p:spPr>
          <a:xfrm>
            <a:off x="5439398" y="2200994"/>
            <a:ext cx="723684" cy="68078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 name="Title 1" hidden="1">
            <a:extLst>
              <a:ext uri="{FF2B5EF4-FFF2-40B4-BE49-F238E27FC236}">
                <a16:creationId xmlns:a16="http://schemas.microsoft.com/office/drawing/2014/main" id="{F226A6FD-76E9-4E4B-90DC-BFC6F64C73B1}"/>
              </a:ext>
            </a:extLst>
          </p:cNvPr>
          <p:cNvSpPr>
            <a:spLocks noGrp="1"/>
          </p:cNvSpPr>
          <p:nvPr>
            <p:ph type="title" idx="4294967295"/>
          </p:nvPr>
        </p:nvSpPr>
        <p:spPr/>
        <p:txBody>
          <a:bodyPr>
            <a:normAutofit fontScale="90000"/>
          </a:bodyPr>
          <a:lstStyle/>
          <a:p>
            <a:r>
              <a:rPr lang="en-US" dirty="0"/>
              <a:t>Through short-term student rotations, EEP prepares the next generation of public health clinicians.</a:t>
            </a:r>
          </a:p>
        </p:txBody>
      </p:sp>
    </p:spTree>
    <p:extLst>
      <p:ext uri="{BB962C8B-B14F-4D97-AF65-F5344CB8AC3E}">
        <p14:creationId xmlns:p14="http://schemas.microsoft.com/office/powerpoint/2010/main" val="2017254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9C403F70E4A243A49EC70EED69F89A" ma:contentTypeVersion="1309" ma:contentTypeDescription="Create a new document." ma:contentTypeScope="" ma:versionID="f08cd37b7ddffdbc8944776218ef0a19">
  <xsd:schema xmlns:xsd="http://www.w3.org/2001/XMLSchema" xmlns:xs="http://www.w3.org/2001/XMLSchema" xmlns:p="http://schemas.microsoft.com/office/2006/metadata/properties" xmlns:ns2="0724e717-bbe7-4e48-ae6a-faff532bb476" xmlns:ns3="0e8cf964-8534-49e0-af3e-06854c117df5" xmlns:ns4="97986baa-4a78-4324-b8be-ae407745dc09" targetNamespace="http://schemas.microsoft.com/office/2006/metadata/properties" ma:root="true" ma:fieldsID="c0ee892f5343dbede63f33c9670a66c7" ns2:_="" ns3:_="" ns4:_="">
    <xsd:import namespace="0724e717-bbe7-4e48-ae6a-faff532bb476"/>
    <xsd:import namespace="0e8cf964-8534-49e0-af3e-06854c117df5"/>
    <xsd:import namespace="97986baa-4a78-4324-b8be-ae407745dc0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4e717-bbe7-4e48-ae6a-faff532bb47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dcbfa1dc-7cb6-48b7-9934-8ecf856eb30f}" ma:internalName="TaxCatchAll" ma:showField="CatchAllData" ma:web="0724e717-bbe7-4e48-ae6a-faff532bb4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8cf964-8534-49e0-af3e-06854c117df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986baa-4a78-4324-b8be-ae407745dc0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8cf964-8534-49e0-af3e-06854c117df5">
      <Terms xmlns="http://schemas.microsoft.com/office/infopath/2007/PartnerControls"/>
    </lcf76f155ced4ddcb4097134ff3c332f>
    <TaxCatchAll xmlns="0724e717-bbe7-4e48-ae6a-faff532bb476" xsi:nil="true"/>
    <_dlc_DocId xmlns="0724e717-bbe7-4e48-ae6a-faff532bb476">CSELS-82125950-24429</_dlc_DocId>
    <_dlc_DocIdUrl xmlns="0724e717-bbe7-4e48-ae6a-faff532bb476">
      <Url>https://cdc.sharepoint.com/sites/CSELS/DSEPD/_layouts/15/DocIdRedir.aspx?ID=CSELS-82125950-24429</Url>
      <Description>CSELS-82125950-24429</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E4E5931-8346-494F-9AD5-653E72CDC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24e717-bbe7-4e48-ae6a-faff532bb476"/>
    <ds:schemaRef ds:uri="0e8cf964-8534-49e0-af3e-06854c117df5"/>
    <ds:schemaRef ds:uri="97986baa-4a78-4324-b8be-ae407745dc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F8B525-36D9-483C-826F-4D2BD32832C8}">
  <ds:schemaRefs>
    <ds:schemaRef ds:uri="http://schemas.microsoft.com/sharepoint/v3/contenttype/forms"/>
  </ds:schemaRefs>
</ds:datastoreItem>
</file>

<file path=customXml/itemProps3.xml><?xml version="1.0" encoding="utf-8"?>
<ds:datastoreItem xmlns:ds="http://schemas.openxmlformats.org/officeDocument/2006/customXml" ds:itemID="{E50FDC00-8281-48E1-B27D-6BBFABCE2BB7}">
  <ds:schemaRefs>
    <ds:schemaRef ds:uri="http://www.w3.org/XML/1998/namespace"/>
    <ds:schemaRef ds:uri="http://schemas.microsoft.com/office/infopath/2007/PartnerControls"/>
    <ds:schemaRef ds:uri="http://purl.org/dc/dcmitype/"/>
    <ds:schemaRef ds:uri="http://schemas.microsoft.com/office/2006/documentManagement/types"/>
    <ds:schemaRef ds:uri="http://purl.org/dc/terms/"/>
    <ds:schemaRef ds:uri="http://schemas.openxmlformats.org/package/2006/metadata/core-properties"/>
    <ds:schemaRef ds:uri="97986baa-4a78-4324-b8be-ae407745dc09"/>
    <ds:schemaRef ds:uri="0724e717-bbe7-4e48-ae6a-faff532bb476"/>
    <ds:schemaRef ds:uri="http://schemas.microsoft.com/office/2006/metadata/properties"/>
    <ds:schemaRef ds:uri="0e8cf964-8534-49e0-af3e-06854c117df5"/>
    <ds:schemaRef ds:uri="http://purl.org/dc/elements/1.1/"/>
  </ds:schemaRefs>
</ds:datastoreItem>
</file>

<file path=customXml/itemProps4.xml><?xml version="1.0" encoding="utf-8"?>
<ds:datastoreItem xmlns:ds="http://schemas.openxmlformats.org/officeDocument/2006/customXml" ds:itemID="{77A84160-A763-4057-AFBA-367048E97F4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3493</TotalTime>
  <Words>1018</Words>
  <Application>Microsoft Office PowerPoint</Application>
  <PresentationFormat>Widescreen</PresentationFormat>
  <Paragraphs>132</Paragraphs>
  <Slides>22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How to Use this Resource</vt:lpstr>
      <vt:lpstr>Table of Contents</vt:lpstr>
      <vt:lpstr>CDC Fellowship/Internship Programs by Eligible Audience</vt:lpstr>
      <vt:lpstr>Featured CDC Fellowship Programs</vt:lpstr>
      <vt:lpstr>Fellowships at CDC</vt:lpstr>
      <vt:lpstr>Epidemic Intelligence Service (EIS)</vt:lpstr>
      <vt:lpstr>EIS trains the next generation of disease detectives.</vt:lpstr>
      <vt:lpstr>Epidemiology Elective Program (EEP)</vt:lpstr>
      <vt:lpstr>Through short-term student rotations, EEP prepares the next generation of public health clinicians.</vt:lpstr>
      <vt:lpstr>Laboratory Leadership Service (LLS)</vt:lpstr>
      <vt:lpstr>LLS trains the next generation of laboratory leaders.</vt:lpstr>
      <vt:lpstr>Public Health Informatics Fellowship Program (PHIFP)</vt:lpstr>
      <vt:lpstr>PHIFP trains the next generation of public health informatics leaders.</vt:lpstr>
      <vt:lpstr>CDC Steven M. Teutsch Prevention Effectiveness (PEF) Fellowship</vt:lpstr>
      <vt:lpstr>PEF trains the next generation of health economics leaders.</vt:lpstr>
      <vt:lpstr>Epidemic Intelligence Service (EIS)</vt:lpstr>
      <vt:lpstr>EIS trains the next generation of disease detectives.</vt:lpstr>
      <vt:lpstr>Additional Optional Slide Designs</vt:lpstr>
      <vt:lpstr>Learn More About Opportunities for Student and Professionals</vt:lpstr>
      <vt:lpstr>Learn More About Opportunities for Student and Professionals</vt:lpstr>
      <vt:lpstr>Learn More About Opportunities for Student and Professionals</vt:lpstr>
      <vt:lpstr>Learn More About Opportunities for Student and Professionals</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Duggan, Natalie (CDC/DDPHSS/CSELS/DSEPD) (CTR)</dc:creator>
  <cp:lastModifiedBy>Brooks, Ashley (CDC/PHIC/DWD)</cp:lastModifiedBy>
  <cp:revision>123</cp:revision>
  <dcterms:created xsi:type="dcterms:W3CDTF">2019-06-20T17:19:09Z</dcterms:created>
  <dcterms:modified xsi:type="dcterms:W3CDTF">2024-10-01T19:43:08Z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0x010100339C403F70E4A243A49EC70EED69F89A</vt:lpwstr>
  </property>
  <property fmtid="{D5CDD505-2E9C-101B-9397-08002B2CF9AE}" pid="3" name="MSIP_Label_7b94a7b8-f06c-4dfe-bdcc-9b548fd58c31_Enabled">
    <vt:lpwstr>true</vt:lpwstr>
  </property>
  <property fmtid="{D5CDD505-2E9C-101B-9397-08002B2CF9AE}" pid="4" name="MSIP_Label_7b94a7b8-f06c-4dfe-bdcc-9b548fd58c31_SetDate">
    <vt:lpwstr>2024-10-01T18:50:52Z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12a316e8-33ae-4d8c-a764-f6ee09b6d8d7</vt:lpwstr>
  </property>
  <property fmtid="{D5CDD505-2E9C-101B-9397-08002B2CF9AE}" pid="9" name="MSIP_Label_7b94a7b8-f06c-4dfe-bdcc-9b548fd58c31_ContentBits">
    <vt:lpwstr>0</vt:lpwstr>
  </property>
  <property fmtid="{D5CDD505-2E9C-101B-9397-08002B2CF9AE}" pid="10" name="_dlc_DocIdItemGuid">
    <vt:lpwstr>542baef0-6484-4183-bd56-6e15746a9e0f</vt:lpwstr>
  </property>
  <property fmtid="{D5CDD505-2E9C-101B-9397-08002B2CF9AE}" pid="11" name="MediaServiceImageTags">
    <vt:lpwstr/>
  </property>
</Properties>
</file>