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Lst>
  <p:notesMasterIdLst>
    <p:notesMasterId r:id="rId28"/>
  </p:notesMasterIdLst>
  <p:sldIdLst>
    <p:sldId id="256" r:id="rId5"/>
    <p:sldId id="277" r:id="rId6"/>
    <p:sldId id="287" r:id="rId7"/>
    <p:sldId id="288" r:id="rId8"/>
    <p:sldId id="289" r:id="rId9"/>
    <p:sldId id="282" r:id="rId10"/>
    <p:sldId id="290" r:id="rId11"/>
    <p:sldId id="291" r:id="rId12"/>
    <p:sldId id="292" r:id="rId13"/>
    <p:sldId id="293" r:id="rId14"/>
    <p:sldId id="294" r:id="rId15"/>
    <p:sldId id="295" r:id="rId16"/>
    <p:sldId id="296" r:id="rId17"/>
    <p:sldId id="297" r:id="rId18"/>
    <p:sldId id="283" r:id="rId19"/>
    <p:sldId id="298" r:id="rId20"/>
    <p:sldId id="299" r:id="rId21"/>
    <p:sldId id="300" r:id="rId22"/>
    <p:sldId id="301" r:id="rId23"/>
    <p:sldId id="285" r:id="rId24"/>
    <p:sldId id="302" r:id="rId25"/>
    <p:sldId id="303"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E4AD3A6-E444-4D6A-A6EA-73A4CBA9ADD3}">
          <p14:sldIdLst>
            <p14:sldId id="256"/>
          </p14:sldIdLst>
        </p14:section>
        <p14:section name="Lesson 1" id="{141C69B0-8E45-47EA-9F3E-F6352D404B05}">
          <p14:sldIdLst>
            <p14:sldId id="277"/>
            <p14:sldId id="287"/>
            <p14:sldId id="288"/>
            <p14:sldId id="289"/>
          </p14:sldIdLst>
        </p14:section>
        <p14:section name="Lesson 2" id="{0A60C1D6-5123-4115-AF11-1DFE3356A249}">
          <p14:sldIdLst>
            <p14:sldId id="282"/>
            <p14:sldId id="290"/>
            <p14:sldId id="291"/>
            <p14:sldId id="292"/>
            <p14:sldId id="293"/>
            <p14:sldId id="294"/>
            <p14:sldId id="295"/>
            <p14:sldId id="296"/>
            <p14:sldId id="297"/>
          </p14:sldIdLst>
        </p14:section>
        <p14:section name="Lesson 3" id="{BF534B74-5AE6-4877-9C8E-03B9F39E9E7E}">
          <p14:sldIdLst>
            <p14:sldId id="283"/>
            <p14:sldId id="298"/>
            <p14:sldId id="299"/>
            <p14:sldId id="300"/>
            <p14:sldId id="301"/>
          </p14:sldIdLst>
        </p14:section>
        <p14:section name="Lesson 4" id="{1A4BEFA0-F01F-4D71-B8F0-9270F9C7C355}">
          <p14:sldIdLst>
            <p14:sldId id="285"/>
            <p14:sldId id="302"/>
            <p14:sldId id="303"/>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1"/>
    <a:srgbClr val="75ABF3"/>
    <a:srgbClr val="1AC16E"/>
    <a:srgbClr val="B49ED2"/>
    <a:srgbClr val="FE5A5A"/>
    <a:srgbClr val="197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42922-BAA8-941C-4CFA-EE6C708C8312}" v="117" dt="2022-12-21T16:35:13.060"/>
    <p1510:client id="{CC36A89E-B48F-4AD4-B386-9508340108EE}" v="59" dt="2022-12-21T17:18:09.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7" autoAdjust="0"/>
    <p:restoredTop sz="86426" autoAdjust="0"/>
  </p:normalViewPr>
  <p:slideViewPr>
    <p:cSldViewPr snapToGrid="0">
      <p:cViewPr varScale="1">
        <p:scale>
          <a:sx n="86" d="100"/>
          <a:sy n="86" d="100"/>
        </p:scale>
        <p:origin x="216" y="2096"/>
      </p:cViewPr>
      <p:guideLst/>
    </p:cSldViewPr>
  </p:slideViewPr>
  <p:outlineViewPr>
    <p:cViewPr>
      <p:scale>
        <a:sx n="33" d="100"/>
        <a:sy n="33" d="100"/>
      </p:scale>
      <p:origin x="0" y="-5232"/>
    </p:cViewPr>
  </p:outlineViewPr>
  <p:notesTextViewPr>
    <p:cViewPr>
      <p:scale>
        <a:sx n="1" d="1"/>
        <a:sy n="1" d="1"/>
      </p:scale>
      <p:origin x="0" y="0"/>
    </p:cViewPr>
  </p:notesTextViewPr>
  <p:sorterViewPr>
    <p:cViewPr>
      <p:scale>
        <a:sx n="36" d="25"/>
        <a:sy n="36" d="25"/>
      </p:scale>
      <p:origin x="0" y="-4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Pellechia" userId="S::kpellechia@fhi360.org::77e41c8f-23e3-4f88-9d34-24f85214882b" providerId="AD" clId="Web-{48D42922-BAA8-941C-4CFA-EE6C708C8312}"/>
    <pc:docChg chg="modSld">
      <pc:chgData name="Kathleen Pellechia" userId="S::kpellechia@fhi360.org::77e41c8f-23e3-4f88-9d34-24f85214882b" providerId="AD" clId="Web-{48D42922-BAA8-941C-4CFA-EE6C708C8312}" dt="2022-12-21T16:35:13.060" v="116"/>
      <pc:docMkLst>
        <pc:docMk/>
      </pc:docMkLst>
      <pc:sldChg chg="addAnim modAnim">
        <pc:chgData name="Kathleen Pellechia" userId="S::kpellechia@fhi360.org::77e41c8f-23e3-4f88-9d34-24f85214882b" providerId="AD" clId="Web-{48D42922-BAA8-941C-4CFA-EE6C708C8312}" dt="2022-12-21T16:21:06.642" v="9"/>
        <pc:sldMkLst>
          <pc:docMk/>
          <pc:sldMk cId="1608555089" sldId="261"/>
        </pc:sldMkLst>
      </pc:sldChg>
      <pc:sldChg chg="addSp addAnim delAnim modAnim">
        <pc:chgData name="Kathleen Pellechia" userId="S::kpellechia@fhi360.org::77e41c8f-23e3-4f88-9d34-24f85214882b" providerId="AD" clId="Web-{48D42922-BAA8-941C-4CFA-EE6C708C8312}" dt="2022-12-21T16:30:35.457" v="19"/>
        <pc:sldMkLst>
          <pc:docMk/>
          <pc:sldMk cId="1407230765" sldId="262"/>
        </pc:sldMkLst>
        <pc:grpChg chg="add">
          <ac:chgData name="Kathleen Pellechia" userId="S::kpellechia@fhi360.org::77e41c8f-23e3-4f88-9d34-24f85214882b" providerId="AD" clId="Web-{48D42922-BAA8-941C-4CFA-EE6C708C8312}" dt="2022-12-21T16:27:53.655" v="17"/>
          <ac:grpSpMkLst>
            <pc:docMk/>
            <pc:sldMk cId="1407230765" sldId="262"/>
            <ac:grpSpMk id="2" creationId="{F23298E0-8E94-1245-3794-DFA8CAFB541E}"/>
          </ac:grpSpMkLst>
        </pc:grpChg>
      </pc:sldChg>
      <pc:sldChg chg="addAnim modAnim">
        <pc:chgData name="Kathleen Pellechia" userId="S::kpellechia@fhi360.org::77e41c8f-23e3-4f88-9d34-24f85214882b" providerId="AD" clId="Web-{48D42922-BAA8-941C-4CFA-EE6C708C8312}" dt="2022-12-21T16:31:51.194" v="24"/>
        <pc:sldMkLst>
          <pc:docMk/>
          <pc:sldMk cId="4012374758" sldId="263"/>
        </pc:sldMkLst>
      </pc:sldChg>
      <pc:sldChg chg="addAnim modAnim">
        <pc:chgData name="Kathleen Pellechia" userId="S::kpellechia@fhi360.org::77e41c8f-23e3-4f88-9d34-24f85214882b" providerId="AD" clId="Web-{48D42922-BAA8-941C-4CFA-EE6C708C8312}" dt="2022-12-21T16:32:35.914" v="30"/>
        <pc:sldMkLst>
          <pc:docMk/>
          <pc:sldMk cId="275128490" sldId="264"/>
        </pc:sldMkLst>
      </pc:sldChg>
      <pc:sldChg chg="addAnim modAnim">
        <pc:chgData name="Kathleen Pellechia" userId="S::kpellechia@fhi360.org::77e41c8f-23e3-4f88-9d34-24f85214882b" providerId="AD" clId="Web-{48D42922-BAA8-941C-4CFA-EE6C708C8312}" dt="2022-12-21T16:32:50.446" v="36"/>
        <pc:sldMkLst>
          <pc:docMk/>
          <pc:sldMk cId="3075167905" sldId="265"/>
        </pc:sldMkLst>
      </pc:sldChg>
      <pc:sldChg chg="addAnim modAnim">
        <pc:chgData name="Kathleen Pellechia" userId="S::kpellechia@fhi360.org::77e41c8f-23e3-4f88-9d34-24f85214882b" providerId="AD" clId="Web-{48D42922-BAA8-941C-4CFA-EE6C708C8312}" dt="2022-12-21T16:33:14.150" v="43"/>
        <pc:sldMkLst>
          <pc:docMk/>
          <pc:sldMk cId="1846246260" sldId="266"/>
        </pc:sldMkLst>
      </pc:sldChg>
      <pc:sldChg chg="addAnim modAnim">
        <pc:chgData name="Kathleen Pellechia" userId="S::kpellechia@fhi360.org::77e41c8f-23e3-4f88-9d34-24f85214882b" providerId="AD" clId="Web-{48D42922-BAA8-941C-4CFA-EE6C708C8312}" dt="2022-12-21T16:33:26.197" v="50"/>
        <pc:sldMkLst>
          <pc:docMk/>
          <pc:sldMk cId="3701858180" sldId="267"/>
        </pc:sldMkLst>
      </pc:sldChg>
      <pc:sldChg chg="modSp addAnim modAnim">
        <pc:chgData name="Kathleen Pellechia" userId="S::kpellechia@fhi360.org::77e41c8f-23e3-4f88-9d34-24f85214882b" providerId="AD" clId="Web-{48D42922-BAA8-941C-4CFA-EE6C708C8312}" dt="2022-12-21T16:34:09.074" v="68"/>
        <pc:sldMkLst>
          <pc:docMk/>
          <pc:sldMk cId="3290824772" sldId="268"/>
        </pc:sldMkLst>
        <pc:spChg chg="mod">
          <ac:chgData name="Kathleen Pellechia" userId="S::kpellechia@fhi360.org::77e41c8f-23e3-4f88-9d34-24f85214882b" providerId="AD" clId="Web-{48D42922-BAA8-941C-4CFA-EE6C708C8312}" dt="2022-12-21T16:34:00.464" v="60" actId="1076"/>
          <ac:spMkLst>
            <pc:docMk/>
            <pc:sldMk cId="3290824772" sldId="268"/>
            <ac:spMk id="39" creationId="{AF34D957-F734-AA88-9C2A-24200DD61FFE}"/>
          </ac:spMkLst>
        </pc:spChg>
        <pc:picChg chg="mod">
          <ac:chgData name="Kathleen Pellechia" userId="S::kpellechia@fhi360.org::77e41c8f-23e3-4f88-9d34-24f85214882b" providerId="AD" clId="Web-{48D42922-BAA8-941C-4CFA-EE6C708C8312}" dt="2022-12-21T16:33:58.370" v="59" actId="1076"/>
          <ac:picMkLst>
            <pc:docMk/>
            <pc:sldMk cId="3290824772" sldId="268"/>
            <ac:picMk id="12" creationId="{3259F068-E5AF-F32F-FF29-E1537B50F406}"/>
          </ac:picMkLst>
        </pc:picChg>
        <pc:picChg chg="mod">
          <ac:chgData name="Kathleen Pellechia" userId="S::kpellechia@fhi360.org::77e41c8f-23e3-4f88-9d34-24f85214882b" providerId="AD" clId="Web-{48D42922-BAA8-941C-4CFA-EE6C708C8312}" dt="2022-12-21T16:33:54.901" v="58" actId="14100"/>
          <ac:picMkLst>
            <pc:docMk/>
            <pc:sldMk cId="3290824772" sldId="268"/>
            <ac:picMk id="29" creationId="{0F858BA6-1ADD-274E-C80F-552F8D2437CD}"/>
          </ac:picMkLst>
        </pc:picChg>
      </pc:sldChg>
      <pc:sldChg chg="addAnim modAnim">
        <pc:chgData name="Kathleen Pellechia" userId="S::kpellechia@fhi360.org::77e41c8f-23e3-4f88-9d34-24f85214882b" providerId="AD" clId="Web-{48D42922-BAA8-941C-4CFA-EE6C708C8312}" dt="2022-12-21T16:34:17.246" v="73"/>
        <pc:sldMkLst>
          <pc:docMk/>
          <pc:sldMk cId="1067067724" sldId="269"/>
        </pc:sldMkLst>
      </pc:sldChg>
      <pc:sldChg chg="addAnim delAnim modAnim">
        <pc:chgData name="Kathleen Pellechia" userId="S::kpellechia@fhi360.org::77e41c8f-23e3-4f88-9d34-24f85214882b" providerId="AD" clId="Web-{48D42922-BAA8-941C-4CFA-EE6C708C8312}" dt="2022-12-21T16:34:24.355" v="78"/>
        <pc:sldMkLst>
          <pc:docMk/>
          <pc:sldMk cId="3017151563" sldId="270"/>
        </pc:sldMkLst>
      </pc:sldChg>
      <pc:sldChg chg="addAnim modAnim">
        <pc:chgData name="Kathleen Pellechia" userId="S::kpellechia@fhi360.org::77e41c8f-23e3-4f88-9d34-24f85214882b" providerId="AD" clId="Web-{48D42922-BAA8-941C-4CFA-EE6C708C8312}" dt="2022-12-21T16:34:31.809" v="83"/>
        <pc:sldMkLst>
          <pc:docMk/>
          <pc:sldMk cId="2113871096" sldId="271"/>
        </pc:sldMkLst>
      </pc:sldChg>
      <pc:sldChg chg="addAnim delAnim modAnim">
        <pc:chgData name="Kathleen Pellechia" userId="S::kpellechia@fhi360.org::77e41c8f-23e3-4f88-9d34-24f85214882b" providerId="AD" clId="Web-{48D42922-BAA8-941C-4CFA-EE6C708C8312}" dt="2022-12-21T16:34:38.434" v="88"/>
        <pc:sldMkLst>
          <pc:docMk/>
          <pc:sldMk cId="3777455095" sldId="272"/>
        </pc:sldMkLst>
      </pc:sldChg>
      <pc:sldChg chg="addAnim delAnim modAnim">
        <pc:chgData name="Kathleen Pellechia" userId="S::kpellechia@fhi360.org::77e41c8f-23e3-4f88-9d34-24f85214882b" providerId="AD" clId="Web-{48D42922-BAA8-941C-4CFA-EE6C708C8312}" dt="2022-12-21T16:34:43.543" v="93"/>
        <pc:sldMkLst>
          <pc:docMk/>
          <pc:sldMk cId="3065589064" sldId="273"/>
        </pc:sldMkLst>
      </pc:sldChg>
      <pc:sldChg chg="addAnim delAnim modAnim">
        <pc:chgData name="Kathleen Pellechia" userId="S::kpellechia@fhi360.org::77e41c8f-23e3-4f88-9d34-24f85214882b" providerId="AD" clId="Web-{48D42922-BAA8-941C-4CFA-EE6C708C8312}" dt="2022-12-21T16:34:49.528" v="98"/>
        <pc:sldMkLst>
          <pc:docMk/>
          <pc:sldMk cId="3619155689" sldId="274"/>
        </pc:sldMkLst>
      </pc:sldChg>
      <pc:sldChg chg="addAnim modAnim">
        <pc:chgData name="Kathleen Pellechia" userId="S::kpellechia@fhi360.org::77e41c8f-23e3-4f88-9d34-24f85214882b" providerId="AD" clId="Web-{48D42922-BAA8-941C-4CFA-EE6C708C8312}" dt="2022-12-21T16:34:58.560" v="105"/>
        <pc:sldMkLst>
          <pc:docMk/>
          <pc:sldMk cId="4044413279" sldId="275"/>
        </pc:sldMkLst>
      </pc:sldChg>
      <pc:sldChg chg="addAnim modAnim">
        <pc:chgData name="Kathleen Pellechia" userId="S::kpellechia@fhi360.org::77e41c8f-23e3-4f88-9d34-24f85214882b" providerId="AD" clId="Web-{48D42922-BAA8-941C-4CFA-EE6C708C8312}" dt="2022-12-21T16:35:13.060" v="116"/>
        <pc:sldMkLst>
          <pc:docMk/>
          <pc:sldMk cId="1952682510" sldId="276"/>
        </pc:sldMkLst>
      </pc:sldChg>
    </pc:docChg>
  </pc:docChgLst>
  <pc:docChgLst>
    <pc:chgData name="Kathleen Pellechia" userId="77e41c8f-23e3-4f88-9d34-24f85214882b" providerId="ADAL" clId="{CC36A89E-B48F-4AD4-B386-9508340108EE}"/>
    <pc:docChg chg="modSld">
      <pc:chgData name="Kathleen Pellechia" userId="77e41c8f-23e3-4f88-9d34-24f85214882b" providerId="ADAL" clId="{CC36A89E-B48F-4AD4-B386-9508340108EE}" dt="2022-12-21T17:18:59.759" v="62" actId="1076"/>
      <pc:docMkLst>
        <pc:docMk/>
      </pc:docMkLst>
      <pc:sldChg chg="modAnim">
        <pc:chgData name="Kathleen Pellechia" userId="77e41c8f-23e3-4f88-9d34-24f85214882b" providerId="ADAL" clId="{CC36A89E-B48F-4AD4-B386-9508340108EE}" dt="2022-12-21T17:18:09.887" v="59"/>
        <pc:sldMkLst>
          <pc:docMk/>
          <pc:sldMk cId="1407230765" sldId="262"/>
        </pc:sldMkLst>
      </pc:sldChg>
      <pc:sldChg chg="modAnim">
        <pc:chgData name="Kathleen Pellechia" userId="77e41c8f-23e3-4f88-9d34-24f85214882b" providerId="ADAL" clId="{CC36A89E-B48F-4AD4-B386-9508340108EE}" dt="2022-12-21T17:11:06.066" v="5"/>
        <pc:sldMkLst>
          <pc:docMk/>
          <pc:sldMk cId="1846246260" sldId="266"/>
        </pc:sldMkLst>
      </pc:sldChg>
      <pc:sldChg chg="modSp mod modAnim">
        <pc:chgData name="Kathleen Pellechia" userId="77e41c8f-23e3-4f88-9d34-24f85214882b" providerId="ADAL" clId="{CC36A89E-B48F-4AD4-B386-9508340108EE}" dt="2022-12-21T17:11:56.521" v="11" actId="1076"/>
        <pc:sldMkLst>
          <pc:docMk/>
          <pc:sldMk cId="3701858180" sldId="267"/>
        </pc:sldMkLst>
        <pc:spChg chg="mod">
          <ac:chgData name="Kathleen Pellechia" userId="77e41c8f-23e3-4f88-9d34-24f85214882b" providerId="ADAL" clId="{CC36A89E-B48F-4AD4-B386-9508340108EE}" dt="2022-12-21T17:11:33.724" v="6" actId="14100"/>
          <ac:spMkLst>
            <pc:docMk/>
            <pc:sldMk cId="3701858180" sldId="267"/>
            <ac:spMk id="7" creationId="{27949078-47D4-2B80-9631-F272567CB3ED}"/>
          </ac:spMkLst>
        </pc:spChg>
        <pc:picChg chg="mod">
          <ac:chgData name="Kathleen Pellechia" userId="77e41c8f-23e3-4f88-9d34-24f85214882b" providerId="ADAL" clId="{CC36A89E-B48F-4AD4-B386-9508340108EE}" dt="2022-12-21T17:11:35.300" v="7" actId="1076"/>
          <ac:picMkLst>
            <pc:docMk/>
            <pc:sldMk cId="3701858180" sldId="267"/>
            <ac:picMk id="4" creationId="{E2EC79F9-7FB7-EC87-0A5F-953CFA301CA1}"/>
          </ac:picMkLst>
        </pc:picChg>
        <pc:picChg chg="mod">
          <ac:chgData name="Kathleen Pellechia" userId="77e41c8f-23e3-4f88-9d34-24f85214882b" providerId="ADAL" clId="{CC36A89E-B48F-4AD4-B386-9508340108EE}" dt="2022-12-21T17:11:56.521" v="11" actId="1076"/>
          <ac:picMkLst>
            <pc:docMk/>
            <pc:sldMk cId="3701858180" sldId="267"/>
            <ac:picMk id="8" creationId="{B26F7995-AE23-24E2-9828-81C4633C7DEA}"/>
          </ac:picMkLst>
        </pc:picChg>
      </pc:sldChg>
      <pc:sldChg chg="modAnim">
        <pc:chgData name="Kathleen Pellechia" userId="77e41c8f-23e3-4f88-9d34-24f85214882b" providerId="ADAL" clId="{CC36A89E-B48F-4AD4-B386-9508340108EE}" dt="2022-12-21T17:14:50.438" v="22"/>
        <pc:sldMkLst>
          <pc:docMk/>
          <pc:sldMk cId="3290824772" sldId="268"/>
        </pc:sldMkLst>
      </pc:sldChg>
      <pc:sldChg chg="modAnim">
        <pc:chgData name="Kathleen Pellechia" userId="77e41c8f-23e3-4f88-9d34-24f85214882b" providerId="ADAL" clId="{CC36A89E-B48F-4AD4-B386-9508340108EE}" dt="2022-12-21T17:15:17.824" v="25"/>
        <pc:sldMkLst>
          <pc:docMk/>
          <pc:sldMk cId="1067067724" sldId="269"/>
        </pc:sldMkLst>
      </pc:sldChg>
      <pc:sldChg chg="modAnim">
        <pc:chgData name="Kathleen Pellechia" userId="77e41c8f-23e3-4f88-9d34-24f85214882b" providerId="ADAL" clId="{CC36A89E-B48F-4AD4-B386-9508340108EE}" dt="2022-12-21T17:15:35.403" v="27"/>
        <pc:sldMkLst>
          <pc:docMk/>
          <pc:sldMk cId="3017151563" sldId="270"/>
        </pc:sldMkLst>
      </pc:sldChg>
      <pc:sldChg chg="modAnim">
        <pc:chgData name="Kathleen Pellechia" userId="77e41c8f-23e3-4f88-9d34-24f85214882b" providerId="ADAL" clId="{CC36A89E-B48F-4AD4-B386-9508340108EE}" dt="2022-12-21T17:16:02.186" v="30"/>
        <pc:sldMkLst>
          <pc:docMk/>
          <pc:sldMk cId="2113871096" sldId="271"/>
        </pc:sldMkLst>
      </pc:sldChg>
      <pc:sldChg chg="modAnim">
        <pc:chgData name="Kathleen Pellechia" userId="77e41c8f-23e3-4f88-9d34-24f85214882b" providerId="ADAL" clId="{CC36A89E-B48F-4AD4-B386-9508340108EE}" dt="2022-12-21T17:16:11.644" v="33"/>
        <pc:sldMkLst>
          <pc:docMk/>
          <pc:sldMk cId="3777455095" sldId="272"/>
        </pc:sldMkLst>
      </pc:sldChg>
      <pc:sldChg chg="modAnim">
        <pc:chgData name="Kathleen Pellechia" userId="77e41c8f-23e3-4f88-9d34-24f85214882b" providerId="ADAL" clId="{CC36A89E-B48F-4AD4-B386-9508340108EE}" dt="2022-12-21T17:16:33.630" v="36"/>
        <pc:sldMkLst>
          <pc:docMk/>
          <pc:sldMk cId="3065589064" sldId="273"/>
        </pc:sldMkLst>
      </pc:sldChg>
      <pc:sldChg chg="modSp mod modAnim">
        <pc:chgData name="Kathleen Pellechia" userId="77e41c8f-23e3-4f88-9d34-24f85214882b" providerId="ADAL" clId="{CC36A89E-B48F-4AD4-B386-9508340108EE}" dt="2022-12-21T17:18:59.759" v="62" actId="1076"/>
        <pc:sldMkLst>
          <pc:docMk/>
          <pc:sldMk cId="3619155689" sldId="274"/>
        </pc:sldMkLst>
        <pc:spChg chg="mod">
          <ac:chgData name="Kathleen Pellechia" userId="77e41c8f-23e3-4f88-9d34-24f85214882b" providerId="ADAL" clId="{CC36A89E-B48F-4AD4-B386-9508340108EE}" dt="2022-12-21T17:18:59.759" v="62" actId="1076"/>
          <ac:spMkLst>
            <pc:docMk/>
            <pc:sldMk cId="3619155689" sldId="274"/>
            <ac:spMk id="14" creationId="{7F669ED8-0557-B679-5A1F-C452173E4896}"/>
          </ac:spMkLst>
        </pc:spChg>
        <pc:picChg chg="mod">
          <ac:chgData name="Kathleen Pellechia" userId="77e41c8f-23e3-4f88-9d34-24f85214882b" providerId="ADAL" clId="{CC36A89E-B48F-4AD4-B386-9508340108EE}" dt="2022-12-21T17:18:56.037" v="60" actId="14100"/>
          <ac:picMkLst>
            <pc:docMk/>
            <pc:sldMk cId="3619155689" sldId="274"/>
            <ac:picMk id="4" creationId="{4CCC95D8-AF27-6A7E-D5C7-511E582BCAF1}"/>
          </ac:picMkLst>
        </pc:picChg>
      </pc:sldChg>
      <pc:sldChg chg="modAnim">
        <pc:chgData name="Kathleen Pellechia" userId="77e41c8f-23e3-4f88-9d34-24f85214882b" providerId="ADAL" clId="{CC36A89E-B48F-4AD4-B386-9508340108EE}" dt="2022-12-21T17:17:08.961" v="49"/>
        <pc:sldMkLst>
          <pc:docMk/>
          <pc:sldMk cId="4044413279" sldId="275"/>
        </pc:sldMkLst>
      </pc:sldChg>
      <pc:sldChg chg="modAnim">
        <pc:chgData name="Kathleen Pellechia" userId="77e41c8f-23e3-4f88-9d34-24f85214882b" providerId="ADAL" clId="{CC36A89E-B48F-4AD4-B386-9508340108EE}" dt="2022-12-21T17:17:26.763" v="55"/>
        <pc:sldMkLst>
          <pc:docMk/>
          <pc:sldMk cId="1952682510" sldId="276"/>
        </pc:sldMkLst>
      </pc:sldChg>
    </pc:docChg>
  </pc:docChgLst>
  <pc:docChgLst>
    <pc:chgData name="Kathleen Pellechia" userId="77e41c8f-23e3-4f88-9d34-24f85214882b" providerId="ADAL" clId="{1563A967-60CC-4C5B-9945-F3024AA0CF47}"/>
    <pc:docChg chg="undo custSel addSld delSld modSld addSection delSection modSection">
      <pc:chgData name="Kathleen Pellechia" userId="77e41c8f-23e3-4f88-9d34-24f85214882b" providerId="ADAL" clId="{1563A967-60CC-4C5B-9945-F3024AA0CF47}" dt="2022-10-19T15:24:06.107" v="96"/>
      <pc:docMkLst>
        <pc:docMk/>
      </pc:docMkLst>
      <pc:sldChg chg="addSp delSp modSp mod addAnim delAnim modAnim">
        <pc:chgData name="Kathleen Pellechia" userId="77e41c8f-23e3-4f88-9d34-24f85214882b" providerId="ADAL" clId="{1563A967-60CC-4C5B-9945-F3024AA0CF47}" dt="2022-10-18T19:12:34.436" v="90"/>
        <pc:sldMkLst>
          <pc:docMk/>
          <pc:sldMk cId="4251187125" sldId="258"/>
        </pc:sldMkLst>
        <pc:spChg chg="mod">
          <ac:chgData name="Kathleen Pellechia" userId="77e41c8f-23e3-4f88-9d34-24f85214882b" providerId="ADAL" clId="{1563A967-60CC-4C5B-9945-F3024AA0CF47}" dt="2022-10-18T19:08:51.607" v="34" actId="164"/>
          <ac:spMkLst>
            <pc:docMk/>
            <pc:sldMk cId="4251187125" sldId="258"/>
            <ac:spMk id="34" creationId="{AD468699-D25E-E278-61FE-6D47741A76ED}"/>
          </ac:spMkLst>
        </pc:spChg>
        <pc:spChg chg="mod">
          <ac:chgData name="Kathleen Pellechia" userId="77e41c8f-23e3-4f88-9d34-24f85214882b" providerId="ADAL" clId="{1563A967-60CC-4C5B-9945-F3024AA0CF47}" dt="2022-10-18T19:08:51.607" v="34" actId="164"/>
          <ac:spMkLst>
            <pc:docMk/>
            <pc:sldMk cId="4251187125" sldId="258"/>
            <ac:spMk id="36" creationId="{73F82C4D-A99A-9E08-746A-9A0FC9212953}"/>
          </ac:spMkLst>
        </pc:spChg>
        <pc:grpChg chg="add del mod">
          <ac:chgData name="Kathleen Pellechia" userId="77e41c8f-23e3-4f88-9d34-24f85214882b" providerId="ADAL" clId="{1563A967-60CC-4C5B-9945-F3024AA0CF47}" dt="2022-10-18T19:10:38.955" v="66" actId="478"/>
          <ac:grpSpMkLst>
            <pc:docMk/>
            <pc:sldMk cId="4251187125" sldId="258"/>
            <ac:grpSpMk id="2" creationId="{14EF73F4-E215-4F04-98AE-9D3E2125AFE9}"/>
          </ac:grpSpMkLst>
        </pc:grpChg>
        <pc:graphicFrameChg chg="mod">
          <ac:chgData name="Kathleen Pellechia" userId="77e41c8f-23e3-4f88-9d34-24f85214882b" providerId="ADAL" clId="{1563A967-60CC-4C5B-9945-F3024AA0CF47}" dt="2022-10-18T19:09:14.629" v="44"/>
          <ac:graphicFrameMkLst>
            <pc:docMk/>
            <pc:sldMk cId="4251187125" sldId="258"/>
            <ac:graphicFrameMk id="30" creationId="{EB697BEA-F2F7-F8D6-7EEF-42F23872FCAE}"/>
          </ac:graphicFrameMkLst>
        </pc:graphicFrameChg>
      </pc:sldChg>
      <pc:sldChg chg="modSp mod modAnim">
        <pc:chgData name="Kathleen Pellechia" userId="77e41c8f-23e3-4f88-9d34-24f85214882b" providerId="ADAL" clId="{1563A967-60CC-4C5B-9945-F3024AA0CF47}" dt="2022-10-19T15:23:50.663" v="95"/>
        <pc:sldMkLst>
          <pc:docMk/>
          <pc:sldMk cId="2045743742" sldId="260"/>
        </pc:sldMkLst>
        <pc:grpChg chg="mod">
          <ac:chgData name="Kathleen Pellechia" userId="77e41c8f-23e3-4f88-9d34-24f85214882b" providerId="ADAL" clId="{1563A967-60CC-4C5B-9945-F3024AA0CF47}" dt="2022-10-18T19:10:38.747" v="65" actId="1076"/>
          <ac:grpSpMkLst>
            <pc:docMk/>
            <pc:sldMk cId="2045743742" sldId="260"/>
            <ac:grpSpMk id="36" creationId="{58F59F73-D2FC-9CDE-A40D-6FC84A4EE18B}"/>
          </ac:grpSpMkLst>
        </pc:grpChg>
      </pc:sldChg>
      <pc:sldChg chg="modAnim">
        <pc:chgData name="Kathleen Pellechia" userId="77e41c8f-23e3-4f88-9d34-24f85214882b" providerId="ADAL" clId="{1563A967-60CC-4C5B-9945-F3024AA0CF47}" dt="2022-10-19T15:24:06.107" v="96"/>
        <pc:sldMkLst>
          <pc:docMk/>
          <pc:sldMk cId="1608555089" sldId="261"/>
        </pc:sldMkLst>
      </pc:sldChg>
      <pc:sldChg chg="modSp mod">
        <pc:chgData name="Kathleen Pellechia" userId="77e41c8f-23e3-4f88-9d34-24f85214882b" providerId="ADAL" clId="{1563A967-60CC-4C5B-9945-F3024AA0CF47}" dt="2022-10-18T19:11:33.229" v="78" actId="1076"/>
        <pc:sldMkLst>
          <pc:docMk/>
          <pc:sldMk cId="3902041069" sldId="282"/>
        </pc:sldMkLst>
        <pc:spChg chg="mod">
          <ac:chgData name="Kathleen Pellechia" userId="77e41c8f-23e3-4f88-9d34-24f85214882b" providerId="ADAL" clId="{1563A967-60CC-4C5B-9945-F3024AA0CF47}" dt="2022-10-18T19:11:33.229" v="78" actId="1076"/>
          <ac:spMkLst>
            <pc:docMk/>
            <pc:sldMk cId="3902041069" sldId="282"/>
            <ac:spMk id="2" creationId="{7B5892A2-3C1E-0F3A-5DB0-0DC304CFF02E}"/>
          </ac:spMkLst>
        </pc:spChg>
      </pc:sldChg>
      <pc:sldChg chg="addSp delSp modSp add del mod">
        <pc:chgData name="Kathleen Pellechia" userId="77e41c8f-23e3-4f88-9d34-24f85214882b" providerId="ADAL" clId="{1563A967-60CC-4C5B-9945-F3024AA0CF47}" dt="2022-10-18T19:10:38.522" v="64"/>
        <pc:sldMkLst>
          <pc:docMk/>
          <pc:sldMk cId="3316338149" sldId="286"/>
        </pc:sldMkLst>
        <pc:spChg chg="add del mod">
          <ac:chgData name="Kathleen Pellechia" userId="77e41c8f-23e3-4f88-9d34-24f85214882b" providerId="ADAL" clId="{1563A967-60CC-4C5B-9945-F3024AA0CF47}" dt="2022-10-18T19:10:37.728" v="60" actId="6549"/>
          <ac:spMkLst>
            <pc:docMk/>
            <pc:sldMk cId="3316338149" sldId="286"/>
            <ac:spMk id="10" creationId="{ECED7170-FCC6-1623-2566-A23B487A67C0}"/>
          </ac:spMkLst>
        </pc:spChg>
        <pc:spChg chg="add del">
          <ac:chgData name="Kathleen Pellechia" userId="77e41c8f-23e3-4f88-9d34-24f85214882b" providerId="ADAL" clId="{1563A967-60CC-4C5B-9945-F3024AA0CF47}" dt="2022-10-18T19:10:38.102" v="62" actId="478"/>
          <ac:spMkLst>
            <pc:docMk/>
            <pc:sldMk cId="3316338149" sldId="286"/>
            <ac:spMk id="43" creationId="{4EB11055-BCF3-874D-9C48-40A0AEC7A961}"/>
          </ac:spMkLst>
        </pc:spChg>
        <pc:spChg chg="add del">
          <ac:chgData name="Kathleen Pellechia" userId="77e41c8f-23e3-4f88-9d34-24f85214882b" providerId="ADAL" clId="{1563A967-60CC-4C5B-9945-F3024AA0CF47}" dt="2022-10-18T19:10:36.990" v="57" actId="478"/>
          <ac:spMkLst>
            <pc:docMk/>
            <pc:sldMk cId="3316338149" sldId="286"/>
            <ac:spMk id="66" creationId="{8F63223B-1016-CE2E-E324-007A1CCA7E54}"/>
          </ac:spMkLst>
        </pc:spChg>
        <pc:grpChg chg="add del">
          <ac:chgData name="Kathleen Pellechia" userId="77e41c8f-23e3-4f88-9d34-24f85214882b" providerId="ADAL" clId="{1563A967-60CC-4C5B-9945-F3024AA0CF47}" dt="2022-10-18T19:10:37.509" v="59" actId="478"/>
          <ac:grpSpMkLst>
            <pc:docMk/>
            <pc:sldMk cId="3316338149" sldId="286"/>
            <ac:grpSpMk id="36" creationId="{58F59F73-D2FC-9CDE-A40D-6FC84A4EE18B}"/>
          </ac:grpSpMkLst>
        </pc:grpChg>
        <pc:picChg chg="add del">
          <ac:chgData name="Kathleen Pellechia" userId="77e41c8f-23e3-4f88-9d34-24f85214882b" providerId="ADAL" clId="{1563A967-60CC-4C5B-9945-F3024AA0CF47}" dt="2022-10-18T19:10:38.299" v="63" actId="478"/>
          <ac:picMkLst>
            <pc:docMk/>
            <pc:sldMk cId="3316338149" sldId="286"/>
            <ac:picMk id="3" creationId="{DE4FA2B0-0F3F-265A-D445-A525CD606602}"/>
          </ac:picMkLst>
        </pc:picChg>
        <pc:picChg chg="add del">
          <ac:chgData name="Kathleen Pellechia" userId="77e41c8f-23e3-4f88-9d34-24f85214882b" providerId="ADAL" clId="{1563A967-60CC-4C5B-9945-F3024AA0CF47}" dt="2022-10-18T19:10:37.923" v="61" actId="478"/>
          <ac:picMkLst>
            <pc:docMk/>
            <pc:sldMk cId="3316338149" sldId="286"/>
            <ac:picMk id="7" creationId="{E067661C-D64D-C9D6-56E4-BCF5329E6D5F}"/>
          </ac:picMkLst>
        </pc:picChg>
        <pc:picChg chg="add del">
          <ac:chgData name="Kathleen Pellechia" userId="77e41c8f-23e3-4f88-9d34-24f85214882b" providerId="ADAL" clId="{1563A967-60CC-4C5B-9945-F3024AA0CF47}" dt="2022-10-18T19:10:36.581" v="56" actId="478"/>
          <ac:picMkLst>
            <pc:docMk/>
            <pc:sldMk cId="3316338149" sldId="286"/>
            <ac:picMk id="68" creationId="{5978DD07-9175-7021-C717-4FB7425648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49CFC-3C5B-4496-B9E3-411E8E01B314}" type="datetimeFigureOut">
              <a:rPr lang="en-US" smtClean="0"/>
              <a:t>2/9/23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352B-F90A-4832-94B8-9CAEFB35C6B2}" type="slidenum">
              <a:rPr lang="en-US" smtClean="0"/>
              <a:t>‹#›</a:t>
            </a:fld>
            <a:endParaRPr lang="en-US" dirty="0"/>
          </a:p>
        </p:txBody>
      </p:sp>
    </p:spTree>
    <p:extLst>
      <p:ext uri="{BB962C8B-B14F-4D97-AF65-F5344CB8AC3E}">
        <p14:creationId xmlns:p14="http://schemas.microsoft.com/office/powerpoint/2010/main" val="37242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ietaryguidelines.gov/sites/default/files/2020-12/Dietary_Guidelines_for_Americans_2020-202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ietaryguidelines.gov/sites/default/files/2021-03/Dietary_Guidelines_for_Americans-2020-2025.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diabetesfoodhub.org/articles/what-is-the-diabetes-plate-method.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da.gov/media/89314/downloa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dc.gov/diabetes/managing/eat-well/food-labels.html" TargetMode="External"/><Relationship Id="rId4" Type="http://schemas.openxmlformats.org/officeDocument/2006/relationships/hyperlink" Target="https://www.fda.gov/food/nutrition-education-resources-materials/new-nutrition-facts-labe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a:t>
            </a:fld>
            <a:endParaRPr lang="en-US" dirty="0"/>
          </a:p>
        </p:txBody>
      </p:sp>
    </p:spTree>
    <p:extLst>
      <p:ext uri="{BB962C8B-B14F-4D97-AF65-F5344CB8AC3E}">
        <p14:creationId xmlns:p14="http://schemas.microsoft.com/office/powerpoint/2010/main" val="112097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400"/>
              </a:spcBef>
              <a:spcAft>
                <a:spcPts val="40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can avoid eating too much unhealthy fat by removing the skin from chicken and turkey, choosing meats with less fat, such as cuts with “loin” in the name, cooking with oils like olive oil instead of lard or butter, and using low-fat or fat-free dairy products. When a recipe calls for an ingredient that is high in unhealthy fat, see if you can replace it with vegetables or whole grains, or a lower-fat dairy product, a leaner type of meat, or a healthy fat.</a:t>
            </a:r>
          </a:p>
          <a:p>
            <a:endParaRPr lang="en-US" sz="1100" dirty="0"/>
          </a:p>
          <a:p>
            <a:pPr marL="0" marR="0">
              <a:lnSpc>
                <a:spcPct val="107000"/>
              </a:lnSpc>
              <a:spcBef>
                <a:spcPts val="600"/>
              </a:spcBef>
              <a:spcAft>
                <a:spcPts val="600"/>
              </a:spcAft>
            </a:pPr>
            <a:r>
              <a:rPr lang="en-US" sz="11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kinds of food do you eat that contain unhealthy fats?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healthy fats that you can eat in place of unhealthy fats?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ways you can avoid or limit unhealthy fat in what you eat?</a:t>
            </a:r>
            <a:endParaRPr lang="en-US" sz="1100" dirty="0"/>
          </a:p>
        </p:txBody>
      </p:sp>
      <p:sp>
        <p:nvSpPr>
          <p:cNvPr id="4" name="Slide Number Placeholder 3"/>
          <p:cNvSpPr>
            <a:spLocks noGrp="1"/>
          </p:cNvSpPr>
          <p:nvPr>
            <p:ph type="sldNum" sz="quarter" idx="5"/>
          </p:nvPr>
        </p:nvSpPr>
        <p:spPr/>
        <p:txBody>
          <a:bodyPr/>
          <a:lstStyle/>
          <a:p>
            <a:fld id="{9F24352B-F90A-4832-94B8-9CAEFB35C6B2}" type="slidenum">
              <a:rPr lang="en-US" smtClean="0"/>
              <a:t>10</a:t>
            </a:fld>
            <a:endParaRPr lang="en-US" dirty="0"/>
          </a:p>
        </p:txBody>
      </p:sp>
    </p:spTree>
    <p:extLst>
      <p:ext uri="{BB962C8B-B14F-4D97-AF65-F5344CB8AC3E}">
        <p14:creationId xmlns:p14="http://schemas.microsoft.com/office/powerpoint/2010/main" val="416579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Ray talks about “value meals.” After he found out more about the nutrition in them, he understood why they aren’t a good “value” for his body. As a result, Ray decided to make some small changes so he could still enjoy eating at his favorite fast-food restaurant. For example, Ray cuts down how many times a week he eats fast food, orders a smaller value meal to cut down on his portion size, and makes healthy swaps to his value meal. You can get nutrition information by asking for it at the counter of the fast-food restaurant or on the restaurant’s website.</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0" marR="0" lvl="0" indent="0">
              <a:spcBef>
                <a:spcPts val="400"/>
              </a:spcBef>
              <a:spcAft>
                <a:spcPts val="40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participants eat fast food, ask them how they can make fast-food meals healthier. For example: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Swap out fries for a side salad with low-fat Italian dressing or olive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Swap out a regular soda for calorie-free drinks such as water, tea, seltzer, or diet soda.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“Downsize,” not “super-size,” foods.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fries with a friend or get the children’s hamburger with no cheese.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Choose low-fat choices, such as grilled chicken or salad.</a:t>
            </a:r>
          </a:p>
          <a:p>
            <a:pPr marL="0" marR="0" lvl="0" indent="0">
              <a:spcBef>
                <a:spcPts val="400"/>
              </a:spcBef>
              <a:spcAft>
                <a:spcPts val="400"/>
              </a:spcAft>
              <a:buFont typeface="Symbol" panose="05050102010706020507" pitchFamily="18" charset="2"/>
              <a:buNone/>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Discuss other new routines for making healthy choices anywhere you eat out.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Review the whole menu in advance to avoid surprises.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Compare calories of menu items to help guide your decisions.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 a lighter or small main meal when you plan to order dessert.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Plan for more physical activity before and/or after a special dinner out.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for words on the menu that may help you make a better choice, like baked, steamed, or healthy/lighter choice.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Say, “I’d like this side item as my main course,” “My friend and I will share this item, and we’d like an extra plate,” or “Bring me a to-go box when you bring my meal, please.”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about portion sizes by looking around at the meals other people have ordered.</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one swap you can make the next time you order a meal?</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Does it surprise you how many calories are saved by downsizing a fast-food meal? (Refer to the visual in the Participant Guide.)</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many calories do you eat each day? How do you know?</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better choices at a fast-food place? (For example, grilled chicken sandwich or salad with a low-calorie or small amount of dressing.)</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11</a:t>
            </a:fld>
            <a:endParaRPr lang="en-US" dirty="0"/>
          </a:p>
        </p:txBody>
      </p:sp>
    </p:spTree>
    <p:extLst>
      <p:ext uri="{BB962C8B-B14F-4D97-AF65-F5344CB8AC3E}">
        <p14:creationId xmlns:p14="http://schemas.microsoft.com/office/powerpoint/2010/main" val="122469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many ways to divide food into categories for health. Angela used this “traffic light” method to help her make healthy food choices: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Red means stop and limit. This category consists of processed foods. A processed food is one that’s been altered from its original form and often stripped of its nutrients (that is, its vitamins, minerals, and fiber). These foods, such as hotdogs, soda, pie, and fried foods, are the highest in sugar, fat, and salt. Limit these foods and eat them only once in a while and in small portions. These foods are lowest in healthy nutrients. </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Yellow means go slowly. Foods in this category contain nutrients but can still be high in sugar, fat, and salt. Eat these foods in moderation and be careful about portion size. Foods in this category may include applesauce, canned beef, 1-minute oats, cheese-flavored crackers, or canned fruit in syrup.</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Green means go ahead. This category consists of unprocessed or minimally processed foods. Foods that have undergone minimal processing are the best-quality food since they contain the most nutrients, including fiber, vitamins, and minerals. These foods include vegetables, fruits, and whole grains, and leaner cuts of meat and chicken. Eat more of these foods.</a:t>
            </a:r>
          </a:p>
          <a:p>
            <a:pPr marL="0" marR="0">
              <a:lnSpc>
                <a:spcPct val="107000"/>
              </a:lnSpc>
              <a:spcBef>
                <a:spcPts val="0"/>
              </a:spcBef>
              <a:spcAft>
                <a:spcPts val="800"/>
              </a:spcAft>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on the core elements that make up a healthy dietary pattern and limiting foods and beverages higher in added sugars, saturated fat, and sodium, refer to the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2020-2025 Dietary Guidelines for Americans.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in a participant’s home, bring color stickers to label foods and teach why each food</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is “red,” “yellow,” or “green.” Processed foods get the red light. Foods that are less processed, but still contain high amounts of sugar, fat and salt, get the yellow light. For example, a can of pears in syrup, though a fruit, would get a yellow sticker because it’s high in sugar. Fresh fruit and fresh, canned (in water), and frozen vegetables get the green light.</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in a community setting (e.g., family reunion, church, school, health fair), bring samples of commonly eaten foods and have participants label them using the “traffic light” method.</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highly processed foods should be limited and eaten in small amounts and</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special occasions. Small swaps from red to yellow and green foods can make a big difference.</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participants, ideally, to base meals and snacks around whole, or unprocessed, foods. However, we know this is probably not realistic for most of us. We buy processed foods because they can save time and are convenient. So, set realistic goals, and focus on some small steps you can make in the bigger picture.</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Talk about how participants can easily add more foods from the “green” group.</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Think of what you ate today. Try to classify the food using the “traffic light” method. Classify what you ate last night.</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some small changes you can make to adjust the amount of processed foods that you eat?</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you satisfy a sweet tooth without eating too much sugar?</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12</a:t>
            </a:fld>
            <a:endParaRPr lang="en-US" dirty="0"/>
          </a:p>
        </p:txBody>
      </p:sp>
    </p:spTree>
    <p:extLst>
      <p:ext uri="{BB962C8B-B14F-4D97-AF65-F5344CB8AC3E}">
        <p14:creationId xmlns:p14="http://schemas.microsoft.com/office/powerpoint/2010/main" val="28970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Ray and Angela found new ways to look at their food and think about what they eat. They also learned that they might not have to give up foods they eat every day if they control their portion sizes. Proper portion size is a key to losing weight. A portion is not the same as a serving. A serving is a recommended amount of food. It can be found on a food label, along with the calories, fat, and sugar for that serving. A portion is the amount of food you choose to eat and can, of course, be larger or smaller than a serving.</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The Diabetes Plate Method is a visual way to create a healthy meal. Using this method, you can serve up meals with a healthy balance of vegetables, protein, and carbohydrates—without any counting, calculating, weighing, or measuring. The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2020-2025 Dietary Guidelines for Americans</a:t>
            </a:r>
            <a:r>
              <a:rPr lang="en-US" sz="1100" dirty="0">
                <a:effectLst/>
                <a:latin typeface="Calibri" panose="020F0502020204030204" pitchFamily="34" charset="0"/>
                <a:ea typeface="Calibri" panose="020F0502020204030204" pitchFamily="34" charset="0"/>
                <a:cs typeface="Times New Roman" panose="02020603050405020304" pitchFamily="18" charset="0"/>
              </a:rPr>
              <a:t> recommends making half of your grains whole grains. Whole grains include all whole-grain products and whole grains used as ingredients such as brown rice, quinoa, millet, oats, and whole-grain cereals and crackers. Refined grains include all refined-grain products and refined grains used as ingredients such as white breads, wheat, pasta, white rice, and refined-grain cereals and crackers. Many whole grains are good sources of dietary fiber. Most refined grains contain little to no fiber. Fiber can help you feel full, so you’ll be satisfied with fewer calories.</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Refer to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is the Diabetes Plate Method?</a:t>
            </a:r>
            <a:r>
              <a:rPr lang="en-US" sz="1100" dirty="0">
                <a:effectLst/>
                <a:latin typeface="Calibri" panose="020F0502020204030204" pitchFamily="34" charset="0"/>
                <a:ea typeface="Calibri" panose="020F0502020204030204" pitchFamily="34" charset="0"/>
                <a:cs typeface="Times New Roman" panose="02020603050405020304" pitchFamily="18" charset="0"/>
              </a:rPr>
              <a:t> from the American Diabetes Association for more information on creating healthy meals that can help manage blood sugar.</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following are some suggestions for controlling portion sizes. You can also ask participants to come up with their own tips.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the Diabetes Plate Method as a guide to create well-portioned meals with a healthy balance of vegetables, protein, and carbohydrates. Aim to make half of your plate non-starchy veggies (such as broccoli, lettuce, and peppers). Non-starchy veggies typically have fewer carbohydrates and calories than starchy veggies (such as corn, potatoes, sweet potatoes, and peas). Keep your grains and starchy foods (such as potatoes and oatmeal) in one quarter of the plate. Protein foods (such as chicken, lean meat, and fish) can go in the other quarter. The plate method can be a good guide toward healthier eating. It’s not necessarily something we can achieve all the time. Use it as a model.</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about how other foods fit into your day:</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small amount of dairy (1 cup of skim milk). Dairy provides protein and calcium, as well as carbohydrates.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small amount of fruit (1 apple, half a banana, or half cup of berries). Remember, fruit provides carbohydrates.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drink that has low or no calories (water, sparkling water, or coffee without sugar).</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at serving sizes on labels and start trying to bring your portion size closer to the serving size.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Split meals with friends at a restaurant or box up half the food right away to take home.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Food tracking increases awareness of portion sizing, especially when you measure food. </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Tip</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food tracker can help your participants see what and how much food they are eating. Participants can use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Weekly Food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or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Food Tracking Activity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record their food and drink intake. </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 me what your portions look like on a typical plate of food for dinner. How does that compare to what we’ve talked about today?</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can you make healthier choices and still feel satisfied?</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else can you do to control the portion sizes you eat?</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13</a:t>
            </a:fld>
            <a:endParaRPr lang="en-US" dirty="0"/>
          </a:p>
        </p:txBody>
      </p:sp>
    </p:spTree>
    <p:extLst>
      <p:ext uri="{BB962C8B-B14F-4D97-AF65-F5344CB8AC3E}">
        <p14:creationId xmlns:p14="http://schemas.microsoft.com/office/powerpoint/2010/main" val="1967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Angela learned that she doesn’t have to give up carbs. She learned to make small changes toward taking a healthy approach to carbs by choosing less processed carb foods and balancing out carbs with protein, fruits, and vegetables.</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Our bodies break down or convert most carbs into glucose. Glucose is a type of sugar in your blood that is the main energy source for the body. The carbs we eat, including other sugars, like fructose (fruit sugar), sucrose (cane sugar), and lactose (milk sugar), are broken down into glucose to fuel your body. When you eat more carbs, your body makes more glucose, which increases your blood sugar. A hormone in your body called insulin helps sugar leave your blood and enter your cells. This sugar gives cells energy. In people with type 2 diabetes, the body doesn’t use insulin well. So, sugar builds up in their blood instead of going into their cells. That means the cells don’t get enough energy. And high blood sugar can cause many health problems over time. The types of carbs you consume impact your blood sugar. More processed carbohydrate foods convert to sugar more quickly in the body.</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Carbs provide your body with energy.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carbs are NOT created equal. The difference is the fiber and nutrient content.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do have carbs, choose foods that are: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Low in calories, fat, and sugar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good source of fiber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Rich in vitamins and minerals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 processed or not processed at all. Remember, processed foods are often stripped of their nutrients (that is, their vitamins, minerals, and fiber).</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Carbs come from a variety of foods. There are three main types of carbs: starches, sugars, and fiber.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Starches include three types of food: starchy veggies; beans, peas, and lentils; and grain foods.</a:t>
            </a:r>
          </a:p>
          <a:p>
            <a:pPr marL="1085850" marR="0" lvl="2"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Starchy veggies include corn, potatoes, green peas, winter squash, parsnips, yams, and plantains.</a:t>
            </a:r>
          </a:p>
          <a:p>
            <a:pPr marL="1085850" marR="0" lvl="2"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Beans, peas, and lentils include black, pinto, and kidney beans; red, brown, and black lentils; black-eyed peas, split peas, and garbanzo beans.</a:t>
            </a:r>
          </a:p>
          <a:p>
            <a:pPr marL="1085850" marR="0" lvl="2"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Grain foods consist of whole grains and refined grains. Choose whole grains. Whole grains contain fiber, vitamins, and minerals. Refined grains contain just starch and are stripped of valuable nutrients in the refining process.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foods containing sugars also contain other nutrients, in the case of fruit, milk, and yogurt. Other sugars, such as table sugar, maple syrup, and honey, contain few nutrients and add flavor, but also have additional calories. It is important to limit foods high in added sugars. Added sugar is sugar added during food preparation. Cake, candy, cookies, sugar-sweetened beverages, such as soda, flavored coffees, and smoothies, and ice cream all have added sugar.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Fiber can lower your blood sugar and cholesterol. It passes through your body without being digested. So, it fills you up without adding calories. Try to get 25 to 30 grams of fiber each day. Check the nutrition facts label to see how much fiber an item contains. </a:t>
            </a:r>
          </a:p>
          <a:p>
            <a:pPr marL="1085850" marR="0" lvl="2"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High-fiber foods include beans, peas, and lentils; veggies and fruits (especially ones that have skin or seeds that you eat); nuts (such as walnuts and almonds), and whole-grain foods.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Focus on a balance between carbohydrates, proteins, and fats in the foods you choose.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Remember, you can make healthier carb choices in small steps. Start small with one change. In time, this change will become a habit, and then you can make additional changes from there.</a:t>
            </a:r>
          </a:p>
          <a:p>
            <a:pPr marL="0" marR="0" indent="0">
              <a:lnSpc>
                <a:spcPct val="107000"/>
              </a:lnSpc>
              <a:spcBef>
                <a:spcPts val="600"/>
              </a:spcBef>
              <a:spcAft>
                <a:spcPts val="600"/>
              </a:spcAft>
              <a:buFont typeface="Arial" panose="020B0604020202020204" pitchFamily="34" charset="0"/>
              <a:buNone/>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Tip</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 help participants understand processed versus less processed carbohydrates, bring in an apple and some jellybeans or show an image of each. Explain that an apple contains carbs, but it also contains vitamins, minerals, and fiber. Jellybeans are another source of carbs, but contain no vitamins, minerals, or fiber. They contain a lot of added sugar. Foods in this category, like jellybeans, are often termed “empty calories” because they contain high sugar and high calories without additional nutritional value such as vitamins, minerals, and fiber.</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types of carbs are you eating? Is it a healthy balance?</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one small healthy change related to carbs that you can make?</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ways you can choose carbs wisely and make some healthy swaps?</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14</a:t>
            </a:fld>
            <a:endParaRPr lang="en-US" dirty="0"/>
          </a:p>
        </p:txBody>
      </p:sp>
    </p:spTree>
    <p:extLst>
      <p:ext uri="{BB962C8B-B14F-4D97-AF65-F5344CB8AC3E}">
        <p14:creationId xmlns:p14="http://schemas.microsoft.com/office/powerpoint/2010/main" val="177200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4352B-F90A-4832-94B8-9CAEFB35C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35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addition to lowering your risk of type 2 diabetes, getting active has many health benefits. Benefits of getting active include better sleep and mood, improved balance and flexibility, lower blood pressure and cholesterol, lower risk of heart attack and stroke, lower stress level, more energy, and stronger muscles. </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According to the US Department of Health and Human Services’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Physical Activity Guidelines for Americans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adults should do at least 150 minutes a week of moderate-intensity activity for substantial health benefits. That could be 30 minutes a day, 5 days a week. You can spread your activity out during the week, so you don’t have to do it all at once. You can even break it up into smaller chunks of time during the day.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what they hear when you say, “30 minutes a day.” Tell participants to make getting active a part of their normal routine. Explain that when you form a habit and stick to it, it will become a part of your natural routine. Ask them what steps they can start with to work up to 150 minutes a week.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key is to move more each day. There are lots of ways to get your 30 minutes of physical activity:</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Walk, walk, and keep walking—with a friend or by yourself, but walk briskly. (If you can sing as you walk, you’re too slow. If you can talk, that’s a moderate pace.)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family walk before or after dinner each evening.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Play basketball with the kids.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 the kids how to dance to your kind of music. (Try to learn to dance to their music. Have a good laugh together.)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Download free exercise apps or try exercise videos online.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lawn, mow it, trim the shrubs, and take care of your garden. If you don’t have a garden, start one. It will give you many health benefits and put fresh vegetables on your table.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Clean your house to upbeat music.</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Walk your dog or a friend’s dog.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Listen to the music CD/DVD or watch the music video in this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Toolkit </a:t>
            </a:r>
            <a:r>
              <a:rPr lang="en-US" sz="1100" dirty="0">
                <a:effectLst/>
                <a:latin typeface="Calibri" panose="020F0502020204030204" pitchFamily="34" charset="0"/>
                <a:ea typeface="Calibri" panose="020F0502020204030204" pitchFamily="34" charset="0"/>
                <a:cs typeface="Times New Roman" panose="02020603050405020304" pitchFamily="18" charset="0"/>
              </a:rPr>
              <a:t>and dance along.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Go bowling.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the stairs instead of the elevator.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Play actively (run, walk, bike) with your kids or grandkids.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Get off the bus one stop early.</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you have a lot of time in your day when you are not physically active? For example, sitting at work, driving to appointments, preparing meals.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Can you think of ways to be physically active for 10 minutes at a time? (Listen for activities that really take 10 minutes and brainstorm ways to make shorter activities longer.)</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kinds of physical activities do you like? Why do you like them?</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of the benefits of being more physically active for you?</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16</a:t>
            </a:fld>
            <a:endParaRPr lang="en-US" dirty="0"/>
          </a:p>
        </p:txBody>
      </p:sp>
    </p:spTree>
    <p:extLst>
      <p:ext uri="{BB962C8B-B14F-4D97-AF65-F5344CB8AC3E}">
        <p14:creationId xmlns:p14="http://schemas.microsoft.com/office/powerpoint/2010/main" val="244270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Angela tracks her activity daily using a free app on her cell phone. She has learned that tracking, or self-monitoring, can help her keep up with her physical activity goals. She also identifies daily activities that count toward her 150 minutes of activity each week. She includes everyday activities like sweeping the floor briskly or raking leaves.</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Discuss the purpose of tracking physical activity. Tracking your activity each day can help you stay focused on your activity goals. It also allows you to see yourself progress toward your goals.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Tracking your activity has two steps.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Time your activity using a watch, clock, timer, fitness tracker, smartphone app, or computer app.</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Record your minutes of activity using an activity log, notebook, spreadsheet, fitness tracker, smartphone app, computer app, or voice recording.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Track activity of at least a medium, or moderate, pace. To make sure you’re working out at a moderate, or medium, pace, use the Talk Test (you can talk, but not sing, during your activity).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Introduce participants to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track their minutes of activity each day. Refer to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on page 54 in the Activities Guide.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Practice tracking with participants by marching in place and having them record the minutes in their logs.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March in place with participants. Keep track of how long they march.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Participants can hold on to a chair for support if they wish. If marching while standing is too</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hard for them, they can march while seated.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Participants should use the Talk Test to make sure they’re marching at a moderate pace or more.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have finished marching, tell participants how long they marched for.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 participants write down the time and activity in their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ways you can time your activity? </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Besides using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US" sz="1100" dirty="0">
                <a:effectLst/>
                <a:latin typeface="Calibri" panose="020F0502020204030204" pitchFamily="34" charset="0"/>
                <a:ea typeface="Calibri" panose="020F0502020204030204" pitchFamily="34" charset="0"/>
                <a:cs typeface="Times New Roman" panose="02020603050405020304" pitchFamily="18" charset="0"/>
              </a:rPr>
              <a:t>, what are some other ways to record your minutes of activity?</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will you practice tracking your activity?  </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might you find challenging about tracking your activity? How will you work around these challenges?</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17</a:t>
            </a:fld>
            <a:endParaRPr lang="en-US" dirty="0"/>
          </a:p>
        </p:txBody>
      </p:sp>
    </p:spTree>
    <p:extLst>
      <p:ext uri="{BB962C8B-B14F-4D97-AF65-F5344CB8AC3E}">
        <p14:creationId xmlns:p14="http://schemas.microsoft.com/office/powerpoint/2010/main" val="26831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Ray talks about excuses to avoid physical activity—he didn’t have time, he was too tired, and lots of others. So, he tackled them one at a time. He broke up 30 minutes into three 10-minute segments.</a:t>
            </a:r>
          </a:p>
          <a:p>
            <a:pPr marL="0" marR="0">
              <a:lnSpc>
                <a:spcPct val="107000"/>
              </a:lnSpc>
              <a:spcBef>
                <a:spcPts val="600"/>
              </a:spcBef>
              <a:spcAft>
                <a:spcPts val="600"/>
              </a:spcAft>
            </a:pPr>
            <a:br>
              <a:rPr lang="en-US" sz="1800" b="1" dirty="0">
                <a:solidFill>
                  <a:srgbClr val="122C41"/>
                </a:solidFill>
                <a:effectLst/>
                <a:latin typeface="Gotham Bold"/>
                <a:ea typeface="Times New Roman" panose="02020603050405020304" pitchFamily="18" charset="0"/>
                <a:cs typeface="Times New Roman" panose="02020603050405020304" pitchFamily="18" charset="0"/>
              </a:rPr>
            </a:br>
            <a:r>
              <a:rPr lang="en-US" sz="18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Talk about challenges to physical activity. Have participants brainstorm all the challenges they can think of and write them down.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Talk about each challenge. Can participants find solutions or think of small things they can do to be more active? They don’t have to overcome every challenge on the spot. The key is to remind them that small steps are important to long-term change.</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a:t>
            </a:r>
          </a:p>
          <a:p>
            <a:pPr marL="171450" indent="-171450">
              <a:buFont typeface="Arial" panose="020B0604020202020204" pitchFamily="34" charset="0"/>
              <a:buChar char="•"/>
            </a:pPr>
            <a:r>
              <a:rPr lang="en-US" dirty="0"/>
              <a:t>I feel less motivated.</a:t>
            </a:r>
          </a:p>
          <a:p>
            <a:pPr marL="171450" indent="-171450">
              <a:buFont typeface="Arial" panose="020B0604020202020204" pitchFamily="34" charset="0"/>
              <a:buChar char="•"/>
            </a:pPr>
            <a:r>
              <a:rPr lang="en-US" dirty="0"/>
              <a:t>I have less time due to life changes.</a:t>
            </a:r>
          </a:p>
          <a:p>
            <a:pPr marL="171450" indent="-171450">
              <a:buFont typeface="Arial" panose="020B0604020202020204" pitchFamily="34" charset="0"/>
              <a:buChar char="•"/>
            </a:pPr>
            <a:r>
              <a:rPr lang="en-US" dirty="0"/>
              <a:t>I have less money due to life changes.</a:t>
            </a:r>
          </a:p>
          <a:p>
            <a:pPr marL="171450" indent="-171450">
              <a:buFont typeface="Arial" panose="020B0604020202020204" pitchFamily="34" charset="0"/>
              <a:buChar char="•"/>
            </a:pPr>
            <a:r>
              <a:rPr lang="en-US" dirty="0"/>
              <a:t>The weather is making it hard to walk outdoors.</a:t>
            </a:r>
          </a:p>
          <a:p>
            <a:pPr marL="171450" indent="-171450">
              <a:buFont typeface="Arial" panose="020B0604020202020204" pitchFamily="34" charset="0"/>
              <a:buChar char="•"/>
            </a:pPr>
            <a:r>
              <a:rPr lang="en-US" dirty="0"/>
              <a:t>I’m injured.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Ways to Succeed</a:t>
            </a:r>
          </a:p>
          <a:p>
            <a:pPr marL="171450" indent="-171450">
              <a:buFont typeface="Arial" panose="020B0604020202020204" pitchFamily="34" charset="0"/>
              <a:buChar char="•"/>
            </a:pPr>
            <a:r>
              <a:rPr lang="en-US" b="0" dirty="0"/>
              <a:t>Know your “why.” Remind yourself every day why you want to get active. Ask family and friends to remind you too.</a:t>
            </a:r>
          </a:p>
          <a:p>
            <a:pPr marL="171450" indent="-171450">
              <a:buFont typeface="Arial" panose="020B0604020202020204" pitchFamily="34" charset="0"/>
              <a:buChar char="•"/>
            </a:pPr>
            <a:r>
              <a:rPr lang="en-US" b="0" dirty="0"/>
              <a:t>Plan ahead. Make physical activity a regular part of your schedule. Put it on your calendar.</a:t>
            </a:r>
          </a:p>
          <a:p>
            <a:pPr marL="171450" indent="-171450">
              <a:buFont typeface="Arial" panose="020B0604020202020204" pitchFamily="34" charset="0"/>
              <a:buChar char="•"/>
            </a:pPr>
            <a:r>
              <a:rPr lang="en-US" b="0" dirty="0"/>
              <a:t>Break your 150 minutes into 10-minute chunks.</a:t>
            </a:r>
          </a:p>
          <a:p>
            <a:pPr marL="171450" indent="-171450">
              <a:buFont typeface="Arial" panose="020B0604020202020204" pitchFamily="34" charset="0"/>
              <a:buChar char="•"/>
            </a:pPr>
            <a:r>
              <a:rPr lang="en-US" b="0" dirty="0"/>
              <a:t>Work out while you get things done. Move briskly while you sweep the floor, mow the lawn, or walk your dog.</a:t>
            </a:r>
          </a:p>
          <a:p>
            <a:pPr marL="171450" indent="-171450">
              <a:buFont typeface="Arial" panose="020B0604020202020204" pitchFamily="34" charset="0"/>
              <a:buChar char="•"/>
            </a:pPr>
            <a:r>
              <a:rPr lang="en-US" b="0" dirty="0"/>
              <a:t>Download free exercise apps.</a:t>
            </a:r>
          </a:p>
          <a:p>
            <a:pPr marL="171450" indent="-171450">
              <a:buFont typeface="Arial" panose="020B0604020202020204" pitchFamily="34" charset="0"/>
              <a:buChar char="•"/>
            </a:pPr>
            <a:r>
              <a:rPr lang="en-US" b="0" dirty="0"/>
              <a:t>Do free activities like walking, dancing, and marching in place.</a:t>
            </a:r>
          </a:p>
          <a:p>
            <a:pPr marL="171450" indent="-171450">
              <a:buFont typeface="Arial" panose="020B0604020202020204" pitchFamily="34" charset="0"/>
              <a:buChar char="•"/>
            </a:pPr>
            <a:r>
              <a:rPr lang="en-US" b="0" dirty="0"/>
              <a:t>Walk in a mall.</a:t>
            </a:r>
          </a:p>
          <a:p>
            <a:pPr marL="171450" indent="-171450">
              <a:buFont typeface="Arial" panose="020B0604020202020204" pitchFamily="34" charset="0"/>
              <a:buChar char="•"/>
            </a:pPr>
            <a:r>
              <a:rPr lang="en-US" b="0" dirty="0"/>
              <a:t>Try another way to be active.</a:t>
            </a:r>
          </a:p>
          <a:p>
            <a:pPr marL="171450" indent="-171450">
              <a:buFont typeface="Arial" panose="020B0604020202020204" pitchFamily="34" charset="0"/>
              <a:buChar char="•"/>
            </a:pPr>
            <a:r>
              <a:rPr lang="en-US" b="0" dirty="0"/>
              <a:t>Ask your health care provider how to treat the injury. For instance, you may need to rest and ice the area.</a:t>
            </a:r>
          </a:p>
          <a:p>
            <a:pPr marL="171450" indent="-171450">
              <a:buFont typeface="Arial" panose="020B0604020202020204" pitchFamily="34" charset="0"/>
              <a:buChar char="•"/>
            </a:pPr>
            <a:r>
              <a:rPr lang="en-US" b="0" dirty="0"/>
              <a:t>Use splints and supports as needed.</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18</a:t>
            </a:fld>
            <a:endParaRPr lang="en-US" dirty="0"/>
          </a:p>
        </p:txBody>
      </p:sp>
    </p:spTree>
    <p:extLst>
      <p:ext uri="{BB962C8B-B14F-4D97-AF65-F5344CB8AC3E}">
        <p14:creationId xmlns:p14="http://schemas.microsoft.com/office/powerpoint/2010/main" val="3812690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Even when Angela is busy, she finds time to sneak fitness into her daily routine. She finds that the physical activity helps lower her stress level. There are many benefits of being active, including: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Better sleep and mood</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Improved balance and flexibility</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blood pressure and cholesterol</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risk of heart attack and stroke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stress level</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More energy</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Improved sexual health</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Stronger muscles</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Even though physical activity offers many benefits, it can be challenging to fit in physical activity when you have a busy lifestyle. Angela’s days are busy, but there are ways for her to fit in some physical activity and keep her other commitments.</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Ways you can fit in physical activity anytime during the day may include: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Schedule it.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Change your schedule.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a fitness app or tracker.</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Find ways to fit it into the activities you already have planned.</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Ways to be more active during our regular routines may include: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Shopping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Getting around town</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Watching TV</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Doing tasks or chores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Socializing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Working</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Ways you can be physically active if going outside isn’t possible or the area is unsafe may include: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Keep workouts simple and use items around your home to work out.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Check with local community centers for physical activity offerings.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for free workout classes in gyms, parks, and other community locations.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 online for free beginner workout videos.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ways that you can fit physical activity into your daily schedule? What specific times during the day can you add physical activity into your routine?</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makes it challenging to fit in physical activity in your routine?</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activities that you would like to try?</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19</a:t>
            </a:fld>
            <a:endParaRPr lang="en-US" dirty="0"/>
          </a:p>
        </p:txBody>
      </p:sp>
    </p:spTree>
    <p:extLst>
      <p:ext uri="{BB962C8B-B14F-4D97-AF65-F5344CB8AC3E}">
        <p14:creationId xmlns:p14="http://schemas.microsoft.com/office/powerpoint/2010/main" val="4798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2</a:t>
            </a:fld>
            <a:endParaRPr lang="en-US" dirty="0"/>
          </a:p>
        </p:txBody>
      </p:sp>
    </p:spTree>
    <p:extLst>
      <p:ext uri="{BB962C8B-B14F-4D97-AF65-F5344CB8AC3E}">
        <p14:creationId xmlns:p14="http://schemas.microsoft.com/office/powerpoint/2010/main" val="2849632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4352B-F90A-4832-94B8-9CAEFB35C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41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healthier habits is intrinsically rewarding. The rewards come from the ways you think and feel about yourself and the things you can accomplish. At first you might not see or realize the benefits of making healthy food choices and increasing your physical activity. These benefits take time. Some examples of intrinsic rewards may include: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feel strong and capable when I lift more weight than I thought I could.</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get to connect with friends when I exercise.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leave the gym energized and ready to take on the day.</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feel less stressed.</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am better able to keep up with my kids.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feel good about doing something healthy for my heart and my muscles.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 now exercise every day without even thinking much about it, when I once spent hours per day trying to motivate.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Angela and Ray talk about their rewards.</a:t>
            </a:r>
          </a:p>
          <a:p>
            <a:pPr marL="342900" marR="0" lvl="0" indent="-342900">
              <a:spcBef>
                <a:spcPts val="400"/>
              </a:spcBef>
              <a:spcAft>
                <a:spcPts val="4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Angela:</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She sings with more strength—and the choir noticed.</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She played in the softball game at her family reunion.</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She lost 10 pounds over the last year and a half—slow but steady progress.</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Her friends are now in a walking group with her.</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She no longer craves sugar and salt.</a:t>
            </a:r>
          </a:p>
          <a:p>
            <a:pPr marL="342900" marR="0" lvl="0" indent="-342900">
              <a:spcBef>
                <a:spcPts val="400"/>
              </a:spcBef>
              <a:spcAft>
                <a:spcPts val="4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Ray:</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 lost about 8 pounds in 12 months—slow but steady loss.</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 no longer keeps junk food in the house. He avoids temptation and saves money.</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 still treats himself to Mom’s home cooking, but once a week instead of every day.</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His knees no longer hurt all the time.</a:t>
            </a:r>
          </a:p>
          <a:p>
            <a:pPr marL="742950" marR="0" lvl="1" indent="-285750">
              <a:spcBef>
                <a:spcPts val="400"/>
              </a:spcBef>
              <a:spcAft>
                <a:spcPts val="4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He can walk up steps and not be out of breath.</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intrinsic rewards that keep you motivated to reach your goals?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intrinsic rewards help make exercise a habit for you?</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21</a:t>
            </a:fld>
            <a:endParaRPr lang="en-US" dirty="0"/>
          </a:p>
        </p:txBody>
      </p:sp>
    </p:spTree>
    <p:extLst>
      <p:ext uri="{BB962C8B-B14F-4D97-AF65-F5344CB8AC3E}">
        <p14:creationId xmlns:p14="http://schemas.microsoft.com/office/powerpoint/2010/main" val="1123336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Remind participants about the three ways they can prevent or delay type 2 diabetes: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Lose at least 5% of their starting weight, or lose at least 4% of their starting weight and log an average of 150 minutes of activity each week, or lower their A1C by 0.2%.</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Lose weight and maintain a healthy weight by making small changes in food choices to establish a healthier eating pattern.</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Get at least 150 minutes of moderate-intensity physical activity a week. That’s only 30 minutes 5 days a week. Moderate activities may include brisk walking, yard work, actively playing with children, biking, dancing, or playing soccer.</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Start setting some activity and healthy eating goals with your participants.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Ask each person to commit to one thing to improve his or her health. Use the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Physical Activity Commitment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page 55 in the Activities Guide to help participants stay on track with their goals.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Ask participants to finish these three sentences: “Today I will …,” “This week I will ….,” and “This month I will …”</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Remind them that small changes lead to big rewards, and help them set themselves up for success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by choosing a change they CAN do!</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Remind them that all lifestyle changes can be done with little cost by making a few adjustments in their daily routine.</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participants to try out new routines so that they can become habits over time. When new routines become habits, they will be much easier to follow.</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your next steps (for example, take a walk after dinner, split lunch with friends, make a healthy menu)? What is one thing you will work on today? This week? This month?</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a list of your goals to start on your road to health. Where will you put this list (for example, fridge, front door, bedroom mirror)?</a:t>
            </a:r>
          </a:p>
          <a:p>
            <a:pPr marL="342900" indent="-3429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I support you in your efforts?</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22</a:t>
            </a:fld>
            <a:endParaRPr lang="en-US" dirty="0"/>
          </a:p>
        </p:txBody>
      </p:sp>
    </p:spTree>
    <p:extLst>
      <p:ext uri="{BB962C8B-B14F-4D97-AF65-F5344CB8AC3E}">
        <p14:creationId xmlns:p14="http://schemas.microsoft.com/office/powerpoint/2010/main" val="65409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Angela and Ray Williams are sister and brother. They are from a family affected by type 2 diabetes. Their mother and brother have diabetes, as do other members of their extended family. Because of this family history, Angela and Ray are at risk for type 2 diabetes. Over the last 2 years, Angela and Ray have made small changes in the way they eat and to their physical activity level to help prevent type 2 diabetes from becoming their destiny. Telling a story about Angela and Ray can help participants learn the key points.</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Tip</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the story YOUR way. The Participant Guide shows Angela and Ray’s key messages, but it is up to you to add the details to make the story real to your participants. Don’t be afraid to add information about how diabetes has touched your life and your community.</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Angela and Ray Williams as a sister and brother. Describe their family history of diabetes.</a:t>
            </a:r>
          </a:p>
          <a:p>
            <a:pPr marL="285750" marR="0" lvl="0" indent="-285750">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participants that this is only part of the story and that they will learn more about Angela and Ray as they move through the Participant Guide.</a:t>
            </a:r>
          </a:p>
          <a:p>
            <a:pPr marL="0" marR="0">
              <a:lnSpc>
                <a:spcPct val="107000"/>
              </a:lnSpc>
              <a:spcBef>
                <a:spcPts val="600"/>
              </a:spcBef>
              <a:spcAft>
                <a:spcPts val="600"/>
              </a:spcAft>
            </a:pPr>
            <a:endParaRPr lang="en-US" sz="1200" b="1" dirty="0">
              <a:solidFill>
                <a:srgbClr val="122C41"/>
              </a:solidFill>
              <a:effectLst/>
              <a:latin typeface="Gotham Bold"/>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anyone in your family have diabetes?</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has type 2 diabetes affected you?</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think you are at risk? (Participants will learn more about the risks for type 2 diabetes later.)</a:t>
            </a: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3</a:t>
            </a:fld>
            <a:endParaRPr lang="en-US" dirty="0"/>
          </a:p>
        </p:txBody>
      </p:sp>
    </p:spTree>
    <p:extLst>
      <p:ext uri="{BB962C8B-B14F-4D97-AF65-F5344CB8AC3E}">
        <p14:creationId xmlns:p14="http://schemas.microsoft.com/office/powerpoint/2010/main" val="242528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Diabetes means that your blood sugar, or glucose, is too high. Glucose comes from the food that you eat and is also made in your liver and muscles. Your blood always has some glucose in it because your body needs glucose for energy. But too much glucose in the blood isn’t good for your health. An organ called the pancreas controls the amount of glucose in your blood. The pancreas makes insulin, which helps glucose get from food into your cells. Cells take the glucose and make it into energy your body needs for life. In a person with type 2 diabetes, either the pancreas does not make enough insulin, or the cells don’t use insulin very well. So, glucose builds up in the blood and can’t get into your cells. Your blood glucose gets too high and then damages your body.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does diabetes affect your health? Think about a glass of lemonade that sits out overnight. As the water evaporates, it leaves a coating of sugar on the inside of the glass. Imagine that coating building up on the insides of your blood vessels or coating your nerves. This is not literally what happens to blood vessels and nerves in people with diabetes, but it is an image that helps you understand the damage diabetes can cause. Diabetes can damage any part of your body if your blood sugar level is high most of the time.</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Diabetes is a serious disease. It increases your chance of blindness, heart disease, stroke, kidney failure, and amputations. But you can prevent or delay type 2 diabetes through lifestyle changes by doing the following:</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Lose at least 5% of your starting weight, lose at least 4% of your starting weight and log an average of 150 minutes of activity each week, or lower your HbA1C by 0.2%.</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Lose weight and maintain a healthy weight by making small changes in food choices to establish a healthier eating pattern.</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Get at least 150 minutes of moderate-intensity physical activity a week. That’s only 30 minutes 5 days a week. Moderate activities may include brisk walking, yard work, actively playing with children, biking, dancing, or playing soccer.</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Taking small steps is a manageable way to make great strides toward achieving your goals. For example, walking for 15 minutes on your lunch break twice this week might be a good place to start. Maybe next week you walk for 15 minutes three times a week during your lunch break, plus do 10 arm curls with exercise bands, weights, or cans of food. Don’t get too stuck on the idea that these small steps aren’t enough. Each time you achieve a small goal, you’re making positive changes toward reaching your bigger long-term goals. Small changes in our routines are manageable. When you’ve stayed with a change long enough and feel you can do a bit more, take another step forward.</a:t>
            </a:r>
          </a:p>
          <a:p>
            <a:pPr marL="342900" marR="0" lvl="0" indent="-342900">
              <a:spcBef>
                <a:spcPts val="400"/>
              </a:spcBef>
              <a:spcAft>
                <a:spcPts val="4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family talks about diabetes, what do they talk about most?</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Do people you know consider diabetes a serious disease? For example, do they know diabetes can be life-threatening?</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is diabetes managed in your family?</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Did you know that type 2 diabetes can be prevented or delayed?</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do you think of when you hear that small changes can prevent and delay type 2 diabetes?</a:t>
            </a:r>
            <a:endParaRPr lang="en-US" dirty="0"/>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4</a:t>
            </a:fld>
            <a:endParaRPr lang="en-US" dirty="0"/>
          </a:p>
        </p:txBody>
      </p:sp>
    </p:spTree>
    <p:extLst>
      <p:ext uri="{BB962C8B-B14F-4D97-AF65-F5344CB8AC3E}">
        <p14:creationId xmlns:p14="http://schemas.microsoft.com/office/powerpoint/2010/main" val="206794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 with certain conditions in their or their family’s health history are more likely to develop type 2 diabetes. These are called risk factors. Having one or more of the following risk factors means you are more likely to get type 2 diabetes: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overweight or have obesity.</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physically active less than 3 times a week.</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a person who is African American, Hispanic/Latino, Native American, Alaska Native (some Pacific Islander and Asian American persons are also at higher risk).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 a parent or sibling with type 2 diabetes.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age 45 or older.</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Had diabetes while you were pregnant (gestational diabetes).</a:t>
            </a:r>
          </a:p>
          <a:p>
            <a:pPr marL="171450" marR="0" indent="-17145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Diabetes can develop at ANY AGE.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Discuss the risk factors for diabetes and why it is important for people to know they may be at risk. (Because they can take steps to prevent it.)</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Let your participants know that even if they are at high risk, they can do something about it. </a:t>
            </a:r>
          </a:p>
          <a:p>
            <a:pPr marL="171450" marR="0" lvl="0"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Tell your participants that:</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Consistently making healthy eating choices and remaining active can help change the course that would lead to type 2 diabetes and related health complications.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key is small steps, taken one at a time. Small changes add up to big results.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Risk factors are not a 100% guarantee that you will get diabetes. You can make your own road to health.</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your risk factors?</a:t>
            </a:r>
          </a:p>
          <a:p>
            <a:pPr marL="342900" marR="0" lvl="0" indent="-342900">
              <a:spcBef>
                <a:spcPts val="400"/>
              </a:spcBef>
              <a:spcAft>
                <a:spcPts val="4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do you think of when you hear that you may be at higher risk for type 2 diabetes? How do you feel about it?</a:t>
            </a: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5</a:t>
            </a:fld>
            <a:endParaRPr lang="en-US" dirty="0"/>
          </a:p>
        </p:txBody>
      </p:sp>
    </p:spTree>
    <p:extLst>
      <p:ext uri="{BB962C8B-B14F-4D97-AF65-F5344CB8AC3E}">
        <p14:creationId xmlns:p14="http://schemas.microsoft.com/office/powerpoint/2010/main" val="105782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4352B-F90A-4832-94B8-9CAEFB35C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8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ways to prevent or delay type 2 diabetes are to eat healthier and to be physically active. You’ll discuss these topics in the upcoming lessons. Start by teaching participants to read and understand food labels. Ray took the first step to learn what he eats and how to make better choices. Use the sample food label for frozen lasagna below to make a connection between serving size, the general quality of the food, and the balance of nutrients the food contains. You can also refer participants to the FDA nutrition label infographic for more explanation on using food labels: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www.fda.gov/media/89314/download</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In addition, refer to FDA’s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The New Nutrition Facts Label</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and CDC’s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Food Labels</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for more information on food labels. </a:t>
            </a:r>
          </a:p>
          <a:p>
            <a:pPr marL="0" marR="0">
              <a:lnSpc>
                <a:spcPct val="107000"/>
              </a:lnSpc>
              <a:spcBef>
                <a:spcPts val="0"/>
              </a:spcBef>
              <a:spcAft>
                <a:spcPts val="800"/>
              </a:spcAft>
            </a:pPr>
            <a:endPar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285750" marR="0" lvl="0" indent="-285750">
              <a:spcBef>
                <a:spcPts val="400"/>
              </a:spcBef>
              <a:spcAft>
                <a:spcPts val="4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Serving 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That’s the size of one serving. All the other facts on the label are based on this amount. Also look at the number of servings in the package. If a package contains 4 servings and you eat the whole package, you’ll need to multiply all the other facts on the label by 4.</a:t>
            </a:r>
          </a:p>
          <a:p>
            <a:pPr marL="285750" marR="0" lvl="0" indent="-285750">
              <a:spcBef>
                <a:spcPts val="400"/>
              </a:spcBef>
              <a:spcAft>
                <a:spcPts val="4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Calories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Knowing the number of calories can help you reach or stay at a healthy weight. Calories are the amount of energy you get from a serving of this food.</a:t>
            </a:r>
          </a:p>
          <a:p>
            <a:pPr marL="285750" marR="0" lvl="0" indent="-285750">
              <a:spcBef>
                <a:spcPts val="400"/>
              </a:spcBef>
              <a:spcAft>
                <a:spcPts val="4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Nutrients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Eating too much fat, especially saturated fat or trans fat, cholesterol, added sugars, or sodium (salt) can raise your risk of certain health problems. These include heart disease, some cancers, and high blood pressure. Try to get less than 30% of your daily calories from fat.</a:t>
            </a:r>
          </a:p>
          <a:p>
            <a:pPr marL="285750" marR="0" lvl="0" indent="-285750">
              <a:spcBef>
                <a:spcPts val="400"/>
              </a:spcBef>
              <a:spcAft>
                <a:spcPts val="4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Daily Value</a:t>
            </a:r>
            <a:r>
              <a:rPr lang="en-US" sz="1200" dirty="0">
                <a:effectLst/>
                <a:latin typeface="Calibri" panose="020F0502020204030204" pitchFamily="34" charset="0"/>
                <a:ea typeface="Calibri" panose="020F0502020204030204" pitchFamily="34" charset="0"/>
                <a:cs typeface="Times New Roman" panose="02020603050405020304" pitchFamily="18" charset="0"/>
              </a:rPr>
              <a:t>. Most Americans don’t get enough fiber, vitamin A, vitamin C, calcium, or iron. Consuming enough of these nutrients can improve your health and lower your risk of certain health problems.</a:t>
            </a:r>
          </a:p>
          <a:p>
            <a:pPr marL="285750" marR="0" lvl="0" indent="-285750">
              <a:spcBef>
                <a:spcPts val="400"/>
              </a:spcBef>
              <a:spcAft>
                <a:spcPts val="4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learn more about healthy and unhealthy fats, please see Lesson 2, Topic 2 –– Limit Unhealthy Fats on page 21.</a:t>
            </a:r>
          </a:p>
          <a:p>
            <a:pPr marL="0" marR="0">
              <a:spcBef>
                <a:spcPts val="600"/>
              </a:spcBef>
              <a:spcAft>
                <a:spcPts val="600"/>
              </a:spcAft>
            </a:pPr>
            <a:endParaRPr lang="en-US" sz="1200" b="1" dirty="0">
              <a:solidFill>
                <a:srgbClr val="122C41"/>
              </a:solidFill>
              <a:effectLst/>
              <a:latin typeface="Gotham Bold"/>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Tip</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Bring food labels for foods that are high and low in fat, calories, and sugar. Teach participants to compare food labels.</a:t>
            </a:r>
          </a:p>
          <a:p>
            <a:pPr marL="0" marR="0">
              <a:lnSpc>
                <a:spcPct val="107000"/>
              </a:lnSpc>
              <a:spcBef>
                <a:spcPts val="600"/>
              </a:spcBef>
              <a:spcAft>
                <a:spcPts val="600"/>
              </a:spcAft>
            </a:pPr>
            <a:endParaRPr lang="en-US" sz="1200" b="1" dirty="0">
              <a:solidFill>
                <a:srgbClr val="122C41"/>
              </a:solidFill>
              <a:effectLst/>
              <a:latin typeface="Gotham Bold"/>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200" b="1" dirty="0">
                <a:solidFill>
                  <a:srgbClr val="122C41"/>
                </a:solidFill>
                <a:effectLst/>
                <a:latin typeface="Gotham Bold"/>
                <a:ea typeface="Times New Roman" panose="02020603050405020304" pitchFamily="18" charset="0"/>
                <a:cs typeface="Times New Roman" panose="02020603050405020304" pitchFamily="18" charset="0"/>
              </a:rPr>
              <a:t>Ask and Discuss</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are food labels useful?</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read food labels? What do you look for?</a:t>
            </a:r>
          </a:p>
          <a:p>
            <a:pPr marL="342900" marR="0" lvl="0" indent="-342900">
              <a:spcBef>
                <a:spcPts val="400"/>
              </a:spcBef>
              <a:spcAft>
                <a:spcPts val="4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Besides reading labels, how could you find out nutrition facts about your food?</a:t>
            </a:r>
            <a:endParaRPr lang="en-US"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7</a:t>
            </a:fld>
            <a:endParaRPr lang="en-US" dirty="0"/>
          </a:p>
        </p:txBody>
      </p:sp>
    </p:spTree>
    <p:extLst>
      <p:ext uri="{BB962C8B-B14F-4D97-AF65-F5344CB8AC3E}">
        <p14:creationId xmlns:p14="http://schemas.microsoft.com/office/powerpoint/2010/main" val="349600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Angela talks about replacing unhealthy fats with healthier ones. We all need some fat in the foods we eat. Healthy fats give us energy and help us grow, absorb vitamins, and stay healthy. They help us to feel full sooner and longer, so we don’t eat too much. The fats to limit are called saturated fats—they are unhealthy fats. Saturated fats are found in foods such as butter, beef fat, higher-fat meats, cakes, cookies, pizza, casseroles, burgers, and traditional ground beef tacos. Eating too much unhealthy fat can raise your blood cholesterol levels and increase your risk of heart disease.</a:t>
            </a:r>
          </a:p>
          <a:p>
            <a:pPr marL="0" marR="0">
              <a:lnSpc>
                <a:spcPct val="107000"/>
              </a:lnSpc>
              <a:spcBef>
                <a:spcPts val="600"/>
              </a:spcBef>
              <a:spcAft>
                <a:spcPts val="600"/>
              </a:spcAft>
            </a:pPr>
            <a:br>
              <a:rPr lang="en-US" sz="1200" b="1" dirty="0">
                <a:solidFill>
                  <a:srgbClr val="122C41"/>
                </a:solidFill>
                <a:effectLst/>
                <a:latin typeface="Gotham Bold"/>
                <a:ea typeface="Times New Roman" panose="02020603050405020304" pitchFamily="18" charset="0"/>
                <a:cs typeface="Times New Roman" panose="02020603050405020304" pitchFamily="18" charset="0"/>
              </a:rPr>
            </a:br>
            <a:r>
              <a:rPr lang="en-US" sz="1200" b="1" dirty="0">
                <a:solidFill>
                  <a:srgbClr val="122C41"/>
                </a:solidFill>
                <a:effectLst/>
                <a:latin typeface="Gotham Bold"/>
                <a:ea typeface="Times New Roman" panose="02020603050405020304" pitchFamily="18" charset="0"/>
                <a:cs typeface="Times New Roman" panose="02020603050405020304" pitchFamily="18" charset="0"/>
              </a:rPr>
              <a:t>Key Points</a:t>
            </a:r>
          </a:p>
          <a:p>
            <a:pPr marL="0" marR="0" lvl="0" indent="0">
              <a:spcBef>
                <a:spcPts val="400"/>
              </a:spcBef>
              <a:spcAft>
                <a:spcPts val="400"/>
              </a:spcAft>
              <a:buFont typeface="Arial" panose="020B0604020202020204" pitchFamily="34"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Foods with unhealthy fats to avoid or limit: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Chicken or Turkey Skin</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Sauces Made with Butter or Cream</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Palm Oil, Palm Kernel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Fatback, Salt Pork</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High-Fat Dairy Products Like Whole or 2% Milk, Cream, Ice Cream, Full-Fat Cheese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High-Fat Meats Like </a:t>
            </a:r>
            <a:r>
              <a:rPr lang="en-US" sz="11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Ground</a:t>
            </a:r>
            <a:r>
              <a:rPr lang="en-US" sz="1100" dirty="0">
                <a:effectLst/>
                <a:latin typeface="Calibri" panose="020F0502020204030204" pitchFamily="34" charset="0"/>
                <a:ea typeface="Calibri" panose="020F0502020204030204" pitchFamily="34" charset="0"/>
                <a:cs typeface="Times New Roman" panose="02020603050405020304" pitchFamily="18" charset="0"/>
              </a:rPr>
              <a:t> Beef, Bologna, Hot Dogs, Sausage, Bacon, Spareribs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Lard</a:t>
            </a:r>
          </a:p>
          <a:p>
            <a:pPr marL="0" marR="0" lvl="0" indent="0">
              <a:spcBef>
                <a:spcPts val="400"/>
              </a:spcBef>
              <a:spcAft>
                <a:spcPts val="400"/>
              </a:spcAft>
              <a:buFont typeface="Arial" panose="020B0604020202020204" pitchFamily="34" charset="0"/>
              <a:buNone/>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Explain that foods with unhealthy fats are widely available, tempting to many of us, and are present in some traditional family or cultural dishes.</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F24352B-F90A-4832-94B8-9CAEFB35C6B2}" type="slidenum">
              <a:rPr lang="en-US" smtClean="0"/>
              <a:t>8</a:t>
            </a:fld>
            <a:endParaRPr lang="en-US" dirty="0"/>
          </a:p>
        </p:txBody>
      </p:sp>
    </p:spTree>
    <p:extLst>
      <p:ext uri="{BB962C8B-B14F-4D97-AF65-F5344CB8AC3E}">
        <p14:creationId xmlns:p14="http://schemas.microsoft.com/office/powerpoint/2010/main" val="73844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400"/>
              </a:spcBef>
              <a:spcAft>
                <a:spcPts val="40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Foods high in healthy fats include: </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Avocado</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Canola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Nuts </a:t>
            </a:r>
            <a:r>
              <a:rPr lang="en-US" sz="11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Like</a:t>
            </a:r>
            <a:r>
              <a:rPr lang="en-US" sz="1100" dirty="0">
                <a:effectLst/>
                <a:latin typeface="Calibri" panose="020F0502020204030204" pitchFamily="34" charset="0"/>
                <a:ea typeface="Calibri" panose="020F0502020204030204" pitchFamily="34" charset="0"/>
                <a:cs typeface="Times New Roman" panose="02020603050405020304" pitchFamily="18" charset="0"/>
              </a:rPr>
              <a:t> Almonds, Cashews, Pecans, Walnuts, and Peanuts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Albacore Tuna, Herring, Rainbow Trout, Salmon, Sardines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Peanut Butter and Peanut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Olive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Corn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Soft (tub) Margarine</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Safflower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Sunflower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Soybean Oil</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Sesame Seeds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Oil-based Salad Dressings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Pumpkin and Sunflower Seeds</a:t>
            </a:r>
          </a:p>
          <a:p>
            <a:pPr marL="628650" marR="0" lvl="1" indent="-171450">
              <a:spcBef>
                <a:spcPts val="400"/>
              </a:spcBef>
              <a:spcAft>
                <a:spcPts val="4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Flaxseed and Flaxseed Oil</a:t>
            </a:r>
          </a:p>
        </p:txBody>
      </p:sp>
      <p:sp>
        <p:nvSpPr>
          <p:cNvPr id="4" name="Slide Number Placeholder 3"/>
          <p:cNvSpPr>
            <a:spLocks noGrp="1"/>
          </p:cNvSpPr>
          <p:nvPr>
            <p:ph type="sldNum" sz="quarter" idx="5"/>
          </p:nvPr>
        </p:nvSpPr>
        <p:spPr/>
        <p:txBody>
          <a:bodyPr/>
          <a:lstStyle/>
          <a:p>
            <a:fld id="{9F24352B-F90A-4832-94B8-9CAEFB35C6B2}" type="slidenum">
              <a:rPr lang="en-US" smtClean="0"/>
              <a:t>9</a:t>
            </a:fld>
            <a:endParaRPr lang="en-US" dirty="0"/>
          </a:p>
        </p:txBody>
      </p:sp>
    </p:spTree>
    <p:extLst>
      <p:ext uri="{BB962C8B-B14F-4D97-AF65-F5344CB8AC3E}">
        <p14:creationId xmlns:p14="http://schemas.microsoft.com/office/powerpoint/2010/main" val="36404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22376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89437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215638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36757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043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1705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201787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00369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128868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294765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2/9/23</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dirty="0"/>
          </a:p>
        </p:txBody>
      </p:sp>
    </p:spTree>
    <p:extLst>
      <p:ext uri="{BB962C8B-B14F-4D97-AF65-F5344CB8AC3E}">
        <p14:creationId xmlns:p14="http://schemas.microsoft.com/office/powerpoint/2010/main" val="369103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2/9/23</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15700"/>
      </p:ext>
    </p:extLst>
  </p:cSld>
  <p:clrMap bg1="lt1" tx1="dk1" bg2="lt2" tx2="dk2" accent1="accent1" accent2="accent2" accent3="accent3" accent4="accent4" accent5="accent5" accent6="accent6" hlink="hlink" folHlink="folHlink"/>
  <p:sldLayoutIdLst>
    <p:sldLayoutId id="2147483825"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2774DD-6AA4-C800-61C7-CCC58829E8D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8890" b="1"/>
          <a:stretch/>
        </p:blipFill>
        <p:spPr>
          <a:xfrm>
            <a:off x="20" y="10"/>
            <a:ext cx="12191979" cy="6857990"/>
          </a:xfrm>
          <a:prstGeom prst="rect">
            <a:avLst/>
          </a:prstGeom>
        </p:spPr>
      </p:pic>
      <p:sp>
        <p:nvSpPr>
          <p:cNvPr id="12" name="Rectangle 10">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55B69C-1D56-33E2-B4E6-67EB5D24F956}"/>
              </a:ext>
            </a:extLst>
          </p:cNvPr>
          <p:cNvSpPr>
            <a:spLocks noGrp="1"/>
          </p:cNvSpPr>
          <p:nvPr>
            <p:ph type="ctrTitle"/>
          </p:nvPr>
        </p:nvSpPr>
        <p:spPr>
          <a:xfrm>
            <a:off x="6421729" y="914400"/>
            <a:ext cx="4892948" cy="3427867"/>
          </a:xfrm>
        </p:spPr>
        <p:txBody>
          <a:bodyPr anchor="t">
            <a:normAutofit/>
          </a:bodyPr>
          <a:lstStyle/>
          <a:p>
            <a:pPr algn="r"/>
            <a:r>
              <a:rPr lang="en-US" dirty="0">
                <a:solidFill>
                  <a:srgbClr val="FFFFFF"/>
                </a:solidFill>
              </a:rPr>
              <a:t>The Road to Health </a:t>
            </a:r>
          </a:p>
        </p:txBody>
      </p:sp>
      <p:sp>
        <p:nvSpPr>
          <p:cNvPr id="3" name="Subtitle 2">
            <a:extLst>
              <a:ext uri="{FF2B5EF4-FFF2-40B4-BE49-F238E27FC236}">
                <a16:creationId xmlns:a16="http://schemas.microsoft.com/office/drawing/2014/main" id="{7799763C-9172-E0E3-52AB-CA28C9086ABD}"/>
              </a:ext>
            </a:extLst>
          </p:cNvPr>
          <p:cNvSpPr>
            <a:spLocks noGrp="1"/>
          </p:cNvSpPr>
          <p:nvPr>
            <p:ph type="subTitle" idx="1"/>
          </p:nvPr>
        </p:nvSpPr>
        <p:spPr>
          <a:xfrm>
            <a:off x="6373503" y="5253051"/>
            <a:ext cx="4941173" cy="812923"/>
          </a:xfrm>
        </p:spPr>
        <p:txBody>
          <a:bodyPr anchor="t">
            <a:normAutofit/>
          </a:bodyPr>
          <a:lstStyle/>
          <a:p>
            <a:pPr algn="r"/>
            <a:r>
              <a:rPr lang="en-US" dirty="0">
                <a:solidFill>
                  <a:srgbClr val="FFFFFF"/>
                </a:solidFill>
              </a:rPr>
              <a:t>Type 2 Diabetes Prevention</a:t>
            </a:r>
          </a:p>
        </p:txBody>
      </p:sp>
      <p:cxnSp>
        <p:nvCxnSpPr>
          <p:cNvPr id="14"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1C01586-4442-528D-0955-0FE3CB120231}"/>
              </a:ext>
              <a:ext uri="{C183D7F6-B498-43B3-948B-1728B52AA6E4}">
                <adec:decorative xmlns:adec="http://schemas.microsoft.com/office/drawing/2017/decorative" val="1"/>
              </a:ext>
            </a:extLst>
          </p:cNvPr>
          <p:cNvSpPr/>
          <p:nvPr/>
        </p:nvSpPr>
        <p:spPr>
          <a:xfrm>
            <a:off x="1" y="5771991"/>
            <a:ext cx="12192000" cy="1086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 for Centers for Disease Control and Prevention; National Center for Chronic Disease Prevention and Health Promotion.">
            <a:extLst>
              <a:ext uri="{FF2B5EF4-FFF2-40B4-BE49-F238E27FC236}">
                <a16:creationId xmlns:a16="http://schemas.microsoft.com/office/drawing/2014/main" id="{5AF9C130-054A-A9E4-74B1-F3435ABC7A64}"/>
              </a:ext>
            </a:extLst>
          </p:cNvPr>
          <p:cNvPicPr>
            <a:picLocks noChangeAspect="1"/>
          </p:cNvPicPr>
          <p:nvPr/>
        </p:nvPicPr>
        <p:blipFill rotWithShape="1">
          <a:blip r:embed="rId4">
            <a:extLst>
              <a:ext uri="{28A0092B-C50C-407E-A947-70E740481C1C}">
                <a14:useLocalDpi xmlns:a14="http://schemas.microsoft.com/office/drawing/2010/main" val="0"/>
              </a:ext>
            </a:extLst>
          </a:blip>
          <a:srcRect t="19181" b="9733"/>
          <a:stretch/>
        </p:blipFill>
        <p:spPr bwMode="auto">
          <a:xfrm>
            <a:off x="0" y="5943590"/>
            <a:ext cx="3603625" cy="91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creenshot from Road to Health Participant Guide showing examples of how to Cook With Healthy Fats">
            <a:extLst>
              <a:ext uri="{FF2B5EF4-FFF2-40B4-BE49-F238E27FC236}">
                <a16:creationId xmlns:a16="http://schemas.microsoft.com/office/drawing/2014/main" id="{3B0469BF-AB4F-F5FA-9389-0C0DD0FDA9A1}"/>
              </a:ext>
            </a:extLst>
          </p:cNvPr>
          <p:cNvPicPr>
            <a:picLocks noChangeAspect="1"/>
          </p:cNvPicPr>
          <p:nvPr/>
        </p:nvPicPr>
        <p:blipFill rotWithShape="1">
          <a:blip r:embed="rId3">
            <a:extLst>
              <a:ext uri="{28A0092B-C50C-407E-A947-70E740481C1C}">
                <a14:useLocalDpi xmlns:a14="http://schemas.microsoft.com/office/drawing/2010/main" val="0"/>
              </a:ext>
            </a:extLst>
          </a:blip>
          <a:srcRect l="529" b="16980"/>
          <a:stretch/>
        </p:blipFill>
        <p:spPr>
          <a:xfrm>
            <a:off x="5495662" y="1269404"/>
            <a:ext cx="6114033" cy="5197972"/>
          </a:xfrm>
          <a:prstGeom prst="rect">
            <a:avLst/>
          </a:prstGeom>
        </p:spPr>
      </p:pic>
      <p:sp>
        <p:nvSpPr>
          <p:cNvPr id="6" name="TextBox 5">
            <a:extLst>
              <a:ext uri="{FF2B5EF4-FFF2-40B4-BE49-F238E27FC236}">
                <a16:creationId xmlns:a16="http://schemas.microsoft.com/office/drawing/2014/main" id="{95328333-4DA3-1D6E-A497-476D93F8018D}"/>
              </a:ext>
            </a:extLst>
          </p:cNvPr>
          <p:cNvSpPr txBox="1"/>
          <p:nvPr/>
        </p:nvSpPr>
        <p:spPr>
          <a:xfrm>
            <a:off x="633850" y="5764576"/>
            <a:ext cx="4914899" cy="830997"/>
          </a:xfrm>
          <a:prstGeom prst="rect">
            <a:avLst/>
          </a:prstGeom>
          <a:noFill/>
        </p:spPr>
        <p:txBody>
          <a:bodyPr wrap="square" rtlCol="0">
            <a:spAutoFit/>
          </a:bodyPr>
          <a:lstStyle/>
          <a:p>
            <a:r>
              <a:rPr lang="en-US" sz="2400" b="1" dirty="0">
                <a:solidFill>
                  <a:srgbClr val="1AC16E"/>
                </a:solidFill>
                <a:latin typeface="Arial Narrow" panose="020B0606020202030204" pitchFamily="34" charset="0"/>
              </a:rPr>
              <a:t>Consider Ways to Replace Unhealthy Fats in Your Diet.</a:t>
            </a:r>
          </a:p>
        </p:txBody>
      </p:sp>
      <p:sp>
        <p:nvSpPr>
          <p:cNvPr id="5" name="TextBox 4">
            <a:extLst>
              <a:ext uri="{FF2B5EF4-FFF2-40B4-BE49-F238E27FC236}">
                <a16:creationId xmlns:a16="http://schemas.microsoft.com/office/drawing/2014/main" id="{679B8AB6-00AE-7AD8-48FC-434365F80D5D}"/>
              </a:ext>
            </a:extLst>
          </p:cNvPr>
          <p:cNvSpPr txBox="1"/>
          <p:nvPr/>
        </p:nvSpPr>
        <p:spPr>
          <a:xfrm>
            <a:off x="709951" y="4762140"/>
            <a:ext cx="3801866" cy="923330"/>
          </a:xfrm>
          <a:prstGeom prst="rect">
            <a:avLst/>
          </a:prstGeom>
          <a:noFill/>
        </p:spPr>
        <p:txBody>
          <a:bodyPr wrap="square" rtlCol="0">
            <a:spAutoFit/>
          </a:bodyPr>
          <a:lstStyle/>
          <a:p>
            <a:pPr algn="ctr"/>
            <a:r>
              <a:rPr lang="en-US" b="1" dirty="0">
                <a:latin typeface="Arial Narrow" panose="020B0606020202030204" pitchFamily="34" charset="0"/>
              </a:rPr>
              <a:t>“I found a lot of unhealthy fats in my foods. I’ve made changes to eat healthier fats.”</a:t>
            </a:r>
          </a:p>
        </p:txBody>
      </p:sp>
      <p:pic>
        <p:nvPicPr>
          <p:cNvPr id="10" name="Picture 9" descr="A Black woman looking at the camera (Angela, 28, Elementary School Teacher)">
            <a:extLst>
              <a:ext uri="{FF2B5EF4-FFF2-40B4-BE49-F238E27FC236}">
                <a16:creationId xmlns:a16="http://schemas.microsoft.com/office/drawing/2014/main" id="{DAF7A140-8520-414B-CCD4-B3878B287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4" y="1547243"/>
            <a:ext cx="4005740" cy="3186543"/>
          </a:xfrm>
          <a:prstGeom prst="rect">
            <a:avLst/>
          </a:prstGeom>
        </p:spPr>
      </p:pic>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2: Limit Unhealthy Fats</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spTree>
    <p:extLst>
      <p:ext uri="{BB962C8B-B14F-4D97-AF65-F5344CB8AC3E}">
        <p14:creationId xmlns:p14="http://schemas.microsoft.com/office/powerpoint/2010/main" val="23690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6" presetClass="entr" presetSubtype="0" fill="hold" nodeType="withEffect">
                                  <p:stCondLst>
                                    <p:cond delay="100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80">
                                          <p:stCondLst>
                                            <p:cond delay="0"/>
                                          </p:stCondLst>
                                        </p:cTn>
                                        <p:tgtEl>
                                          <p:spTgt spid="6">
                                            <p:txEl>
                                              <p:pRg st="0" end="0"/>
                                            </p:txEl>
                                          </p:spTgt>
                                        </p:tgtEl>
                                      </p:cBhvr>
                                    </p:animEffect>
                                    <p:anim calcmode="lin" valueType="num">
                                      <p:cBhvr>
                                        <p:cTn id="2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xEl>
                                              <p:pRg st="0" end="0"/>
                                            </p:txEl>
                                          </p:spTgt>
                                        </p:tgtEl>
                                      </p:cBhvr>
                                      <p:to x="100000" y="60000"/>
                                    </p:animScale>
                                    <p:animScale>
                                      <p:cBhvr>
                                        <p:cTn id="27" dur="166" decel="50000">
                                          <p:stCondLst>
                                            <p:cond delay="676"/>
                                          </p:stCondLst>
                                        </p:cTn>
                                        <p:tgtEl>
                                          <p:spTgt spid="6">
                                            <p:txEl>
                                              <p:pRg st="0" end="0"/>
                                            </p:txEl>
                                          </p:spTgt>
                                        </p:tgtEl>
                                      </p:cBhvr>
                                      <p:to x="100000" y="100000"/>
                                    </p:animScale>
                                    <p:animScale>
                                      <p:cBhvr>
                                        <p:cTn id="28" dur="26">
                                          <p:stCondLst>
                                            <p:cond delay="1312"/>
                                          </p:stCondLst>
                                        </p:cTn>
                                        <p:tgtEl>
                                          <p:spTgt spid="6">
                                            <p:txEl>
                                              <p:pRg st="0" end="0"/>
                                            </p:txEl>
                                          </p:spTgt>
                                        </p:tgtEl>
                                      </p:cBhvr>
                                      <p:to x="100000" y="80000"/>
                                    </p:animScale>
                                    <p:animScale>
                                      <p:cBhvr>
                                        <p:cTn id="29" dur="166" decel="50000">
                                          <p:stCondLst>
                                            <p:cond delay="1338"/>
                                          </p:stCondLst>
                                        </p:cTn>
                                        <p:tgtEl>
                                          <p:spTgt spid="6">
                                            <p:txEl>
                                              <p:pRg st="0" end="0"/>
                                            </p:txEl>
                                          </p:spTgt>
                                        </p:tgtEl>
                                      </p:cBhvr>
                                      <p:to x="100000" y="100000"/>
                                    </p:animScale>
                                    <p:animScale>
                                      <p:cBhvr>
                                        <p:cTn id="30" dur="26">
                                          <p:stCondLst>
                                            <p:cond delay="1642"/>
                                          </p:stCondLst>
                                        </p:cTn>
                                        <p:tgtEl>
                                          <p:spTgt spid="6">
                                            <p:txEl>
                                              <p:pRg st="0" end="0"/>
                                            </p:txEl>
                                          </p:spTgt>
                                        </p:tgtEl>
                                      </p:cBhvr>
                                      <p:to x="100000" y="90000"/>
                                    </p:animScale>
                                    <p:animScale>
                                      <p:cBhvr>
                                        <p:cTn id="31" dur="166" decel="50000">
                                          <p:stCondLst>
                                            <p:cond delay="1668"/>
                                          </p:stCondLst>
                                        </p:cTn>
                                        <p:tgtEl>
                                          <p:spTgt spid="6">
                                            <p:txEl>
                                              <p:pRg st="0" end="0"/>
                                            </p:txEl>
                                          </p:spTgt>
                                        </p:tgtEl>
                                      </p:cBhvr>
                                      <p:to x="100000" y="100000"/>
                                    </p:animScale>
                                    <p:animScale>
                                      <p:cBhvr>
                                        <p:cTn id="32" dur="26">
                                          <p:stCondLst>
                                            <p:cond delay="1808"/>
                                          </p:stCondLst>
                                        </p:cTn>
                                        <p:tgtEl>
                                          <p:spTgt spid="6">
                                            <p:txEl>
                                              <p:pRg st="0" end="0"/>
                                            </p:txEl>
                                          </p:spTgt>
                                        </p:tgtEl>
                                      </p:cBhvr>
                                      <p:to x="100000" y="95000"/>
                                    </p:animScale>
                                    <p:animScale>
                                      <p:cBhvr>
                                        <p:cTn id="33"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3: New Routines for Eating Well Away From Home</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pic>
        <p:nvPicPr>
          <p:cNvPr id="7" name="Picture 6" descr="A Black man looking at the camera (Ray 32, Realtor)">
            <a:extLst>
              <a:ext uri="{FF2B5EF4-FFF2-40B4-BE49-F238E27FC236}">
                <a16:creationId xmlns:a16="http://schemas.microsoft.com/office/drawing/2014/main" id="{F610BE8D-106F-E8D1-098E-83634BFAF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111" y="1434800"/>
            <a:ext cx="4068762" cy="2978150"/>
          </a:xfrm>
          <a:prstGeom prst="rect">
            <a:avLst/>
          </a:prstGeom>
        </p:spPr>
      </p:pic>
      <p:pic>
        <p:nvPicPr>
          <p:cNvPr id="8" name="Picture 7" descr="Screenshot from Road to Health Participant Guide showing the difference between large and regular fast food meals">
            <a:extLst>
              <a:ext uri="{FF2B5EF4-FFF2-40B4-BE49-F238E27FC236}">
                <a16:creationId xmlns:a16="http://schemas.microsoft.com/office/drawing/2014/main" id="{01C24CCC-D72C-AF29-EA6E-7CBB8F17C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54" y="2053084"/>
            <a:ext cx="5561013" cy="3632200"/>
          </a:xfrm>
          <a:prstGeom prst="rect">
            <a:avLst/>
          </a:prstGeom>
        </p:spPr>
      </p:pic>
      <p:sp>
        <p:nvSpPr>
          <p:cNvPr id="9" name="TextBox 8">
            <a:extLst>
              <a:ext uri="{FF2B5EF4-FFF2-40B4-BE49-F238E27FC236}">
                <a16:creationId xmlns:a16="http://schemas.microsoft.com/office/drawing/2014/main" id="{863A6B7B-D38B-0723-1066-51ACF6CA587D}"/>
              </a:ext>
            </a:extLst>
          </p:cNvPr>
          <p:cNvSpPr txBox="1"/>
          <p:nvPr/>
        </p:nvSpPr>
        <p:spPr>
          <a:xfrm flipH="1">
            <a:off x="7247760" y="4778081"/>
            <a:ext cx="4555831" cy="646331"/>
          </a:xfrm>
          <a:prstGeom prst="rect">
            <a:avLst/>
          </a:prstGeom>
          <a:noFill/>
        </p:spPr>
        <p:txBody>
          <a:bodyPr wrap="square" rtlCol="0">
            <a:spAutoFit/>
          </a:bodyPr>
          <a:lstStyle/>
          <a:p>
            <a:pPr algn="ctr"/>
            <a:r>
              <a:rPr lang="en-US" b="1" dirty="0">
                <a:latin typeface="Arial Narrow" panose="020B0606020202030204" pitchFamily="34" charset="0"/>
              </a:rPr>
              <a:t>“Value meals may have been a bargain to my wallet, but they weren’t a bargain for my health.”</a:t>
            </a:r>
          </a:p>
        </p:txBody>
      </p:sp>
      <p:sp>
        <p:nvSpPr>
          <p:cNvPr id="11" name="TextBox 10">
            <a:extLst>
              <a:ext uri="{FF2B5EF4-FFF2-40B4-BE49-F238E27FC236}">
                <a16:creationId xmlns:a16="http://schemas.microsoft.com/office/drawing/2014/main" id="{B0555FF7-E7EE-40B3-6CCD-51E9AB665C4F}"/>
              </a:ext>
            </a:extLst>
          </p:cNvPr>
          <p:cNvSpPr txBox="1"/>
          <p:nvPr/>
        </p:nvSpPr>
        <p:spPr>
          <a:xfrm>
            <a:off x="859368" y="6199916"/>
            <a:ext cx="9690099" cy="523220"/>
          </a:xfrm>
          <a:prstGeom prst="rect">
            <a:avLst/>
          </a:prstGeom>
          <a:noFill/>
        </p:spPr>
        <p:txBody>
          <a:bodyPr wrap="square" rtlCol="0">
            <a:spAutoFit/>
          </a:bodyPr>
          <a:lstStyle/>
          <a:p>
            <a:r>
              <a:rPr lang="en-US" sz="2400" b="1" dirty="0">
                <a:solidFill>
                  <a:srgbClr val="1AC16E"/>
                </a:solidFill>
                <a:latin typeface="Arial Narrow" panose="020B0606020202030204" pitchFamily="34" charset="0"/>
              </a:rPr>
              <a:t>                </a:t>
            </a:r>
            <a:r>
              <a:rPr lang="en-US" sz="2800" b="1" dirty="0">
                <a:solidFill>
                  <a:srgbClr val="1AC16E"/>
                </a:solidFill>
                <a:latin typeface="Arial Narrow" panose="020B0606020202030204" pitchFamily="34" charset="0"/>
              </a:rPr>
              <a:t>The real cost of “value meals” is high calories, fat, and salt.</a:t>
            </a:r>
          </a:p>
        </p:txBody>
      </p:sp>
    </p:spTree>
    <p:extLst>
      <p:ext uri="{BB962C8B-B14F-4D97-AF65-F5344CB8AC3E}">
        <p14:creationId xmlns:p14="http://schemas.microsoft.com/office/powerpoint/2010/main" val="41875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4: Using the “Traffic Light” Method to Label Foods</a:t>
            </a: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pic>
        <p:nvPicPr>
          <p:cNvPr id="3" name="Picture 2" descr="A Black woman looking at the camera (Angela, 28, Elementary School Teacher)">
            <a:extLst>
              <a:ext uri="{FF2B5EF4-FFF2-40B4-BE49-F238E27FC236}">
                <a16:creationId xmlns:a16="http://schemas.microsoft.com/office/drawing/2014/main" id="{2E84AC6B-C459-CE2A-5A5D-9627894A9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37" y="1809750"/>
            <a:ext cx="3743325" cy="2838450"/>
          </a:xfrm>
          <a:prstGeom prst="rect">
            <a:avLst/>
          </a:prstGeom>
        </p:spPr>
      </p:pic>
      <p:sp>
        <p:nvSpPr>
          <p:cNvPr id="5" name="TextBox 4">
            <a:extLst>
              <a:ext uri="{FF2B5EF4-FFF2-40B4-BE49-F238E27FC236}">
                <a16:creationId xmlns:a16="http://schemas.microsoft.com/office/drawing/2014/main" id="{EC8D5E0F-4FD7-B256-661E-78C582F4FCEF}"/>
              </a:ext>
            </a:extLst>
          </p:cNvPr>
          <p:cNvSpPr txBox="1"/>
          <p:nvPr/>
        </p:nvSpPr>
        <p:spPr>
          <a:xfrm>
            <a:off x="307860" y="5045417"/>
            <a:ext cx="4615543" cy="646331"/>
          </a:xfrm>
          <a:prstGeom prst="rect">
            <a:avLst/>
          </a:prstGeom>
          <a:noFill/>
        </p:spPr>
        <p:txBody>
          <a:bodyPr wrap="square" rtlCol="0">
            <a:spAutoFit/>
          </a:bodyPr>
          <a:lstStyle/>
          <a:p>
            <a:pPr algn="ctr"/>
            <a:r>
              <a:rPr lang="en-US" b="1" dirty="0">
                <a:latin typeface="Arial Narrow" panose="020B0606020202030204" pitchFamily="34" charset="0"/>
              </a:rPr>
              <a:t>“The least processed form of foods gives me the most control over my ingredients and portions.”</a:t>
            </a:r>
          </a:p>
        </p:txBody>
      </p:sp>
      <p:sp>
        <p:nvSpPr>
          <p:cNvPr id="6" name="TextBox 5">
            <a:extLst>
              <a:ext uri="{FF2B5EF4-FFF2-40B4-BE49-F238E27FC236}">
                <a16:creationId xmlns:a16="http://schemas.microsoft.com/office/drawing/2014/main" id="{C671768B-163B-DB89-A3A0-5386FD053AE4}"/>
              </a:ext>
            </a:extLst>
          </p:cNvPr>
          <p:cNvSpPr txBox="1"/>
          <p:nvPr/>
        </p:nvSpPr>
        <p:spPr>
          <a:xfrm>
            <a:off x="207618" y="6088966"/>
            <a:ext cx="5372100" cy="461665"/>
          </a:xfrm>
          <a:prstGeom prst="rect">
            <a:avLst/>
          </a:prstGeom>
          <a:noFill/>
        </p:spPr>
        <p:txBody>
          <a:bodyPr wrap="square" rtlCol="0">
            <a:spAutoFit/>
          </a:bodyPr>
          <a:lstStyle/>
          <a:p>
            <a:r>
              <a:rPr lang="en-US" sz="2400" b="1" dirty="0">
                <a:solidFill>
                  <a:schemeClr val="accent1"/>
                </a:solidFill>
                <a:latin typeface="Arial Narrow" panose="020B0606020202030204" pitchFamily="34" charset="0"/>
              </a:rPr>
              <a:t>Less processed foods are better choices</a:t>
            </a:r>
            <a:r>
              <a:rPr lang="en-US" dirty="0"/>
              <a:t>.</a:t>
            </a:r>
          </a:p>
        </p:txBody>
      </p:sp>
      <p:pic>
        <p:nvPicPr>
          <p:cNvPr id="10" name="Picture 9" descr="Graphic of Traffic Light Method: Go Ahead Foods (examples: apple, corn, whole chicken, steel cut oats); Go Slowly Foods (examples: 1-minute oats, canned chicken, chicken pieces); Stop and Limit Foods (examples: cheese puffs, frozen egg and cheese sandwich, chicken nuggets)">
            <a:extLst>
              <a:ext uri="{FF2B5EF4-FFF2-40B4-BE49-F238E27FC236}">
                <a16:creationId xmlns:a16="http://schemas.microsoft.com/office/drawing/2014/main" id="{F57D6432-9C1D-5AB0-9B66-9C7718796139}"/>
              </a:ext>
            </a:extLst>
          </p:cNvPr>
          <p:cNvPicPr>
            <a:picLocks noChangeAspect="1"/>
          </p:cNvPicPr>
          <p:nvPr/>
        </p:nvPicPr>
        <p:blipFill>
          <a:blip r:embed="rId4"/>
          <a:stretch>
            <a:fillRect/>
          </a:stretch>
        </p:blipFill>
        <p:spPr>
          <a:xfrm>
            <a:off x="6096000" y="1353402"/>
            <a:ext cx="5376818" cy="5177677"/>
          </a:xfrm>
          <a:prstGeom prst="rect">
            <a:avLst/>
          </a:prstGeom>
        </p:spPr>
      </p:pic>
    </p:spTree>
    <p:extLst>
      <p:ext uri="{BB962C8B-B14F-4D97-AF65-F5344CB8AC3E}">
        <p14:creationId xmlns:p14="http://schemas.microsoft.com/office/powerpoint/2010/main" val="7989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5: Understanding Proper Portion Sizes</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pic>
        <p:nvPicPr>
          <p:cNvPr id="7" name="Picture 6" descr="A Black man looking at the camera (Ray 32, Realtor)">
            <a:extLst>
              <a:ext uri="{FF2B5EF4-FFF2-40B4-BE49-F238E27FC236}">
                <a16:creationId xmlns:a16="http://schemas.microsoft.com/office/drawing/2014/main" id="{BB6A8BD7-88A0-4556-F365-24764A2BDE23}"/>
              </a:ext>
            </a:extLst>
          </p:cNvPr>
          <p:cNvPicPr>
            <a:picLocks noChangeAspect="1"/>
          </p:cNvPicPr>
          <p:nvPr/>
        </p:nvPicPr>
        <p:blipFill rotWithShape="1">
          <a:blip r:embed="rId3">
            <a:extLst>
              <a:ext uri="{28A0092B-C50C-407E-A947-70E740481C1C}">
                <a14:useLocalDpi xmlns:a14="http://schemas.microsoft.com/office/drawing/2010/main" val="0"/>
              </a:ext>
            </a:extLst>
          </a:blip>
          <a:srcRect l="3525" r="2503"/>
          <a:stretch/>
        </p:blipFill>
        <p:spPr>
          <a:xfrm>
            <a:off x="8250121" y="3811369"/>
            <a:ext cx="3345036" cy="2201519"/>
          </a:xfrm>
          <a:prstGeom prst="rect">
            <a:avLst/>
          </a:prstGeom>
        </p:spPr>
      </p:pic>
      <p:sp>
        <p:nvSpPr>
          <p:cNvPr id="8" name="TextBox 7">
            <a:extLst>
              <a:ext uri="{FF2B5EF4-FFF2-40B4-BE49-F238E27FC236}">
                <a16:creationId xmlns:a16="http://schemas.microsoft.com/office/drawing/2014/main" id="{0F116804-BA3A-8194-901E-1679EFC82740}"/>
              </a:ext>
            </a:extLst>
          </p:cNvPr>
          <p:cNvSpPr txBox="1"/>
          <p:nvPr/>
        </p:nvSpPr>
        <p:spPr>
          <a:xfrm>
            <a:off x="8165730" y="3090425"/>
            <a:ext cx="3418668" cy="646331"/>
          </a:xfrm>
          <a:prstGeom prst="rect">
            <a:avLst/>
          </a:prstGeom>
          <a:noFill/>
        </p:spPr>
        <p:txBody>
          <a:bodyPr wrap="square" rtlCol="0">
            <a:spAutoFit/>
          </a:bodyPr>
          <a:lstStyle/>
          <a:p>
            <a:pPr algn="ctr"/>
            <a:r>
              <a:rPr lang="en-US" b="1" dirty="0">
                <a:latin typeface="Arial Narrow" panose="020B0606020202030204" pitchFamily="34" charset="0"/>
              </a:rPr>
              <a:t>“We’re learning to measure how much food is on our plates.”</a:t>
            </a:r>
          </a:p>
        </p:txBody>
      </p:sp>
      <p:sp>
        <p:nvSpPr>
          <p:cNvPr id="9" name="TextBox 8">
            <a:extLst>
              <a:ext uri="{FF2B5EF4-FFF2-40B4-BE49-F238E27FC236}">
                <a16:creationId xmlns:a16="http://schemas.microsoft.com/office/drawing/2014/main" id="{68DAD2FF-74B1-FEA2-8ECD-D2D2E128BA7C}"/>
              </a:ext>
            </a:extLst>
          </p:cNvPr>
          <p:cNvSpPr txBox="1"/>
          <p:nvPr/>
        </p:nvSpPr>
        <p:spPr>
          <a:xfrm>
            <a:off x="8141035" y="6211669"/>
            <a:ext cx="3665296" cy="646331"/>
          </a:xfrm>
          <a:prstGeom prst="rect">
            <a:avLst/>
          </a:prstGeom>
          <a:noFill/>
        </p:spPr>
        <p:txBody>
          <a:bodyPr wrap="square" rtlCol="0">
            <a:spAutoFit/>
          </a:bodyPr>
          <a:lstStyle/>
          <a:p>
            <a:pPr algn="ctr"/>
            <a:r>
              <a:rPr lang="en-US" dirty="0"/>
              <a:t>“</a:t>
            </a:r>
            <a:r>
              <a:rPr lang="en-US" b="1" dirty="0">
                <a:latin typeface="Arial Narrow" panose="020B0606020202030204" pitchFamily="34" charset="0"/>
              </a:rPr>
              <a:t>To learn the right size of portions, we use the Plate Method.”</a:t>
            </a:r>
          </a:p>
        </p:txBody>
      </p:sp>
      <p:sp>
        <p:nvSpPr>
          <p:cNvPr id="11" name="TextBox 10">
            <a:extLst>
              <a:ext uri="{FF2B5EF4-FFF2-40B4-BE49-F238E27FC236}">
                <a16:creationId xmlns:a16="http://schemas.microsoft.com/office/drawing/2014/main" id="{3570ED25-6FCB-1A40-5B83-A7F2133E9935}"/>
              </a:ext>
            </a:extLst>
          </p:cNvPr>
          <p:cNvSpPr txBox="1"/>
          <p:nvPr/>
        </p:nvSpPr>
        <p:spPr>
          <a:xfrm flipH="1">
            <a:off x="1475615" y="6273303"/>
            <a:ext cx="6173889" cy="461665"/>
          </a:xfrm>
          <a:prstGeom prst="rect">
            <a:avLst/>
          </a:prstGeom>
          <a:noFill/>
        </p:spPr>
        <p:txBody>
          <a:bodyPr wrap="square" rtlCol="0">
            <a:spAutoFit/>
          </a:bodyPr>
          <a:lstStyle/>
          <a:p>
            <a:r>
              <a:rPr lang="en-US" sz="2400" b="1" dirty="0">
                <a:solidFill>
                  <a:schemeClr val="accent1"/>
                </a:solidFill>
                <a:latin typeface="Arial Narrow" panose="020B0606020202030204" pitchFamily="34" charset="0"/>
              </a:rPr>
              <a:t>Learning portion sizes is easy.</a:t>
            </a:r>
          </a:p>
        </p:txBody>
      </p:sp>
      <p:pic>
        <p:nvPicPr>
          <p:cNvPr id="12" name="Picture 11" descr="A Black woman looking at the camera (Angela, 28, Elementary School Teacher)">
            <a:extLst>
              <a:ext uri="{FF2B5EF4-FFF2-40B4-BE49-F238E27FC236}">
                <a16:creationId xmlns:a16="http://schemas.microsoft.com/office/drawing/2014/main" id="{2658B59F-AB33-3AF7-62F1-1C421AF25F8E}"/>
              </a:ext>
            </a:extLst>
          </p:cNvPr>
          <p:cNvPicPr>
            <a:picLocks noChangeAspect="1"/>
          </p:cNvPicPr>
          <p:nvPr/>
        </p:nvPicPr>
        <p:blipFill rotWithShape="1">
          <a:blip r:embed="rId4">
            <a:extLst>
              <a:ext uri="{28A0092B-C50C-407E-A947-70E740481C1C}">
                <a14:useLocalDpi xmlns:a14="http://schemas.microsoft.com/office/drawing/2010/main" val="0"/>
              </a:ext>
            </a:extLst>
          </a:blip>
          <a:srcRect b="13515"/>
          <a:stretch/>
        </p:blipFill>
        <p:spPr>
          <a:xfrm>
            <a:off x="8316382" y="875227"/>
            <a:ext cx="3271974" cy="2229146"/>
          </a:xfrm>
          <a:prstGeom prst="rect">
            <a:avLst/>
          </a:prstGeom>
        </p:spPr>
      </p:pic>
      <p:pic>
        <p:nvPicPr>
          <p:cNvPr id="14" name="Picture 13" descr="Graphic of plate method for portion sizes (half plate non-starchy vegetables, 1/4 plate carbohydrate foods, 1/4 plate protein foods)">
            <a:extLst>
              <a:ext uri="{FF2B5EF4-FFF2-40B4-BE49-F238E27FC236}">
                <a16:creationId xmlns:a16="http://schemas.microsoft.com/office/drawing/2014/main" id="{8E8BB236-1A0E-15EE-225A-4416E9482E73}"/>
              </a:ext>
            </a:extLst>
          </p:cNvPr>
          <p:cNvPicPr>
            <a:picLocks noChangeAspect="1"/>
          </p:cNvPicPr>
          <p:nvPr/>
        </p:nvPicPr>
        <p:blipFill>
          <a:blip r:embed="rId5"/>
          <a:stretch>
            <a:fillRect/>
          </a:stretch>
        </p:blipFill>
        <p:spPr>
          <a:xfrm>
            <a:off x="854182" y="1702175"/>
            <a:ext cx="5142434" cy="4426527"/>
          </a:xfrm>
          <a:prstGeom prst="rect">
            <a:avLst/>
          </a:prstGeom>
        </p:spPr>
      </p:pic>
    </p:spTree>
    <p:extLst>
      <p:ext uri="{BB962C8B-B14F-4D97-AF65-F5344CB8AC3E}">
        <p14:creationId xmlns:p14="http://schemas.microsoft.com/office/powerpoint/2010/main" val="2106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6: A Healthy Approach to Carbs </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pic>
        <p:nvPicPr>
          <p:cNvPr id="3" name="Picture 2" descr="A Black woman looking at the camera (Angela, 28, Elementary School Teacher)">
            <a:extLst>
              <a:ext uri="{FF2B5EF4-FFF2-40B4-BE49-F238E27FC236}">
                <a16:creationId xmlns:a16="http://schemas.microsoft.com/office/drawing/2014/main" id="{E0117061-E6A7-1A13-160E-E45E8D591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01" y="1851867"/>
            <a:ext cx="3517815" cy="3264198"/>
          </a:xfrm>
          <a:prstGeom prst="rect">
            <a:avLst/>
          </a:prstGeom>
        </p:spPr>
      </p:pic>
      <p:pic>
        <p:nvPicPr>
          <p:cNvPr id="5" name="Picture 4" descr="Screenshot from Road to Health Participant Guide showing healthy breakfast and lunch ideas">
            <a:extLst>
              <a:ext uri="{FF2B5EF4-FFF2-40B4-BE49-F238E27FC236}">
                <a16:creationId xmlns:a16="http://schemas.microsoft.com/office/drawing/2014/main" id="{E1356B24-623C-63D9-4FDE-9F4A3627F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055" y="1269404"/>
            <a:ext cx="6160797" cy="5320268"/>
          </a:xfrm>
          <a:prstGeom prst="rect">
            <a:avLst/>
          </a:prstGeom>
        </p:spPr>
      </p:pic>
      <p:sp>
        <p:nvSpPr>
          <p:cNvPr id="6" name="TextBox 5">
            <a:extLst>
              <a:ext uri="{FF2B5EF4-FFF2-40B4-BE49-F238E27FC236}">
                <a16:creationId xmlns:a16="http://schemas.microsoft.com/office/drawing/2014/main" id="{BAF5F0EF-C102-8DFD-33B4-506DD98457BB}"/>
              </a:ext>
            </a:extLst>
          </p:cNvPr>
          <p:cNvSpPr txBox="1"/>
          <p:nvPr/>
        </p:nvSpPr>
        <p:spPr>
          <a:xfrm flipH="1">
            <a:off x="762632" y="5547983"/>
            <a:ext cx="3822495" cy="1200329"/>
          </a:xfrm>
          <a:prstGeom prst="rect">
            <a:avLst/>
          </a:prstGeom>
          <a:noFill/>
        </p:spPr>
        <p:txBody>
          <a:bodyPr wrap="square" rtlCol="0">
            <a:spAutoFit/>
          </a:bodyPr>
          <a:lstStyle/>
          <a:p>
            <a:pPr algn="ctr"/>
            <a:r>
              <a:rPr lang="en-US" b="1" dirty="0">
                <a:latin typeface="Arial Narrow" panose="020B0606020202030204" pitchFamily="34" charset="0"/>
              </a:rPr>
              <a:t>“I choose healthier carbohydrates (starches), and make sure to balance them out with protein, fruits, and vegetables.”</a:t>
            </a:r>
          </a:p>
        </p:txBody>
      </p:sp>
    </p:spTree>
    <p:extLst>
      <p:ext uri="{BB962C8B-B14F-4D97-AF65-F5344CB8AC3E}">
        <p14:creationId xmlns:p14="http://schemas.microsoft.com/office/powerpoint/2010/main" val="11839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35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5892A2-3C1E-0F3A-5DB0-0DC304CFF02E}"/>
              </a:ext>
            </a:extLst>
          </p:cNvPr>
          <p:cNvSpPr>
            <a:spLocks noGrp="1"/>
          </p:cNvSpPr>
          <p:nvPr>
            <p:ph type="title"/>
          </p:nvPr>
        </p:nvSpPr>
        <p:spPr>
          <a:xfrm>
            <a:off x="914401" y="914399"/>
            <a:ext cx="3543300" cy="4578624"/>
          </a:xfrm>
        </p:spPr>
        <p:txBody>
          <a:bodyPr anchor="b">
            <a:normAutofit/>
          </a:bodyPr>
          <a:lstStyle/>
          <a:p>
            <a:r>
              <a:rPr lang="en-US" b="1" dirty="0">
                <a:latin typeface="Arial Black" panose="020B0A04020102020204" pitchFamily="34" charset="0"/>
              </a:rPr>
              <a:t>Lesson 3</a:t>
            </a:r>
          </a:p>
        </p:txBody>
      </p:sp>
      <p:cxnSp>
        <p:nvCxnSpPr>
          <p:cNvPr id="13"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BE17B-C2FB-CB5E-6EF6-356A84C81C85}"/>
              </a:ext>
            </a:extLst>
          </p:cNvPr>
          <p:cNvSpPr>
            <a:spLocks noGrp="1"/>
          </p:cNvSpPr>
          <p:nvPr>
            <p:ph idx="1"/>
          </p:nvPr>
        </p:nvSpPr>
        <p:spPr>
          <a:xfrm>
            <a:off x="1231470" y="2026920"/>
            <a:ext cx="9729060" cy="4831080"/>
          </a:xfrm>
        </p:spPr>
        <p:txBody>
          <a:bodyPr anchor="t">
            <a:normAutofit/>
          </a:bodyPr>
          <a:lstStyle/>
          <a:p>
            <a:pPr marL="0" indent="0" algn="ctr">
              <a:buNone/>
            </a:pPr>
            <a:endParaRPr lang="en-US" dirty="0"/>
          </a:p>
          <a:p>
            <a:pPr marL="0" indent="0" algn="ctr">
              <a:buNone/>
            </a:pPr>
            <a:endParaRPr lang="en-US" dirty="0"/>
          </a:p>
          <a:p>
            <a:pPr marL="0" indent="0" algn="ctr">
              <a:buNone/>
            </a:pPr>
            <a:r>
              <a:rPr lang="en-US" sz="4200" b="1" dirty="0">
                <a:solidFill>
                  <a:schemeClr val="bg1"/>
                </a:solidFill>
                <a:latin typeface="Arial Narrow" panose="020B0606020202030204" pitchFamily="34" charset="0"/>
              </a:rPr>
              <a:t>Increase Physical Activity</a:t>
            </a:r>
          </a:p>
        </p:txBody>
      </p:sp>
    </p:spTree>
    <p:extLst>
      <p:ext uri="{BB962C8B-B14F-4D97-AF65-F5344CB8AC3E}">
        <p14:creationId xmlns:p14="http://schemas.microsoft.com/office/powerpoint/2010/main" val="96436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FF7351"/>
          </a:solidFill>
          <a:ln>
            <a:solidFill>
              <a:srgbClr val="FF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1: Getting Active</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3: Increase Physical Activity</a:t>
            </a:r>
          </a:p>
        </p:txBody>
      </p:sp>
      <p:pic>
        <p:nvPicPr>
          <p:cNvPr id="7" name="Picture 6" descr="A Black woman looking at the camera (Angela, 28, Elementary School Teacher)">
            <a:extLst>
              <a:ext uri="{FF2B5EF4-FFF2-40B4-BE49-F238E27FC236}">
                <a16:creationId xmlns:a16="http://schemas.microsoft.com/office/drawing/2014/main" id="{85347683-DCEF-2B19-C7C2-64C673765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4" y="1788356"/>
            <a:ext cx="3743325" cy="2400300"/>
          </a:xfrm>
          <a:prstGeom prst="rect">
            <a:avLst/>
          </a:prstGeom>
        </p:spPr>
      </p:pic>
      <p:sp>
        <p:nvSpPr>
          <p:cNvPr id="9" name="TextBox 8">
            <a:extLst>
              <a:ext uri="{FF2B5EF4-FFF2-40B4-BE49-F238E27FC236}">
                <a16:creationId xmlns:a16="http://schemas.microsoft.com/office/drawing/2014/main" id="{4A9183A6-A295-A5E8-52A5-FD91B6CDAEF6}"/>
              </a:ext>
            </a:extLst>
          </p:cNvPr>
          <p:cNvSpPr txBox="1"/>
          <p:nvPr/>
        </p:nvSpPr>
        <p:spPr>
          <a:xfrm>
            <a:off x="415656" y="4304714"/>
            <a:ext cx="3474720" cy="1477328"/>
          </a:xfrm>
          <a:prstGeom prst="rect">
            <a:avLst/>
          </a:prstGeom>
          <a:noFill/>
        </p:spPr>
        <p:txBody>
          <a:bodyPr wrap="square" rtlCol="0">
            <a:spAutoFit/>
          </a:bodyPr>
          <a:lstStyle/>
          <a:p>
            <a:pPr algn="ctr"/>
            <a:r>
              <a:rPr lang="en-US" b="1" dirty="0">
                <a:latin typeface="Arial Narrow" panose="020B0606020202030204" pitchFamily="34" charset="0"/>
              </a:rPr>
              <a:t>“Preventing type 2 diabetes is not just about healthy food choices. I also had to get active. I do physical activity that adds up to at least 30 minutes a day.”</a:t>
            </a:r>
          </a:p>
        </p:txBody>
      </p:sp>
      <p:pic>
        <p:nvPicPr>
          <p:cNvPr id="5" name="Picture 4" descr="Collage of Black men and women being physically active: lifting weights, doing yoga, walking, bike riding, swimming, playing tennis. Adults need 150 minutes per week of moderate-intensity physical activity.">
            <a:extLst>
              <a:ext uri="{FF2B5EF4-FFF2-40B4-BE49-F238E27FC236}">
                <a16:creationId xmlns:a16="http://schemas.microsoft.com/office/drawing/2014/main" id="{3EA471C3-53CD-854C-E9EB-54943C6F91B7}"/>
              </a:ext>
            </a:extLst>
          </p:cNvPr>
          <p:cNvPicPr>
            <a:picLocks noChangeAspect="1"/>
          </p:cNvPicPr>
          <p:nvPr/>
        </p:nvPicPr>
        <p:blipFill>
          <a:blip r:embed="rId4"/>
          <a:stretch>
            <a:fillRect/>
          </a:stretch>
        </p:blipFill>
        <p:spPr>
          <a:xfrm>
            <a:off x="5229502" y="956753"/>
            <a:ext cx="6808119" cy="5564586"/>
          </a:xfrm>
          <a:prstGeom prst="rect">
            <a:avLst/>
          </a:prstGeom>
        </p:spPr>
      </p:pic>
    </p:spTree>
    <p:extLst>
      <p:ext uri="{BB962C8B-B14F-4D97-AF65-F5344CB8AC3E}">
        <p14:creationId xmlns:p14="http://schemas.microsoft.com/office/powerpoint/2010/main" val="54762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FF7351"/>
          </a:solidFill>
          <a:ln>
            <a:solidFill>
              <a:srgbClr val="FF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2: Track Your Activity</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3: Increase Physical Activity</a:t>
            </a:r>
          </a:p>
        </p:txBody>
      </p:sp>
      <p:pic>
        <p:nvPicPr>
          <p:cNvPr id="3" name="Picture 2" descr="Screenshot from Road to Health Participant Guide showing a sample log for tracking physical activity.">
            <a:extLst>
              <a:ext uri="{FF2B5EF4-FFF2-40B4-BE49-F238E27FC236}">
                <a16:creationId xmlns:a16="http://schemas.microsoft.com/office/drawing/2014/main" id="{937C5EEC-2C4E-1918-5AFA-0FEDD86CB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668" y="1335719"/>
            <a:ext cx="5771119" cy="4701132"/>
          </a:xfrm>
          <a:prstGeom prst="rect">
            <a:avLst/>
          </a:prstGeom>
          <a:ln>
            <a:noFill/>
          </a:ln>
          <a:effectLst>
            <a:outerShdw blurRad="190500" algn="tl" rotWithShape="0">
              <a:srgbClr val="000000">
                <a:alpha val="70000"/>
              </a:srgbClr>
            </a:outerShdw>
          </a:effectLst>
        </p:spPr>
      </p:pic>
      <p:pic>
        <p:nvPicPr>
          <p:cNvPr id="5" name="Picture 4" descr="A Black woman looking at the camera (Angela, 28, Elementary School Teacher)">
            <a:extLst>
              <a:ext uri="{FF2B5EF4-FFF2-40B4-BE49-F238E27FC236}">
                <a16:creationId xmlns:a16="http://schemas.microsoft.com/office/drawing/2014/main" id="{241D6579-8C08-FE16-3FA0-CCE7671A0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13" y="2045769"/>
            <a:ext cx="3743325" cy="2400300"/>
          </a:xfrm>
          <a:prstGeom prst="rect">
            <a:avLst/>
          </a:prstGeom>
        </p:spPr>
      </p:pic>
      <p:sp>
        <p:nvSpPr>
          <p:cNvPr id="6" name="TextBox 5">
            <a:extLst>
              <a:ext uri="{FF2B5EF4-FFF2-40B4-BE49-F238E27FC236}">
                <a16:creationId xmlns:a16="http://schemas.microsoft.com/office/drawing/2014/main" id="{B9CBFC1F-1C12-6E2C-6260-070CE3AB72C8}"/>
              </a:ext>
            </a:extLst>
          </p:cNvPr>
          <p:cNvSpPr txBox="1"/>
          <p:nvPr/>
        </p:nvSpPr>
        <p:spPr>
          <a:xfrm flipH="1">
            <a:off x="400286" y="4545829"/>
            <a:ext cx="4178105" cy="1200329"/>
          </a:xfrm>
          <a:prstGeom prst="rect">
            <a:avLst/>
          </a:prstGeom>
          <a:noFill/>
        </p:spPr>
        <p:txBody>
          <a:bodyPr wrap="square" rtlCol="0">
            <a:spAutoFit/>
          </a:bodyPr>
          <a:lstStyle/>
          <a:p>
            <a:pPr algn="ctr"/>
            <a:r>
              <a:rPr lang="en-US" b="1" dirty="0">
                <a:latin typeface="Arial Narrow" panose="020B0606020202030204" pitchFamily="34" charset="0"/>
              </a:rPr>
              <a:t>“Tracking my activity helps </a:t>
            </a:r>
          </a:p>
          <a:p>
            <a:pPr algn="ctr"/>
            <a:r>
              <a:rPr lang="en-US" b="1" dirty="0">
                <a:latin typeface="Arial Narrow" panose="020B0606020202030204" pitchFamily="34" charset="0"/>
              </a:rPr>
              <a:t>me stick to my goals, and </a:t>
            </a:r>
          </a:p>
          <a:p>
            <a:pPr algn="ctr"/>
            <a:r>
              <a:rPr lang="en-US" b="1" dirty="0">
                <a:latin typeface="Arial Narrow" panose="020B0606020202030204" pitchFamily="34" charset="0"/>
              </a:rPr>
              <a:t>I have made it a part of my </a:t>
            </a:r>
          </a:p>
          <a:p>
            <a:pPr algn="ctr"/>
            <a:r>
              <a:rPr lang="en-US" b="1" dirty="0">
                <a:latin typeface="Arial Narrow" panose="020B0606020202030204" pitchFamily="34" charset="0"/>
              </a:rPr>
              <a:t>daily routine.”</a:t>
            </a:r>
          </a:p>
        </p:txBody>
      </p:sp>
    </p:spTree>
    <p:extLst>
      <p:ext uri="{BB962C8B-B14F-4D97-AF65-F5344CB8AC3E}">
        <p14:creationId xmlns:p14="http://schemas.microsoft.com/office/powerpoint/2010/main" val="24306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FF7351"/>
          </a:solidFill>
          <a:ln>
            <a:solidFill>
              <a:srgbClr val="FF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3: Challenges and Excuses</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3: Increase Physical Activity</a:t>
            </a:r>
          </a:p>
        </p:txBody>
      </p:sp>
      <p:pic>
        <p:nvPicPr>
          <p:cNvPr id="7" name="Picture 6" descr="Photo of Black woman exercising with a list of tips for overcoming challenges to being active: Know your &quot;why&quot;, plan ahead, break up your 150 minutes of exercise, work out while you get things done, download free exercise apps, do free activities, walk in a mall, try another way to be active, ask how to treat an injury, use splints and supports.">
            <a:extLst>
              <a:ext uri="{FF2B5EF4-FFF2-40B4-BE49-F238E27FC236}">
                <a16:creationId xmlns:a16="http://schemas.microsoft.com/office/drawing/2014/main" id="{05D664DB-4BD1-3B82-DE3F-4DCB9D81D671}"/>
              </a:ext>
            </a:extLst>
          </p:cNvPr>
          <p:cNvPicPr>
            <a:picLocks noChangeAspect="1"/>
          </p:cNvPicPr>
          <p:nvPr/>
        </p:nvPicPr>
        <p:blipFill rotWithShape="1">
          <a:blip r:embed="rId3">
            <a:extLst>
              <a:ext uri="{28A0092B-C50C-407E-A947-70E740481C1C}">
                <a14:useLocalDpi xmlns:a14="http://schemas.microsoft.com/office/drawing/2010/main" val="0"/>
              </a:ext>
            </a:extLst>
          </a:blip>
          <a:srcRect t="1378" r="8277" b="3447"/>
          <a:stretch/>
        </p:blipFill>
        <p:spPr>
          <a:xfrm>
            <a:off x="6264681" y="1426464"/>
            <a:ext cx="5913120" cy="5431536"/>
          </a:xfrm>
          <a:prstGeom prst="rect">
            <a:avLst/>
          </a:prstGeom>
        </p:spPr>
      </p:pic>
      <p:pic>
        <p:nvPicPr>
          <p:cNvPr id="8" name="Picture 7" descr="A Black man looking at the camera (Ray 32, Realtor)">
            <a:extLst>
              <a:ext uri="{FF2B5EF4-FFF2-40B4-BE49-F238E27FC236}">
                <a16:creationId xmlns:a16="http://schemas.microsoft.com/office/drawing/2014/main" id="{AE6CCE34-16AC-EC13-1863-1DB7547F0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153" y="1997217"/>
            <a:ext cx="3743325" cy="2749550"/>
          </a:xfrm>
          <a:prstGeom prst="rect">
            <a:avLst/>
          </a:prstGeom>
        </p:spPr>
      </p:pic>
      <p:sp>
        <p:nvSpPr>
          <p:cNvPr id="9" name="TextBox 8">
            <a:extLst>
              <a:ext uri="{FF2B5EF4-FFF2-40B4-BE49-F238E27FC236}">
                <a16:creationId xmlns:a16="http://schemas.microsoft.com/office/drawing/2014/main" id="{2E4D0F8A-F014-4113-DCC2-7A2B39BEC5D2}"/>
              </a:ext>
            </a:extLst>
          </p:cNvPr>
          <p:cNvSpPr txBox="1"/>
          <p:nvPr/>
        </p:nvSpPr>
        <p:spPr>
          <a:xfrm flipH="1">
            <a:off x="868675" y="4846527"/>
            <a:ext cx="3971803" cy="1200329"/>
          </a:xfrm>
          <a:prstGeom prst="rect">
            <a:avLst/>
          </a:prstGeom>
          <a:noFill/>
        </p:spPr>
        <p:txBody>
          <a:bodyPr wrap="square" rtlCol="0">
            <a:spAutoFit/>
          </a:bodyPr>
          <a:lstStyle/>
          <a:p>
            <a:pPr algn="ctr"/>
            <a:r>
              <a:rPr lang="en-US" b="1" dirty="0">
                <a:latin typeface="Arial Narrow" panose="020B0606020202030204" pitchFamily="34" charset="0"/>
              </a:rPr>
              <a:t>“Making excuses is way too easy. I </a:t>
            </a:r>
          </a:p>
          <a:p>
            <a:pPr algn="ctr"/>
            <a:r>
              <a:rPr lang="en-US" b="1" dirty="0">
                <a:latin typeface="Arial Narrow" panose="020B0606020202030204" pitchFamily="34" charset="0"/>
              </a:rPr>
              <a:t>added one healthy change a month </a:t>
            </a:r>
          </a:p>
          <a:p>
            <a:pPr algn="ctr"/>
            <a:r>
              <a:rPr lang="en-US" b="1" dirty="0">
                <a:latin typeface="Arial Narrow" panose="020B0606020202030204" pitchFamily="34" charset="0"/>
              </a:rPr>
              <a:t>and broke up my physical activity into </a:t>
            </a:r>
          </a:p>
          <a:p>
            <a:pPr algn="ctr"/>
            <a:r>
              <a:rPr lang="en-US" b="1" dirty="0">
                <a:latin typeface="Arial Narrow" panose="020B0606020202030204" pitchFamily="34" charset="0"/>
              </a:rPr>
              <a:t>smaller parts during the day.”</a:t>
            </a:r>
          </a:p>
        </p:txBody>
      </p:sp>
    </p:spTree>
    <p:extLst>
      <p:ext uri="{BB962C8B-B14F-4D97-AF65-F5344CB8AC3E}">
        <p14:creationId xmlns:p14="http://schemas.microsoft.com/office/powerpoint/2010/main" val="37824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FF7351"/>
          </a:solidFill>
          <a:ln>
            <a:solidFill>
              <a:srgbClr val="FF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4: Finding Time for Physical Activity</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3: Increase Physical Activity</a:t>
            </a:r>
          </a:p>
        </p:txBody>
      </p:sp>
      <p:pic>
        <p:nvPicPr>
          <p:cNvPr id="3" name="Picture 2" descr="A Black woman looking at the camera (Angela, 28, Elementary School Teacher)">
            <a:extLst>
              <a:ext uri="{FF2B5EF4-FFF2-40B4-BE49-F238E27FC236}">
                <a16:creationId xmlns:a16="http://schemas.microsoft.com/office/drawing/2014/main" id="{BB19A396-84B8-281B-BE27-B4C4A3252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3" y="1673050"/>
            <a:ext cx="3743325" cy="2901950"/>
          </a:xfrm>
          <a:prstGeom prst="rect">
            <a:avLst/>
          </a:prstGeom>
        </p:spPr>
      </p:pic>
      <p:sp>
        <p:nvSpPr>
          <p:cNvPr id="5" name="TextBox 4">
            <a:extLst>
              <a:ext uri="{FF2B5EF4-FFF2-40B4-BE49-F238E27FC236}">
                <a16:creationId xmlns:a16="http://schemas.microsoft.com/office/drawing/2014/main" id="{A623EA04-4A3F-E846-62FE-B761B063708C}"/>
              </a:ext>
            </a:extLst>
          </p:cNvPr>
          <p:cNvSpPr txBox="1"/>
          <p:nvPr/>
        </p:nvSpPr>
        <p:spPr>
          <a:xfrm>
            <a:off x="518853" y="4760881"/>
            <a:ext cx="3603624" cy="1200329"/>
          </a:xfrm>
          <a:prstGeom prst="rect">
            <a:avLst/>
          </a:prstGeom>
          <a:noFill/>
        </p:spPr>
        <p:txBody>
          <a:bodyPr wrap="square" rtlCol="0">
            <a:spAutoFit/>
          </a:bodyPr>
          <a:lstStyle/>
          <a:p>
            <a:pPr algn="ctr"/>
            <a:r>
              <a:rPr lang="en-US" b="1" dirty="0">
                <a:latin typeface="Arial Narrow" panose="020B0606020202030204" pitchFamily="34" charset="0"/>
              </a:rPr>
              <a:t>“I have learned to sneak in </a:t>
            </a:r>
          </a:p>
          <a:p>
            <a:pPr algn="ctr"/>
            <a:r>
              <a:rPr lang="en-US" b="1" dirty="0">
                <a:latin typeface="Arial Narrow" panose="020B0606020202030204" pitchFamily="34" charset="0"/>
              </a:rPr>
              <a:t>physical activity into my daily </a:t>
            </a:r>
          </a:p>
          <a:p>
            <a:pPr algn="ctr"/>
            <a:r>
              <a:rPr lang="en-US" b="1" dirty="0">
                <a:latin typeface="Arial Narrow" panose="020B0606020202030204" pitchFamily="34" charset="0"/>
              </a:rPr>
              <a:t>routine. I find that it also helps </a:t>
            </a:r>
          </a:p>
          <a:p>
            <a:pPr algn="ctr"/>
            <a:r>
              <a:rPr lang="en-US" b="1" dirty="0">
                <a:latin typeface="Arial Narrow" panose="020B0606020202030204" pitchFamily="34" charset="0"/>
              </a:rPr>
              <a:t>me deal with stress.”</a:t>
            </a:r>
          </a:p>
        </p:txBody>
      </p:sp>
      <p:pic>
        <p:nvPicPr>
          <p:cNvPr id="6" name="Picture 5" descr="Chart of tips to be more physically active: While Shopping: Park your car father away, Carry a basket instead of pushing a cart), While Getting Around Town: Get off the bus or train one stop early, Walk briskly, Ride your bike, Take the stairs); While Watching TV (Life weights, March in place, Pedal a stationary bike or walk on a treadmill); While Doing Tasks or Chores (Put on music and dance, Walk the dog longer or faster); While You Socialize (Join a walking club, Talk on phone while you march in place, walk, or climb stairs, Push your child or grandchild in a stroller, Go out dancing with your friend or partner); At Work (Take a brisk walk during your lunch break, Take part in a fitness program at work, Sit on an exercise ball instead of a chair, Talk to coworkers in person instead of emailing them, Use a copy machine on the other side of the building)&#10;">
            <a:extLst>
              <a:ext uri="{FF2B5EF4-FFF2-40B4-BE49-F238E27FC236}">
                <a16:creationId xmlns:a16="http://schemas.microsoft.com/office/drawing/2014/main" id="{317D5BB1-1B33-29C2-F20A-0BAE49C78921}"/>
              </a:ext>
            </a:extLst>
          </p:cNvPr>
          <p:cNvPicPr>
            <a:picLocks noChangeAspect="1"/>
          </p:cNvPicPr>
          <p:nvPr/>
        </p:nvPicPr>
        <p:blipFill>
          <a:blip r:embed="rId4"/>
          <a:stretch>
            <a:fillRect/>
          </a:stretch>
        </p:blipFill>
        <p:spPr>
          <a:xfrm>
            <a:off x="5559552" y="1231095"/>
            <a:ext cx="6097952" cy="5298557"/>
          </a:xfrm>
          <a:prstGeom prst="rect">
            <a:avLst/>
          </a:prstGeom>
        </p:spPr>
      </p:pic>
    </p:spTree>
    <p:extLst>
      <p:ext uri="{BB962C8B-B14F-4D97-AF65-F5344CB8AC3E}">
        <p14:creationId xmlns:p14="http://schemas.microsoft.com/office/powerpoint/2010/main" val="36874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5ABF3"/>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5892A2-3C1E-0F3A-5DB0-0DC304CFF02E}"/>
              </a:ext>
            </a:extLst>
          </p:cNvPr>
          <p:cNvSpPr>
            <a:spLocks noGrp="1"/>
          </p:cNvSpPr>
          <p:nvPr>
            <p:ph type="title"/>
          </p:nvPr>
        </p:nvSpPr>
        <p:spPr>
          <a:xfrm>
            <a:off x="914401" y="914399"/>
            <a:ext cx="3543300" cy="4578624"/>
          </a:xfrm>
        </p:spPr>
        <p:txBody>
          <a:bodyPr anchor="b">
            <a:normAutofit/>
          </a:bodyPr>
          <a:lstStyle/>
          <a:p>
            <a:r>
              <a:rPr lang="en-US" b="1" dirty="0">
                <a:latin typeface="Arial Black" panose="020B0A04020102020204" pitchFamily="34" charset="0"/>
              </a:rPr>
              <a:t>Lesson 1</a:t>
            </a:r>
          </a:p>
        </p:txBody>
      </p:sp>
      <p:cxnSp>
        <p:nvCxnSpPr>
          <p:cNvPr id="13"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BE17B-C2FB-CB5E-6EF6-356A84C81C85}"/>
              </a:ext>
            </a:extLst>
          </p:cNvPr>
          <p:cNvSpPr>
            <a:spLocks noGrp="1"/>
          </p:cNvSpPr>
          <p:nvPr>
            <p:ph idx="1"/>
          </p:nvPr>
        </p:nvSpPr>
        <p:spPr>
          <a:xfrm>
            <a:off x="1472340" y="960120"/>
            <a:ext cx="9729060" cy="4831080"/>
          </a:xfrm>
        </p:spPr>
        <p:txBody>
          <a:bodyPr anchor="t">
            <a:normAutofit/>
          </a:bodyPr>
          <a:lstStyle/>
          <a:p>
            <a:pPr marL="0" indent="0" algn="ctr">
              <a:buNone/>
            </a:pPr>
            <a:endParaRPr lang="en-US" dirty="0"/>
          </a:p>
          <a:p>
            <a:pPr marL="0" indent="0" algn="ctr">
              <a:buNone/>
            </a:pPr>
            <a:endParaRPr lang="en-US" dirty="0"/>
          </a:p>
          <a:p>
            <a:pPr marL="0" indent="0" algn="ctr">
              <a:buNone/>
            </a:pPr>
            <a:r>
              <a:rPr lang="en-US" sz="4200" b="1" dirty="0">
                <a:solidFill>
                  <a:schemeClr val="bg1"/>
                </a:solidFill>
                <a:latin typeface="Arial Narrow" panose="020B0606020202030204" pitchFamily="34" charset="0"/>
              </a:rPr>
              <a:t>Type 2 Diabetes is Preventable, and Losing Some Weight Can Help. </a:t>
            </a:r>
          </a:p>
        </p:txBody>
      </p:sp>
    </p:spTree>
    <p:extLst>
      <p:ext uri="{BB962C8B-B14F-4D97-AF65-F5344CB8AC3E}">
        <p14:creationId xmlns:p14="http://schemas.microsoft.com/office/powerpoint/2010/main" val="7577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49ED2"/>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5892A2-3C1E-0F3A-5DB0-0DC304CFF02E}"/>
              </a:ext>
            </a:extLst>
          </p:cNvPr>
          <p:cNvSpPr>
            <a:spLocks noGrp="1"/>
          </p:cNvSpPr>
          <p:nvPr>
            <p:ph type="title"/>
          </p:nvPr>
        </p:nvSpPr>
        <p:spPr>
          <a:xfrm>
            <a:off x="914401" y="914399"/>
            <a:ext cx="3543300" cy="4578624"/>
          </a:xfrm>
        </p:spPr>
        <p:txBody>
          <a:bodyPr anchor="b">
            <a:normAutofit/>
          </a:bodyPr>
          <a:lstStyle/>
          <a:p>
            <a:r>
              <a:rPr lang="en-US" b="1" dirty="0">
                <a:latin typeface="Arial Black" panose="020B0A04020102020204" pitchFamily="34" charset="0"/>
              </a:rPr>
              <a:t>Lesson 4</a:t>
            </a:r>
          </a:p>
        </p:txBody>
      </p:sp>
      <p:cxnSp>
        <p:nvCxnSpPr>
          <p:cNvPr id="13"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BE17B-C2FB-CB5E-6EF6-356A84C81C85}"/>
              </a:ext>
            </a:extLst>
          </p:cNvPr>
          <p:cNvSpPr>
            <a:spLocks noGrp="1"/>
          </p:cNvSpPr>
          <p:nvPr>
            <p:ph idx="1"/>
          </p:nvPr>
        </p:nvSpPr>
        <p:spPr>
          <a:xfrm>
            <a:off x="1231470" y="2026920"/>
            <a:ext cx="9729060" cy="4831080"/>
          </a:xfrm>
        </p:spPr>
        <p:txBody>
          <a:bodyPr anchor="t">
            <a:normAutofit/>
          </a:bodyPr>
          <a:lstStyle/>
          <a:p>
            <a:pPr marL="0" indent="0" algn="ctr">
              <a:buNone/>
            </a:pPr>
            <a:endParaRPr lang="en-US" dirty="0"/>
          </a:p>
          <a:p>
            <a:pPr marL="0" indent="0" algn="ctr">
              <a:buNone/>
            </a:pPr>
            <a:endParaRPr lang="en-US" dirty="0"/>
          </a:p>
          <a:p>
            <a:pPr marL="0" indent="0" algn="ctr">
              <a:buNone/>
            </a:pPr>
            <a:r>
              <a:rPr lang="en-US" sz="4200" b="1" dirty="0">
                <a:solidFill>
                  <a:schemeClr val="bg1"/>
                </a:solidFill>
                <a:latin typeface="Arial Narrow" panose="020B0606020202030204" pitchFamily="34" charset="0"/>
              </a:rPr>
              <a:t>Rewards and Setting Goals</a:t>
            </a:r>
          </a:p>
        </p:txBody>
      </p:sp>
    </p:spTree>
    <p:extLst>
      <p:ext uri="{BB962C8B-B14F-4D97-AF65-F5344CB8AC3E}">
        <p14:creationId xmlns:p14="http://schemas.microsoft.com/office/powerpoint/2010/main" val="37273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B49ED2"/>
          </a:solidFill>
          <a:ln>
            <a:solidFill>
              <a:srgbClr val="B49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1: Rewards for a Healthier Lifestyle</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4: Rewards and Setting Goals</a:t>
            </a:r>
          </a:p>
        </p:txBody>
      </p:sp>
      <p:pic>
        <p:nvPicPr>
          <p:cNvPr id="7" name="Picture 6" descr="A Black man looking at the camera (Ray 32, Realtor)">
            <a:extLst>
              <a:ext uri="{FF2B5EF4-FFF2-40B4-BE49-F238E27FC236}">
                <a16:creationId xmlns:a16="http://schemas.microsoft.com/office/drawing/2014/main" id="{E187F0A5-D902-52B5-0D72-E4EB4AAC1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557" y="1551214"/>
            <a:ext cx="3743325" cy="2400300"/>
          </a:xfrm>
          <a:prstGeom prst="rect">
            <a:avLst/>
          </a:prstGeom>
        </p:spPr>
      </p:pic>
      <p:pic>
        <p:nvPicPr>
          <p:cNvPr id="8" name="Picture 7" descr="A Black woman looking at the camera (Angela, 28, Elementary School Teacher)">
            <a:extLst>
              <a:ext uri="{FF2B5EF4-FFF2-40B4-BE49-F238E27FC236}">
                <a16:creationId xmlns:a16="http://schemas.microsoft.com/office/drawing/2014/main" id="{8749E24D-D8C3-879D-533F-8CDB1B5BD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36" y="1551214"/>
            <a:ext cx="3743325" cy="2400300"/>
          </a:xfrm>
          <a:prstGeom prst="rect">
            <a:avLst/>
          </a:prstGeom>
        </p:spPr>
      </p:pic>
      <p:sp>
        <p:nvSpPr>
          <p:cNvPr id="9" name="TextBox 8">
            <a:extLst>
              <a:ext uri="{FF2B5EF4-FFF2-40B4-BE49-F238E27FC236}">
                <a16:creationId xmlns:a16="http://schemas.microsoft.com/office/drawing/2014/main" id="{6CFC5482-0A96-8473-90F6-A54145CA7C2A}"/>
              </a:ext>
            </a:extLst>
          </p:cNvPr>
          <p:cNvSpPr txBox="1"/>
          <p:nvPr/>
        </p:nvSpPr>
        <p:spPr>
          <a:xfrm flipH="1">
            <a:off x="958463" y="4126957"/>
            <a:ext cx="3544070" cy="923330"/>
          </a:xfrm>
          <a:prstGeom prst="rect">
            <a:avLst/>
          </a:prstGeom>
          <a:noFill/>
        </p:spPr>
        <p:txBody>
          <a:bodyPr wrap="square" rtlCol="0">
            <a:spAutoFit/>
          </a:bodyPr>
          <a:lstStyle/>
          <a:p>
            <a:pPr algn="ctr"/>
            <a:r>
              <a:rPr lang="en-US" b="1" dirty="0">
                <a:latin typeface="Arial Narrow" panose="020B0606020202030204" pitchFamily="34" charset="0"/>
              </a:rPr>
              <a:t>“Change takes time. I can handle  that. The best part is that I can see the rewards!”</a:t>
            </a:r>
          </a:p>
        </p:txBody>
      </p:sp>
      <p:sp>
        <p:nvSpPr>
          <p:cNvPr id="10" name="TextBox 9">
            <a:extLst>
              <a:ext uri="{FF2B5EF4-FFF2-40B4-BE49-F238E27FC236}">
                <a16:creationId xmlns:a16="http://schemas.microsoft.com/office/drawing/2014/main" id="{53A5EA56-B0C1-C709-0BDC-9CE5E3D9A196}"/>
              </a:ext>
            </a:extLst>
          </p:cNvPr>
          <p:cNvSpPr txBox="1"/>
          <p:nvPr/>
        </p:nvSpPr>
        <p:spPr>
          <a:xfrm flipH="1">
            <a:off x="6786153" y="4150124"/>
            <a:ext cx="3037116" cy="646331"/>
          </a:xfrm>
          <a:prstGeom prst="rect">
            <a:avLst/>
          </a:prstGeom>
          <a:noFill/>
        </p:spPr>
        <p:txBody>
          <a:bodyPr wrap="square" rtlCol="0">
            <a:spAutoFit/>
          </a:bodyPr>
          <a:lstStyle/>
          <a:p>
            <a:pPr algn="ctr"/>
            <a:r>
              <a:rPr lang="en-US" b="1" dirty="0">
                <a:latin typeface="Arial Narrow" panose="020B0606020202030204" pitchFamily="34" charset="0"/>
              </a:rPr>
              <a:t>“For me, I stopped feeling tired, weak and out of shape.”</a:t>
            </a:r>
          </a:p>
        </p:txBody>
      </p:sp>
      <p:sp>
        <p:nvSpPr>
          <p:cNvPr id="11" name="TextBox 10">
            <a:extLst>
              <a:ext uri="{FF2B5EF4-FFF2-40B4-BE49-F238E27FC236}">
                <a16:creationId xmlns:a16="http://schemas.microsoft.com/office/drawing/2014/main" id="{2B7713A2-D688-5E37-88B0-5126335B39E9}"/>
              </a:ext>
            </a:extLst>
          </p:cNvPr>
          <p:cNvSpPr txBox="1"/>
          <p:nvPr/>
        </p:nvSpPr>
        <p:spPr>
          <a:xfrm flipH="1">
            <a:off x="2464704" y="5482229"/>
            <a:ext cx="7275652" cy="461665"/>
          </a:xfrm>
          <a:prstGeom prst="rect">
            <a:avLst/>
          </a:prstGeom>
          <a:noFill/>
        </p:spPr>
        <p:txBody>
          <a:bodyPr wrap="square" rtlCol="0">
            <a:spAutoFit/>
          </a:bodyPr>
          <a:lstStyle/>
          <a:p>
            <a:r>
              <a:rPr lang="en-US" sz="2400" b="1" dirty="0">
                <a:solidFill>
                  <a:srgbClr val="7030A0"/>
                </a:solidFill>
                <a:latin typeface="Arial Narrow" panose="020B0606020202030204" pitchFamily="34" charset="0"/>
              </a:rPr>
              <a:t>My rewards come from the small changes. One at a time.</a:t>
            </a:r>
          </a:p>
        </p:txBody>
      </p:sp>
    </p:spTree>
    <p:extLst>
      <p:ext uri="{BB962C8B-B14F-4D97-AF65-F5344CB8AC3E}">
        <p14:creationId xmlns:p14="http://schemas.microsoft.com/office/powerpoint/2010/main" val="27764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B49ED2"/>
          </a:solidFill>
          <a:ln>
            <a:solidFill>
              <a:srgbClr val="B49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rPr>
              <a:t>Topic 2: Summary of Key Points —Setting Goals</a:t>
            </a: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400" b="1" dirty="0">
                <a:solidFill>
                  <a:srgbClr val="FFC000"/>
                </a:solidFill>
                <a:latin typeface="Arial Narrow" panose="020B060602020203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4: Rewards and Setting Goals</a:t>
            </a:r>
          </a:p>
        </p:txBody>
      </p:sp>
      <p:pic>
        <p:nvPicPr>
          <p:cNvPr id="3" name="Picture 2" descr="A Black man looking at the camera (Ray 32, Realtor)">
            <a:extLst>
              <a:ext uri="{FF2B5EF4-FFF2-40B4-BE49-F238E27FC236}">
                <a16:creationId xmlns:a16="http://schemas.microsoft.com/office/drawing/2014/main" id="{3102CFB9-DD9F-2F0A-49F3-683CC312F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20" y="1685021"/>
            <a:ext cx="3743325" cy="2400300"/>
          </a:xfrm>
          <a:prstGeom prst="rect">
            <a:avLst/>
          </a:prstGeom>
        </p:spPr>
      </p:pic>
      <p:pic>
        <p:nvPicPr>
          <p:cNvPr id="5" name="Picture 4" descr="A Black woman looking at the camera (Angela, 28, Elementary School Teacher)">
            <a:extLst>
              <a:ext uri="{FF2B5EF4-FFF2-40B4-BE49-F238E27FC236}">
                <a16:creationId xmlns:a16="http://schemas.microsoft.com/office/drawing/2014/main" id="{60A26B93-78BF-97F6-8CC4-D8BB55D9C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8943" y="1685021"/>
            <a:ext cx="3743325" cy="2400300"/>
          </a:xfrm>
          <a:prstGeom prst="rect">
            <a:avLst/>
          </a:prstGeom>
        </p:spPr>
      </p:pic>
      <p:sp>
        <p:nvSpPr>
          <p:cNvPr id="6" name="TextBox 5">
            <a:extLst>
              <a:ext uri="{FF2B5EF4-FFF2-40B4-BE49-F238E27FC236}">
                <a16:creationId xmlns:a16="http://schemas.microsoft.com/office/drawing/2014/main" id="{F3706383-B149-9FFD-CCEC-76D88B100186}"/>
              </a:ext>
            </a:extLst>
          </p:cNvPr>
          <p:cNvSpPr txBox="1"/>
          <p:nvPr/>
        </p:nvSpPr>
        <p:spPr>
          <a:xfrm flipH="1">
            <a:off x="902017" y="4156672"/>
            <a:ext cx="3284629" cy="646331"/>
          </a:xfrm>
          <a:prstGeom prst="rect">
            <a:avLst/>
          </a:prstGeom>
          <a:noFill/>
        </p:spPr>
        <p:txBody>
          <a:bodyPr wrap="square" rtlCol="0">
            <a:spAutoFit/>
          </a:bodyPr>
          <a:lstStyle/>
          <a:p>
            <a:pPr algn="ctr"/>
            <a:r>
              <a:rPr lang="en-US" b="1" dirty="0">
                <a:latin typeface="Arial Narrow" panose="020B0606020202030204" pitchFamily="34" charset="0"/>
              </a:rPr>
              <a:t>“My road will not include diabetes. It does not have to be my destiny.”</a:t>
            </a:r>
          </a:p>
        </p:txBody>
      </p:sp>
      <p:sp>
        <p:nvSpPr>
          <p:cNvPr id="12" name="TextBox 11">
            <a:extLst>
              <a:ext uri="{FF2B5EF4-FFF2-40B4-BE49-F238E27FC236}">
                <a16:creationId xmlns:a16="http://schemas.microsoft.com/office/drawing/2014/main" id="{4BE9DCED-3A6E-14C5-446D-343E1FB915EF}"/>
              </a:ext>
            </a:extLst>
          </p:cNvPr>
          <p:cNvSpPr txBox="1"/>
          <p:nvPr/>
        </p:nvSpPr>
        <p:spPr>
          <a:xfrm>
            <a:off x="7410993" y="4085321"/>
            <a:ext cx="3579223" cy="923330"/>
          </a:xfrm>
          <a:prstGeom prst="rect">
            <a:avLst/>
          </a:prstGeom>
          <a:noFill/>
        </p:spPr>
        <p:txBody>
          <a:bodyPr wrap="square" rtlCol="0">
            <a:spAutoFit/>
          </a:bodyPr>
          <a:lstStyle/>
          <a:p>
            <a:pPr algn="ctr"/>
            <a:r>
              <a:rPr lang="en-US" b="1" dirty="0">
                <a:latin typeface="Arial Narrow" panose="020B0606020202030204" pitchFamily="34" charset="0"/>
              </a:rPr>
              <a:t>“I take it one choice one day at a time. I’m making my own road to health.”</a:t>
            </a:r>
          </a:p>
        </p:txBody>
      </p:sp>
      <p:sp>
        <p:nvSpPr>
          <p:cNvPr id="14" name="TextBox 13">
            <a:extLst>
              <a:ext uri="{FF2B5EF4-FFF2-40B4-BE49-F238E27FC236}">
                <a16:creationId xmlns:a16="http://schemas.microsoft.com/office/drawing/2014/main" id="{F77F6DA0-18FA-E9B6-8D4A-A08CEBDA0D3A}"/>
              </a:ext>
            </a:extLst>
          </p:cNvPr>
          <p:cNvSpPr txBox="1"/>
          <p:nvPr/>
        </p:nvSpPr>
        <p:spPr>
          <a:xfrm flipH="1">
            <a:off x="4367026" y="5008651"/>
            <a:ext cx="4709161" cy="523220"/>
          </a:xfrm>
          <a:prstGeom prst="rect">
            <a:avLst/>
          </a:prstGeom>
          <a:noFill/>
        </p:spPr>
        <p:txBody>
          <a:bodyPr wrap="square" rtlCol="0">
            <a:spAutoFit/>
          </a:bodyPr>
          <a:lstStyle/>
          <a:p>
            <a:r>
              <a:rPr lang="en-US" sz="2800" b="1" dirty="0">
                <a:solidFill>
                  <a:srgbClr val="7030A0"/>
                </a:solidFill>
                <a:latin typeface="Arial Narrow" panose="020B0606020202030204" pitchFamily="34" charset="0"/>
              </a:rPr>
              <a:t>“Today I will …,”</a:t>
            </a:r>
          </a:p>
        </p:txBody>
      </p:sp>
      <p:sp>
        <p:nvSpPr>
          <p:cNvPr id="15" name="TextBox 14">
            <a:extLst>
              <a:ext uri="{FF2B5EF4-FFF2-40B4-BE49-F238E27FC236}">
                <a16:creationId xmlns:a16="http://schemas.microsoft.com/office/drawing/2014/main" id="{406612F6-5471-7603-F590-61DF88E04C64}"/>
              </a:ext>
            </a:extLst>
          </p:cNvPr>
          <p:cNvSpPr txBox="1"/>
          <p:nvPr/>
        </p:nvSpPr>
        <p:spPr>
          <a:xfrm>
            <a:off x="4783625" y="5531871"/>
            <a:ext cx="3453271" cy="523220"/>
          </a:xfrm>
          <a:prstGeom prst="rect">
            <a:avLst/>
          </a:prstGeom>
          <a:noFill/>
        </p:spPr>
        <p:txBody>
          <a:bodyPr wrap="square" rtlCol="0">
            <a:spAutoFit/>
          </a:bodyPr>
          <a:lstStyle/>
          <a:p>
            <a:r>
              <a:rPr lang="en-US" sz="2800" b="1" dirty="0">
                <a:solidFill>
                  <a:srgbClr val="7030A0"/>
                </a:solidFill>
                <a:latin typeface="Arial Narrow" panose="020B0606020202030204" pitchFamily="34" charset="0"/>
              </a:rPr>
              <a:t>“This week I will ….,” </a:t>
            </a:r>
          </a:p>
        </p:txBody>
      </p:sp>
      <p:sp>
        <p:nvSpPr>
          <p:cNvPr id="16" name="TextBox 15">
            <a:extLst>
              <a:ext uri="{FF2B5EF4-FFF2-40B4-BE49-F238E27FC236}">
                <a16:creationId xmlns:a16="http://schemas.microsoft.com/office/drawing/2014/main" id="{870C1922-B0C4-DD3D-2074-B00660E4A7CF}"/>
              </a:ext>
            </a:extLst>
          </p:cNvPr>
          <p:cNvSpPr txBox="1"/>
          <p:nvPr/>
        </p:nvSpPr>
        <p:spPr>
          <a:xfrm flipH="1">
            <a:off x="5203270" y="6029313"/>
            <a:ext cx="3453271" cy="523220"/>
          </a:xfrm>
          <a:prstGeom prst="rect">
            <a:avLst/>
          </a:prstGeom>
          <a:noFill/>
        </p:spPr>
        <p:txBody>
          <a:bodyPr wrap="square" rtlCol="0">
            <a:spAutoFit/>
          </a:bodyPr>
          <a:lstStyle/>
          <a:p>
            <a:r>
              <a:rPr lang="en-US" sz="2800" b="1" dirty="0">
                <a:solidFill>
                  <a:srgbClr val="7030A0"/>
                </a:solidFill>
                <a:latin typeface="Arial Narrow" panose="020B0606020202030204" pitchFamily="34" charset="0"/>
              </a:rPr>
              <a:t>“This month I will …”</a:t>
            </a:r>
          </a:p>
        </p:txBody>
      </p:sp>
    </p:spTree>
    <p:extLst>
      <p:ext uri="{BB962C8B-B14F-4D97-AF65-F5344CB8AC3E}">
        <p14:creationId xmlns:p14="http://schemas.microsoft.com/office/powerpoint/2010/main" val="24574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090C-0DA4-2AED-3F16-304129079F80}"/>
              </a:ext>
            </a:extLst>
          </p:cNvPr>
          <p:cNvSpPr>
            <a:spLocks noGrp="1"/>
          </p:cNvSpPr>
          <p:nvPr>
            <p:ph type="title"/>
          </p:nvPr>
        </p:nvSpPr>
        <p:spPr>
          <a:xfrm>
            <a:off x="1064301" y="-1573393"/>
            <a:ext cx="10363200" cy="1314443"/>
          </a:xfrm>
        </p:spPr>
        <p:txBody>
          <a:bodyPr/>
          <a:lstStyle/>
          <a:p>
            <a:r>
              <a:rPr lang="en-US" dirty="0"/>
              <a:t>Lesson </a:t>
            </a:r>
            <a:r>
              <a:rPr lang="en-US"/>
              <a:t>3 screenshot</a:t>
            </a:r>
            <a:endParaRPr lang="en-US" dirty="0"/>
          </a:p>
        </p:txBody>
      </p:sp>
      <p:sp>
        <p:nvSpPr>
          <p:cNvPr id="3" name="Content Placeholder 2">
            <a:extLst>
              <a:ext uri="{FF2B5EF4-FFF2-40B4-BE49-F238E27FC236}">
                <a16:creationId xmlns:a16="http://schemas.microsoft.com/office/drawing/2014/main" id="{5408288D-50E7-9F52-6126-1A0E1E531978}"/>
              </a:ext>
            </a:extLst>
          </p:cNvPr>
          <p:cNvSpPr>
            <a:spLocks noGrp="1"/>
          </p:cNvSpPr>
          <p:nvPr>
            <p:ph idx="1"/>
          </p:nvPr>
        </p:nvSpPr>
        <p:spPr/>
        <p:txBody>
          <a:bodyPr/>
          <a:lstStyle/>
          <a:p>
            <a:endParaRPr lang="en-US"/>
          </a:p>
        </p:txBody>
      </p:sp>
      <p:pic>
        <p:nvPicPr>
          <p:cNvPr id="5" name="Picture 4" descr="Lesson 3: Increase in physical activity screenshot.">
            <a:extLst>
              <a:ext uri="{FF2B5EF4-FFF2-40B4-BE49-F238E27FC236}">
                <a16:creationId xmlns:a16="http://schemas.microsoft.com/office/drawing/2014/main" id="{F7ACF720-F812-5360-FA23-E45DB0E859F4}"/>
              </a:ext>
            </a:extLst>
          </p:cNvPr>
          <p:cNvPicPr>
            <a:picLocks noChangeAspect="1"/>
          </p:cNvPicPr>
          <p:nvPr/>
        </p:nvPicPr>
        <p:blipFill>
          <a:blip r:embed="rId2"/>
          <a:stretch>
            <a:fillRect/>
          </a:stretch>
        </p:blipFill>
        <p:spPr>
          <a:xfrm>
            <a:off x="1633036" y="0"/>
            <a:ext cx="8925928" cy="6858000"/>
          </a:xfrm>
          <a:prstGeom prst="rect">
            <a:avLst/>
          </a:prstGeom>
          <a:solidFill>
            <a:srgbClr val="FF7351"/>
          </a:solidFill>
        </p:spPr>
      </p:pic>
    </p:spTree>
    <p:extLst>
      <p:ext uri="{BB962C8B-B14F-4D97-AF65-F5344CB8AC3E}">
        <p14:creationId xmlns:p14="http://schemas.microsoft.com/office/powerpoint/2010/main" val="153406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792873"/>
          </a:xfrm>
          <a:prstGeom prst="rect">
            <a:avLst/>
          </a:prstGeom>
          <a:solidFill>
            <a:srgbClr val="75ABF3"/>
          </a:solidFill>
          <a:ln>
            <a:solidFill>
              <a:srgbClr val="75A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98596" y="791557"/>
            <a:ext cx="10878596" cy="614269"/>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1: Preventing Type 2 Diabetes—Meeting Angela and Ray</a:t>
            </a:r>
            <a:br>
              <a:rPr lang="en-US" sz="3000" b="1" dirty="0">
                <a:solidFill>
                  <a:srgbClr val="FFC000"/>
                </a:solidFill>
                <a:latin typeface="Arial Narrow" panose="020B0606020202030204" pitchFamily="34" charset="0"/>
              </a:rPr>
            </a:br>
            <a:endParaRPr lang="en-US" sz="3000" dirty="0"/>
          </a:p>
        </p:txBody>
      </p:sp>
      <p:pic>
        <p:nvPicPr>
          <p:cNvPr id="5" name="Content Placeholder 5" descr="A Black woman looking at the camera (Angela, 28, Elementary School Teacher)">
            <a:extLst>
              <a:ext uri="{FF2B5EF4-FFF2-40B4-BE49-F238E27FC236}">
                <a16:creationId xmlns:a16="http://schemas.microsoft.com/office/drawing/2014/main" id="{F47DA34D-11A8-422C-62CC-FDB725F88258}"/>
              </a:ext>
              <a:ext uri="{C183D7F6-B498-43B3-948B-1728B52AA6E4}">
                <adec:decorative xmlns:adec="http://schemas.microsoft.com/office/drawing/2017/decorative" val="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761515" y="2568952"/>
            <a:ext cx="3743325"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7" descr="A Black man looking at the camera (Ray 32, Realtor)">
            <a:extLst>
              <a:ext uri="{FF2B5EF4-FFF2-40B4-BE49-F238E27FC236}">
                <a16:creationId xmlns:a16="http://schemas.microsoft.com/office/drawing/2014/main" id="{EA03E0B3-299B-9936-6E9C-42BA07E7DE61}"/>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6727561" y="2568952"/>
            <a:ext cx="3743325"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F5F4CD3F-15EA-EC79-DA4B-9AC602564AEE}"/>
              </a:ext>
            </a:extLst>
          </p:cNvPr>
          <p:cNvSpPr txBox="1"/>
          <p:nvPr/>
        </p:nvSpPr>
        <p:spPr>
          <a:xfrm>
            <a:off x="6907573" y="1790309"/>
            <a:ext cx="3383302" cy="646331"/>
          </a:xfrm>
          <a:prstGeom prst="rect">
            <a:avLst/>
          </a:prstGeom>
          <a:noFill/>
        </p:spPr>
        <p:txBody>
          <a:bodyPr wrap="square" rtlCol="0">
            <a:spAutoFit/>
          </a:bodyPr>
          <a:lstStyle/>
          <a:p>
            <a:pPr algn="ctr"/>
            <a:r>
              <a:rPr lang="en-US" b="1" dirty="0">
                <a:latin typeface="Arial Narrow" panose="020B0606020202030204" pitchFamily="34" charset="0"/>
              </a:rPr>
              <a:t>“ With better choices, we can prevent or delay type 2 diabetes</a:t>
            </a:r>
            <a:r>
              <a:rPr lang="en-US" dirty="0">
                <a:latin typeface="Arial Narrow" panose="020B0606020202030204" pitchFamily="34" charset="0"/>
              </a:rPr>
              <a:t>”</a:t>
            </a:r>
          </a:p>
        </p:txBody>
      </p:sp>
      <p:sp>
        <p:nvSpPr>
          <p:cNvPr id="8" name="TextBox 7">
            <a:extLst>
              <a:ext uri="{FF2B5EF4-FFF2-40B4-BE49-F238E27FC236}">
                <a16:creationId xmlns:a16="http://schemas.microsoft.com/office/drawing/2014/main" id="{D3C84128-AEB2-9CC0-2FA8-F647ABD2F3F9}"/>
              </a:ext>
            </a:extLst>
          </p:cNvPr>
          <p:cNvSpPr txBox="1"/>
          <p:nvPr/>
        </p:nvSpPr>
        <p:spPr>
          <a:xfrm>
            <a:off x="884042" y="1696600"/>
            <a:ext cx="3498273" cy="646331"/>
          </a:xfrm>
          <a:prstGeom prst="rect">
            <a:avLst/>
          </a:prstGeom>
          <a:noFill/>
        </p:spPr>
        <p:txBody>
          <a:bodyPr wrap="square" rtlCol="0">
            <a:spAutoFit/>
          </a:bodyPr>
          <a:lstStyle/>
          <a:p>
            <a:pPr algn="ctr"/>
            <a:r>
              <a:rPr lang="en-US" b="1" dirty="0">
                <a:latin typeface="Arial Narrow" panose="020B0606020202030204" pitchFamily="34" charset="0"/>
              </a:rPr>
              <a:t>“ I see our future… a future without type 2 diabetes”</a:t>
            </a:r>
          </a:p>
        </p:txBody>
      </p:sp>
      <p:sp>
        <p:nvSpPr>
          <p:cNvPr id="9" name="TextBox 8">
            <a:extLst>
              <a:ext uri="{FF2B5EF4-FFF2-40B4-BE49-F238E27FC236}">
                <a16:creationId xmlns:a16="http://schemas.microsoft.com/office/drawing/2014/main" id="{421E080F-586C-C250-676A-043105C8648F}"/>
              </a:ext>
            </a:extLst>
          </p:cNvPr>
          <p:cNvSpPr txBox="1"/>
          <p:nvPr/>
        </p:nvSpPr>
        <p:spPr>
          <a:xfrm>
            <a:off x="823204" y="5336823"/>
            <a:ext cx="3075708" cy="646331"/>
          </a:xfrm>
          <a:prstGeom prst="rect">
            <a:avLst/>
          </a:prstGeom>
          <a:noFill/>
        </p:spPr>
        <p:txBody>
          <a:bodyPr wrap="square" rtlCol="0">
            <a:spAutoFit/>
          </a:bodyPr>
          <a:lstStyle/>
          <a:p>
            <a:r>
              <a:rPr lang="en-US" dirty="0">
                <a:latin typeface="Arial Narrow" panose="020B0606020202030204" pitchFamily="34" charset="0"/>
              </a:rPr>
              <a:t>Angela, 28</a:t>
            </a:r>
          </a:p>
          <a:p>
            <a:r>
              <a:rPr lang="en-US" dirty="0">
                <a:latin typeface="Arial Narrow" panose="020B0606020202030204" pitchFamily="34" charset="0"/>
              </a:rPr>
              <a:t>Elementary School Teacher</a:t>
            </a:r>
          </a:p>
        </p:txBody>
      </p:sp>
      <p:sp>
        <p:nvSpPr>
          <p:cNvPr id="10" name="TextBox 9">
            <a:extLst>
              <a:ext uri="{FF2B5EF4-FFF2-40B4-BE49-F238E27FC236}">
                <a16:creationId xmlns:a16="http://schemas.microsoft.com/office/drawing/2014/main" id="{422A3AC3-6C45-DC9E-32AD-1C0F0BABC172}"/>
              </a:ext>
            </a:extLst>
          </p:cNvPr>
          <p:cNvSpPr txBox="1"/>
          <p:nvPr/>
        </p:nvSpPr>
        <p:spPr>
          <a:xfrm>
            <a:off x="6907573" y="5336824"/>
            <a:ext cx="2410689" cy="646331"/>
          </a:xfrm>
          <a:prstGeom prst="rect">
            <a:avLst/>
          </a:prstGeom>
          <a:noFill/>
        </p:spPr>
        <p:txBody>
          <a:bodyPr wrap="square" rtlCol="0">
            <a:spAutoFit/>
          </a:bodyPr>
          <a:lstStyle/>
          <a:p>
            <a:r>
              <a:rPr lang="en-US" dirty="0">
                <a:latin typeface="Arial Narrow" panose="020B0606020202030204" pitchFamily="34" charset="0"/>
              </a:rPr>
              <a:t>Ray, 32</a:t>
            </a:r>
          </a:p>
          <a:p>
            <a:r>
              <a:rPr lang="en-US" dirty="0">
                <a:latin typeface="Arial Narrow" panose="020B0606020202030204" pitchFamily="34" charset="0"/>
              </a:rPr>
              <a:t>Realtor</a:t>
            </a:r>
          </a:p>
        </p:txBody>
      </p:sp>
      <p:sp>
        <p:nvSpPr>
          <p:cNvPr id="11" name="TextBox 10">
            <a:extLst>
              <a:ext uri="{FF2B5EF4-FFF2-40B4-BE49-F238E27FC236}">
                <a16:creationId xmlns:a16="http://schemas.microsoft.com/office/drawing/2014/main" id="{935DC8A1-DADF-9FFB-923F-48ACDBDC71DD}"/>
              </a:ext>
            </a:extLst>
          </p:cNvPr>
          <p:cNvSpPr txBox="1"/>
          <p:nvPr/>
        </p:nvSpPr>
        <p:spPr>
          <a:xfrm flipH="1">
            <a:off x="0" y="6512361"/>
            <a:ext cx="12192000" cy="369332"/>
          </a:xfrm>
          <a:prstGeom prst="rect">
            <a:avLst/>
          </a:prstGeom>
          <a:solidFill>
            <a:srgbClr val="92D050"/>
          </a:solidFill>
        </p:spPr>
        <p:txBody>
          <a:bodyPr wrap="square" rtlCol="0">
            <a:spAutoFit/>
            <a:scene3d>
              <a:camera prst="orthographicFront"/>
              <a:lightRig rig="threePt" dir="t"/>
            </a:scene3d>
            <a:sp3d extrusionH="57150" contourW="12700">
              <a:extrusionClr>
                <a:srgbClr val="92D050"/>
              </a:extrusionClr>
              <a:contourClr>
                <a:srgbClr val="92D050"/>
              </a:contourClr>
            </a:sp3d>
          </a:bodyPr>
          <a:lstStyle/>
          <a:p>
            <a:r>
              <a:rPr lang="en-US" dirty="0">
                <a:solidFill>
                  <a:schemeClr val="bg1"/>
                </a:solidFill>
              </a:rPr>
              <a:t>                                                            </a:t>
            </a:r>
            <a:r>
              <a:rPr lang="en-US" b="1" dirty="0">
                <a:latin typeface="Arial" panose="020B0604020202020204" pitchFamily="34" charset="0"/>
                <a:cs typeface="Arial" panose="020B0604020202020204" pitchFamily="34" charset="0"/>
              </a:rPr>
              <a:t>Type 2 diabetes does not have to be your destiny.</a:t>
            </a:r>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1: Type 2 Diabetes is Preventable, and Losing Some Weight Can Help</a:t>
            </a:r>
          </a:p>
        </p:txBody>
      </p:sp>
    </p:spTree>
    <p:extLst>
      <p:ext uri="{BB962C8B-B14F-4D97-AF65-F5344CB8AC3E}">
        <p14:creationId xmlns:p14="http://schemas.microsoft.com/office/powerpoint/2010/main" val="6076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82197"/>
          </a:xfrm>
          <a:prstGeom prst="rect">
            <a:avLst/>
          </a:prstGeom>
          <a:solidFill>
            <a:srgbClr val="75ABF3"/>
          </a:solidFill>
          <a:ln>
            <a:solidFill>
              <a:srgbClr val="75A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48900" y="856993"/>
            <a:ext cx="10878596" cy="614269"/>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2: Diabetes Affects Various Body Organs</a:t>
            </a: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1: Type 2 Diabetes is Preventable, and Losing Some Weight Can Help</a:t>
            </a:r>
          </a:p>
        </p:txBody>
      </p:sp>
      <p:pic>
        <p:nvPicPr>
          <p:cNvPr id="14" name="Picture 13" descr="A Black woman looking at the camera (Angela, 28, Elementary School Teacher)">
            <a:extLst>
              <a:ext uri="{FF2B5EF4-FFF2-40B4-BE49-F238E27FC236}">
                <a16:creationId xmlns:a16="http://schemas.microsoft.com/office/drawing/2014/main" id="{BAB6E13A-3402-5252-ABF3-F3F37ED31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83" y="1713563"/>
            <a:ext cx="4005740" cy="3186543"/>
          </a:xfrm>
          <a:prstGeom prst="rect">
            <a:avLst/>
          </a:prstGeom>
        </p:spPr>
      </p:pic>
      <p:sp>
        <p:nvSpPr>
          <p:cNvPr id="15" name="TextBox 14">
            <a:extLst>
              <a:ext uri="{FF2B5EF4-FFF2-40B4-BE49-F238E27FC236}">
                <a16:creationId xmlns:a16="http://schemas.microsoft.com/office/drawing/2014/main" id="{B91BE1B3-2753-B79E-790D-606C7B815D4A}"/>
              </a:ext>
            </a:extLst>
          </p:cNvPr>
          <p:cNvSpPr txBox="1"/>
          <p:nvPr/>
        </p:nvSpPr>
        <p:spPr>
          <a:xfrm>
            <a:off x="7900711" y="1510103"/>
            <a:ext cx="3415206" cy="369332"/>
          </a:xfrm>
          <a:prstGeom prst="rect">
            <a:avLst/>
          </a:prstGeom>
          <a:noFill/>
        </p:spPr>
        <p:txBody>
          <a:bodyPr wrap="square" rtlCol="0">
            <a:spAutoFit/>
          </a:bodyPr>
          <a:lstStyle/>
          <a:p>
            <a:r>
              <a:rPr lang="en-US" dirty="0">
                <a:latin typeface="Arial Black" panose="020B0A04020102020204" pitchFamily="34" charset="0"/>
              </a:rPr>
              <a:t>Diabetes Complications</a:t>
            </a:r>
          </a:p>
        </p:txBody>
      </p:sp>
      <p:sp>
        <p:nvSpPr>
          <p:cNvPr id="16" name="TextBox 15">
            <a:extLst>
              <a:ext uri="{FF2B5EF4-FFF2-40B4-BE49-F238E27FC236}">
                <a16:creationId xmlns:a16="http://schemas.microsoft.com/office/drawing/2014/main" id="{585395C9-266E-3EEA-380E-5F5E652CCDAF}"/>
              </a:ext>
            </a:extLst>
          </p:cNvPr>
          <p:cNvSpPr txBox="1"/>
          <p:nvPr/>
        </p:nvSpPr>
        <p:spPr>
          <a:xfrm flipH="1">
            <a:off x="572268" y="5142407"/>
            <a:ext cx="4613370" cy="646331"/>
          </a:xfrm>
          <a:prstGeom prst="rect">
            <a:avLst/>
          </a:prstGeom>
          <a:noFill/>
        </p:spPr>
        <p:txBody>
          <a:bodyPr wrap="square" rtlCol="0">
            <a:spAutoFit/>
          </a:bodyPr>
          <a:lstStyle/>
          <a:p>
            <a:pPr algn="ctr"/>
            <a:r>
              <a:rPr lang="en-US" b="1" dirty="0">
                <a:latin typeface="Arial Narrow" panose="020B0606020202030204" pitchFamily="34" charset="0"/>
              </a:rPr>
              <a:t>“So, what is diabetes? It affects your whole body – sometimes you don’t even know you are sick.”</a:t>
            </a:r>
          </a:p>
        </p:txBody>
      </p:sp>
      <p:pic>
        <p:nvPicPr>
          <p:cNvPr id="17" name="Picture 16" descr="Illustration of human body with areas of concern labeled (blindness, heart disease, kidney disease, amputations, nerve damage)">
            <a:extLst>
              <a:ext uri="{FF2B5EF4-FFF2-40B4-BE49-F238E27FC236}">
                <a16:creationId xmlns:a16="http://schemas.microsoft.com/office/drawing/2014/main" id="{E9F7EAAD-2546-D36D-D9D4-A52B70A16D85}"/>
              </a:ext>
            </a:extLst>
          </p:cNvPr>
          <p:cNvPicPr>
            <a:picLocks noChangeAspect="1"/>
          </p:cNvPicPr>
          <p:nvPr/>
        </p:nvPicPr>
        <p:blipFill rotWithShape="1">
          <a:blip r:embed="rId4"/>
          <a:srcRect t="10064"/>
          <a:stretch/>
        </p:blipFill>
        <p:spPr>
          <a:xfrm>
            <a:off x="7142184" y="2042939"/>
            <a:ext cx="4477548" cy="4180721"/>
          </a:xfrm>
          <a:prstGeom prst="rect">
            <a:avLst/>
          </a:prstGeom>
        </p:spPr>
      </p:pic>
    </p:spTree>
    <p:extLst>
      <p:ext uri="{BB962C8B-B14F-4D97-AF65-F5344CB8AC3E}">
        <p14:creationId xmlns:p14="http://schemas.microsoft.com/office/powerpoint/2010/main" val="24193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75ABF3"/>
          </a:solidFill>
          <a:ln>
            <a:solidFill>
              <a:srgbClr val="75A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48970" y="834941"/>
            <a:ext cx="9745883" cy="384950"/>
          </a:xfrm>
        </p:spPr>
        <p:txBody>
          <a:bodyPr>
            <a:noAutofit/>
          </a:bodyPr>
          <a:lstStyle/>
          <a:p>
            <a:r>
              <a:rPr lang="en-US" sz="2200" b="1" dirty="0">
                <a:solidFill>
                  <a:srgbClr val="FFC000"/>
                </a:solidFill>
                <a:latin typeface="Arial Narrow" panose="020B0606020202030204" pitchFamily="34" charset="0"/>
                <a:cs typeface="Arial" panose="020B0604020202020204" pitchFamily="34" charset="0"/>
              </a:rPr>
              <a:t>Topic 3: Type 2 Diabetes Risk Factors and How the Disease Can Be Prevented</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1: Type 2 Diabetes is Preventable, and Losing Some Weight Can Help</a:t>
            </a:r>
          </a:p>
        </p:txBody>
      </p:sp>
      <p:pic>
        <p:nvPicPr>
          <p:cNvPr id="3" name="Picture 2" descr="A Black man looking at the camera (Ray 32, Realtor)">
            <a:extLst>
              <a:ext uri="{FF2B5EF4-FFF2-40B4-BE49-F238E27FC236}">
                <a16:creationId xmlns:a16="http://schemas.microsoft.com/office/drawing/2014/main" id="{3940A4BD-BAD2-AAA4-E708-393CF520B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83" y="1704147"/>
            <a:ext cx="3743325" cy="2622550"/>
          </a:xfrm>
          <a:prstGeom prst="rect">
            <a:avLst/>
          </a:prstGeom>
        </p:spPr>
      </p:pic>
      <p:sp>
        <p:nvSpPr>
          <p:cNvPr id="5" name="TextBox 4">
            <a:extLst>
              <a:ext uri="{FF2B5EF4-FFF2-40B4-BE49-F238E27FC236}">
                <a16:creationId xmlns:a16="http://schemas.microsoft.com/office/drawing/2014/main" id="{F272744E-D263-2178-7E43-6E74F55F7DD1}"/>
              </a:ext>
            </a:extLst>
          </p:cNvPr>
          <p:cNvSpPr txBox="1"/>
          <p:nvPr/>
        </p:nvSpPr>
        <p:spPr>
          <a:xfrm>
            <a:off x="870383" y="4553688"/>
            <a:ext cx="3743325" cy="1200329"/>
          </a:xfrm>
          <a:prstGeom prst="rect">
            <a:avLst/>
          </a:prstGeom>
          <a:noFill/>
        </p:spPr>
        <p:txBody>
          <a:bodyPr wrap="square" rtlCol="0">
            <a:spAutoFit/>
          </a:bodyPr>
          <a:lstStyle/>
          <a:p>
            <a:pPr algn="ctr"/>
            <a:r>
              <a:rPr lang="en-US" b="1" dirty="0">
                <a:latin typeface="Arial Narrow" panose="020B0606020202030204" pitchFamily="34" charset="0"/>
              </a:rPr>
              <a:t>“Diabetes runs in our family, but I don’t claim it. I’m making small changes to what I eat and do. I’m losing a few pounds and I’m in control.”</a:t>
            </a:r>
          </a:p>
        </p:txBody>
      </p:sp>
      <p:pic>
        <p:nvPicPr>
          <p:cNvPr id="7" name="Picture 6" descr="Illustration of risk factors for diabetes (age 45 or older, overweight or obese, had diabetes while you were pregnant, a person who is African American, Hispanic/Latino, Native American, Alaska Native (some Pacific Islander and Asian American persons are also at higher risk), have a parent or sibling with type 2 diabetes, physically active less than 3 times a week">
            <a:extLst>
              <a:ext uri="{FF2B5EF4-FFF2-40B4-BE49-F238E27FC236}">
                <a16:creationId xmlns:a16="http://schemas.microsoft.com/office/drawing/2014/main" id="{6EB6196D-D654-6835-3122-152CEB58D652}"/>
              </a:ext>
            </a:extLst>
          </p:cNvPr>
          <p:cNvPicPr>
            <a:picLocks noChangeAspect="1"/>
          </p:cNvPicPr>
          <p:nvPr/>
        </p:nvPicPr>
        <p:blipFill rotWithShape="1">
          <a:blip r:embed="rId4"/>
          <a:srcRect t="7684"/>
          <a:stretch/>
        </p:blipFill>
        <p:spPr>
          <a:xfrm>
            <a:off x="7022853" y="1960893"/>
            <a:ext cx="4074332" cy="4274443"/>
          </a:xfrm>
          <a:prstGeom prst="rect">
            <a:avLst/>
          </a:prstGeom>
        </p:spPr>
      </p:pic>
      <p:sp>
        <p:nvSpPr>
          <p:cNvPr id="6" name="TextBox 5">
            <a:extLst>
              <a:ext uri="{FF2B5EF4-FFF2-40B4-BE49-F238E27FC236}">
                <a16:creationId xmlns:a16="http://schemas.microsoft.com/office/drawing/2014/main" id="{BDCFD127-03D3-6BC6-4342-5F11C1C8D9EA}"/>
              </a:ext>
            </a:extLst>
          </p:cNvPr>
          <p:cNvSpPr txBox="1"/>
          <p:nvPr/>
        </p:nvSpPr>
        <p:spPr>
          <a:xfrm>
            <a:off x="7446364" y="1536482"/>
            <a:ext cx="3875253" cy="369332"/>
          </a:xfrm>
          <a:prstGeom prst="rect">
            <a:avLst/>
          </a:prstGeom>
          <a:noFill/>
        </p:spPr>
        <p:txBody>
          <a:bodyPr wrap="square" rtlCol="0">
            <a:spAutoFit/>
          </a:bodyPr>
          <a:lstStyle/>
          <a:p>
            <a:r>
              <a:rPr lang="en-US" dirty="0">
                <a:latin typeface="Arial Black" panose="020B0A04020102020204" pitchFamily="34" charset="0"/>
              </a:rPr>
              <a:t>Risk Factors for Diabetes</a:t>
            </a:r>
          </a:p>
        </p:txBody>
      </p:sp>
      <p:sp>
        <p:nvSpPr>
          <p:cNvPr id="12" name="TextBox 11">
            <a:extLst>
              <a:ext uri="{FF2B5EF4-FFF2-40B4-BE49-F238E27FC236}">
                <a16:creationId xmlns:a16="http://schemas.microsoft.com/office/drawing/2014/main" id="{46A5FD22-E36E-DCE3-EE84-D28ED4B67DB4}"/>
              </a:ext>
            </a:extLst>
          </p:cNvPr>
          <p:cNvSpPr txBox="1"/>
          <p:nvPr/>
        </p:nvSpPr>
        <p:spPr>
          <a:xfrm>
            <a:off x="0" y="6495019"/>
            <a:ext cx="12192000" cy="369332"/>
          </a:xfrm>
          <a:prstGeom prst="rect">
            <a:avLst/>
          </a:prstGeom>
          <a:solidFill>
            <a:srgbClr val="92D050"/>
          </a:solidFill>
        </p:spPr>
        <p:txBody>
          <a:bodyPr wrap="square" rtlCol="0">
            <a:spAutoFit/>
          </a:bodyPr>
          <a:lstStyle/>
          <a:p>
            <a:r>
              <a:rPr lang="en-US" dirty="0"/>
              <a:t>                                            </a:t>
            </a:r>
            <a:r>
              <a:rPr lang="en-US" dirty="0">
                <a:latin typeface="Arial" panose="020B0604020202020204" pitchFamily="34" charset="0"/>
                <a:cs typeface="Arial" panose="020B0604020202020204" pitchFamily="34" charset="0"/>
              </a:rPr>
              <a:t>Even those of us at high risk can prevent or delay type 2 diabetes.</a:t>
            </a:r>
          </a:p>
        </p:txBody>
      </p:sp>
    </p:spTree>
    <p:extLst>
      <p:ext uri="{BB962C8B-B14F-4D97-AF65-F5344CB8AC3E}">
        <p14:creationId xmlns:p14="http://schemas.microsoft.com/office/powerpoint/2010/main" val="16826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C16E"/>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5892A2-3C1E-0F3A-5DB0-0DC304CFF02E}"/>
              </a:ext>
            </a:extLst>
          </p:cNvPr>
          <p:cNvSpPr>
            <a:spLocks noGrp="1"/>
          </p:cNvSpPr>
          <p:nvPr>
            <p:ph type="title"/>
          </p:nvPr>
        </p:nvSpPr>
        <p:spPr>
          <a:xfrm>
            <a:off x="620487" y="1026741"/>
            <a:ext cx="3543300" cy="4578624"/>
          </a:xfrm>
        </p:spPr>
        <p:txBody>
          <a:bodyPr anchor="b">
            <a:normAutofit/>
          </a:bodyPr>
          <a:lstStyle/>
          <a:p>
            <a:r>
              <a:rPr lang="en-US" b="1" dirty="0">
                <a:latin typeface="Arial Black" panose="020B0A04020102020204" pitchFamily="34" charset="0"/>
              </a:rPr>
              <a:t>Lesson 2</a:t>
            </a:r>
          </a:p>
        </p:txBody>
      </p:sp>
      <p:cxnSp>
        <p:nvCxnSpPr>
          <p:cNvPr id="13"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BE17B-C2FB-CB5E-6EF6-356A84C81C85}"/>
              </a:ext>
            </a:extLst>
          </p:cNvPr>
          <p:cNvSpPr>
            <a:spLocks noGrp="1"/>
          </p:cNvSpPr>
          <p:nvPr>
            <p:ph idx="1"/>
          </p:nvPr>
        </p:nvSpPr>
        <p:spPr>
          <a:xfrm>
            <a:off x="1231470" y="1576342"/>
            <a:ext cx="9729060" cy="4831080"/>
          </a:xfrm>
        </p:spPr>
        <p:txBody>
          <a:bodyPr anchor="t">
            <a:normAutofit/>
          </a:bodyPr>
          <a:lstStyle/>
          <a:p>
            <a:pPr marL="0" indent="0" algn="ctr">
              <a:buNone/>
            </a:pPr>
            <a:endParaRPr lang="en-US" dirty="0"/>
          </a:p>
          <a:p>
            <a:pPr marL="0" indent="0" algn="ctr">
              <a:buNone/>
            </a:pPr>
            <a:endParaRPr lang="en-US" dirty="0"/>
          </a:p>
          <a:p>
            <a:pPr marL="0" indent="0" algn="ctr">
              <a:buNone/>
            </a:pPr>
            <a:r>
              <a:rPr lang="en-US" sz="4200" b="1" dirty="0">
                <a:solidFill>
                  <a:schemeClr val="bg1"/>
                </a:solidFill>
                <a:latin typeface="Arial Narrow" panose="020B0606020202030204" pitchFamily="34" charset="0"/>
              </a:rPr>
              <a:t>Making Healthy Food Choices</a:t>
            </a:r>
          </a:p>
        </p:txBody>
      </p:sp>
    </p:spTree>
    <p:extLst>
      <p:ext uri="{BB962C8B-B14F-4D97-AF65-F5344CB8AC3E}">
        <p14:creationId xmlns:p14="http://schemas.microsoft.com/office/powerpoint/2010/main" val="39020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1: Reading Food Labels</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sp>
        <p:nvSpPr>
          <p:cNvPr id="8" name="TextBox 7">
            <a:extLst>
              <a:ext uri="{FF2B5EF4-FFF2-40B4-BE49-F238E27FC236}">
                <a16:creationId xmlns:a16="http://schemas.microsoft.com/office/drawing/2014/main" id="{5D61B3BF-4F52-783A-39BC-71CBD6110CB0}"/>
              </a:ext>
            </a:extLst>
          </p:cNvPr>
          <p:cNvSpPr txBox="1"/>
          <p:nvPr/>
        </p:nvSpPr>
        <p:spPr>
          <a:xfrm>
            <a:off x="0" y="6515100"/>
            <a:ext cx="12192000" cy="369332"/>
          </a:xfrm>
          <a:prstGeom prst="rect">
            <a:avLst/>
          </a:prstGeom>
          <a:solidFill>
            <a:srgbClr val="92D050"/>
          </a:solidFill>
        </p:spPr>
        <p:txBody>
          <a:bodyPr wrap="square" rtlCol="0">
            <a:spAutoFit/>
          </a:bodyPr>
          <a:lstStyle/>
          <a:p>
            <a:r>
              <a:rPr lang="en-US" dirty="0"/>
              <a:t>                                                </a:t>
            </a:r>
            <a:r>
              <a:rPr lang="en-US" dirty="0">
                <a:latin typeface="Arial" panose="020B0604020202020204" pitchFamily="34" charset="0"/>
                <a:cs typeface="Arial" panose="020B0604020202020204" pitchFamily="34" charset="0"/>
              </a:rPr>
              <a:t>Small steps in eating and moving can lead to big rewards.</a:t>
            </a:r>
          </a:p>
        </p:txBody>
      </p:sp>
      <p:pic>
        <p:nvPicPr>
          <p:cNvPr id="9" name="Picture 8" descr="A Black man looking at the camera (Ray 32, Realtor)">
            <a:extLst>
              <a:ext uri="{FF2B5EF4-FFF2-40B4-BE49-F238E27FC236}">
                <a16:creationId xmlns:a16="http://schemas.microsoft.com/office/drawing/2014/main" id="{7158DEEA-DE78-A1A4-3AF1-017BC2C54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348" y="1819261"/>
            <a:ext cx="3743325" cy="2400300"/>
          </a:xfrm>
          <a:prstGeom prst="rect">
            <a:avLst/>
          </a:prstGeom>
        </p:spPr>
      </p:pic>
      <p:sp>
        <p:nvSpPr>
          <p:cNvPr id="10" name="TextBox 9">
            <a:extLst>
              <a:ext uri="{FF2B5EF4-FFF2-40B4-BE49-F238E27FC236}">
                <a16:creationId xmlns:a16="http://schemas.microsoft.com/office/drawing/2014/main" id="{BB999B54-ED13-E444-E70D-A81AD68450B5}"/>
              </a:ext>
            </a:extLst>
          </p:cNvPr>
          <p:cNvSpPr txBox="1"/>
          <p:nvPr/>
        </p:nvSpPr>
        <p:spPr>
          <a:xfrm>
            <a:off x="7866607" y="4517310"/>
            <a:ext cx="3400425" cy="923330"/>
          </a:xfrm>
          <a:prstGeom prst="rect">
            <a:avLst/>
          </a:prstGeom>
          <a:noFill/>
        </p:spPr>
        <p:txBody>
          <a:bodyPr wrap="square" rtlCol="0">
            <a:spAutoFit/>
          </a:bodyPr>
          <a:lstStyle/>
          <a:p>
            <a:pPr algn="ctr"/>
            <a:r>
              <a:rPr lang="en-US" b="1" dirty="0">
                <a:latin typeface="Arial Narrow" panose="020B0606020202030204" pitchFamily="34" charset="0"/>
              </a:rPr>
              <a:t>“We have to eat healthier and make better choices. First, I learned to read food labels.”</a:t>
            </a:r>
          </a:p>
        </p:txBody>
      </p:sp>
      <p:grpSp>
        <p:nvGrpSpPr>
          <p:cNvPr id="11" name="Group 10">
            <a:extLst>
              <a:ext uri="{FF2B5EF4-FFF2-40B4-BE49-F238E27FC236}">
                <a16:creationId xmlns:a16="http://schemas.microsoft.com/office/drawing/2014/main" id="{6BD8B8BA-3A88-4C7C-D34E-AC0CCFD851D1}"/>
              </a:ext>
              <a:ext uri="{C183D7F6-B498-43B3-948B-1728B52AA6E4}">
                <adec:decorative xmlns:adec="http://schemas.microsoft.com/office/drawing/2017/decorative" val="1"/>
              </a:ext>
            </a:extLst>
          </p:cNvPr>
          <p:cNvGrpSpPr/>
          <p:nvPr/>
        </p:nvGrpSpPr>
        <p:grpSpPr>
          <a:xfrm>
            <a:off x="334696" y="1371862"/>
            <a:ext cx="6595953" cy="4912341"/>
            <a:chOff x="147637" y="869265"/>
            <a:chExt cx="6865143" cy="5205413"/>
          </a:xfrm>
        </p:grpSpPr>
        <p:pic>
          <p:nvPicPr>
            <p:cNvPr id="14" name="Picture 13" descr="Table&#10;&#10;Description automatically generated">
              <a:extLst>
                <a:ext uri="{FF2B5EF4-FFF2-40B4-BE49-F238E27FC236}">
                  <a16:creationId xmlns:a16="http://schemas.microsoft.com/office/drawing/2014/main" id="{FFBD32F1-0B26-2096-477D-D144318E1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 y="869265"/>
              <a:ext cx="6858000" cy="5205413"/>
            </a:xfrm>
            <a:prstGeom prst="rect">
              <a:avLst/>
            </a:prstGeom>
          </p:spPr>
        </p:pic>
        <p:pic>
          <p:nvPicPr>
            <p:cNvPr id="15" name="Picture 14">
              <a:extLst>
                <a:ext uri="{FF2B5EF4-FFF2-40B4-BE49-F238E27FC236}">
                  <a16:creationId xmlns:a16="http://schemas.microsoft.com/office/drawing/2014/main" id="{2D94D7C9-9896-E295-55F5-E2DF497A0DA3}"/>
                </a:ext>
              </a:extLst>
            </p:cNvPr>
            <p:cNvPicPr>
              <a:picLocks noChangeAspect="1"/>
            </p:cNvPicPr>
            <p:nvPr/>
          </p:nvPicPr>
          <p:blipFill rotWithShape="1">
            <a:blip r:embed="rId5"/>
            <a:srcRect l="64891" t="23974" r="1" b="46445"/>
            <a:stretch/>
          </p:blipFill>
          <p:spPr>
            <a:xfrm>
              <a:off x="4604890" y="2117467"/>
              <a:ext cx="2407890" cy="1540133"/>
            </a:xfrm>
            <a:prstGeom prst="rect">
              <a:avLst/>
            </a:prstGeom>
          </p:spPr>
        </p:pic>
        <p:pic>
          <p:nvPicPr>
            <p:cNvPr id="16" name="Picture 15">
              <a:extLst>
                <a:ext uri="{FF2B5EF4-FFF2-40B4-BE49-F238E27FC236}">
                  <a16:creationId xmlns:a16="http://schemas.microsoft.com/office/drawing/2014/main" id="{8B3CF28E-AEA7-1444-C06A-2CDFE1C6E688}"/>
                </a:ext>
              </a:extLst>
            </p:cNvPr>
            <p:cNvPicPr>
              <a:picLocks noChangeAspect="1"/>
            </p:cNvPicPr>
            <p:nvPr/>
          </p:nvPicPr>
          <p:blipFill rotWithShape="1">
            <a:blip r:embed="rId5"/>
            <a:srcRect l="8958" t="55748" r="67524" b="32294"/>
            <a:stretch/>
          </p:blipFill>
          <p:spPr>
            <a:xfrm>
              <a:off x="761999" y="3770722"/>
              <a:ext cx="1612985" cy="622602"/>
            </a:xfrm>
            <a:prstGeom prst="rect">
              <a:avLst/>
            </a:prstGeom>
          </p:spPr>
        </p:pic>
        <p:pic>
          <p:nvPicPr>
            <p:cNvPr id="17" name="Picture 16">
              <a:extLst>
                <a:ext uri="{FF2B5EF4-FFF2-40B4-BE49-F238E27FC236}">
                  <a16:creationId xmlns:a16="http://schemas.microsoft.com/office/drawing/2014/main" id="{D5CD2F32-6895-5F5E-7516-AC2E73366E55}"/>
                </a:ext>
              </a:extLst>
            </p:cNvPr>
            <p:cNvPicPr>
              <a:picLocks noChangeAspect="1"/>
            </p:cNvPicPr>
            <p:nvPr/>
          </p:nvPicPr>
          <p:blipFill rotWithShape="1">
            <a:blip r:embed="rId5"/>
            <a:srcRect l="11056" t="20057" r="68286" b="69373"/>
            <a:stretch/>
          </p:blipFill>
          <p:spPr>
            <a:xfrm>
              <a:off x="905933" y="1913467"/>
              <a:ext cx="1416853" cy="550333"/>
            </a:xfrm>
            <a:prstGeom prst="rect">
              <a:avLst/>
            </a:prstGeom>
          </p:spPr>
        </p:pic>
        <p:pic>
          <p:nvPicPr>
            <p:cNvPr id="18" name="Picture 17">
              <a:extLst>
                <a:ext uri="{FF2B5EF4-FFF2-40B4-BE49-F238E27FC236}">
                  <a16:creationId xmlns:a16="http://schemas.microsoft.com/office/drawing/2014/main" id="{89B1038F-B6EA-756F-1C89-FDD8DA6EA3C8}"/>
                </a:ext>
              </a:extLst>
            </p:cNvPr>
            <p:cNvPicPr>
              <a:picLocks noChangeAspect="1"/>
            </p:cNvPicPr>
            <p:nvPr/>
          </p:nvPicPr>
          <p:blipFill rotWithShape="1">
            <a:blip r:embed="rId5"/>
            <a:srcRect r="68286" b="81232"/>
            <a:stretch/>
          </p:blipFill>
          <p:spPr>
            <a:xfrm>
              <a:off x="147637" y="869266"/>
              <a:ext cx="2175149" cy="977119"/>
            </a:xfrm>
            <a:prstGeom prst="rect">
              <a:avLst/>
            </a:prstGeom>
          </p:spPr>
        </p:pic>
      </p:grpSp>
    </p:spTree>
    <p:extLst>
      <p:ext uri="{BB962C8B-B14F-4D97-AF65-F5344CB8AC3E}">
        <p14:creationId xmlns:p14="http://schemas.microsoft.com/office/powerpoint/2010/main" val="32275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2: Limit Unhealthy Fats</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sp>
        <p:nvSpPr>
          <p:cNvPr id="3" name="TextBox 2">
            <a:extLst>
              <a:ext uri="{FF2B5EF4-FFF2-40B4-BE49-F238E27FC236}">
                <a16:creationId xmlns:a16="http://schemas.microsoft.com/office/drawing/2014/main" id="{C7A704CA-6D94-6E27-26D7-B8C96DDC8F1A}"/>
              </a:ext>
            </a:extLst>
          </p:cNvPr>
          <p:cNvSpPr txBox="1"/>
          <p:nvPr/>
        </p:nvSpPr>
        <p:spPr>
          <a:xfrm>
            <a:off x="955040" y="5366603"/>
            <a:ext cx="3220719" cy="923330"/>
          </a:xfrm>
          <a:prstGeom prst="rect">
            <a:avLst/>
          </a:prstGeom>
          <a:noFill/>
        </p:spPr>
        <p:txBody>
          <a:bodyPr wrap="square" rtlCol="0">
            <a:spAutoFit/>
          </a:bodyPr>
          <a:lstStyle/>
          <a:p>
            <a:pPr algn="ctr"/>
            <a:r>
              <a:rPr lang="en-US" b="1" dirty="0">
                <a:latin typeface="Arial Narrow" panose="020B0606020202030204" pitchFamily="34" charset="0"/>
              </a:rPr>
              <a:t>“I found a lot of unhealthy fats in my foods. I’ve made changes to eat healthier fats.”</a:t>
            </a:r>
          </a:p>
        </p:txBody>
      </p:sp>
      <p:pic>
        <p:nvPicPr>
          <p:cNvPr id="5" name="Picture 4" descr="Screenshot from Road to Health Participant Guide showing examples of how to Cook With Healthy Fats">
            <a:extLst>
              <a:ext uri="{FF2B5EF4-FFF2-40B4-BE49-F238E27FC236}">
                <a16:creationId xmlns:a16="http://schemas.microsoft.com/office/drawing/2014/main" id="{54E51B26-3B59-EAA2-FE0B-FF347E6F6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371" y="904625"/>
            <a:ext cx="5761220" cy="5808443"/>
          </a:xfrm>
          <a:prstGeom prst="rect">
            <a:avLst/>
          </a:prstGeom>
        </p:spPr>
      </p:pic>
      <p:pic>
        <p:nvPicPr>
          <p:cNvPr id="6" name="Picture 5" descr="A Black woman looking at the camera (Angela, 28, Elementary School Teacher)">
            <a:extLst>
              <a:ext uri="{FF2B5EF4-FFF2-40B4-BE49-F238E27FC236}">
                <a16:creationId xmlns:a16="http://schemas.microsoft.com/office/drawing/2014/main" id="{0517978E-27A0-CD0B-70BA-FCBFD667E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1743137"/>
            <a:ext cx="4005740" cy="3186543"/>
          </a:xfrm>
          <a:prstGeom prst="rect">
            <a:avLst/>
          </a:prstGeom>
        </p:spPr>
      </p:pic>
    </p:spTree>
    <p:extLst>
      <p:ext uri="{BB962C8B-B14F-4D97-AF65-F5344CB8AC3E}">
        <p14:creationId xmlns:p14="http://schemas.microsoft.com/office/powerpoint/2010/main" val="180862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CC119-24B9-BD12-A79E-3063D1760A25}"/>
              </a:ext>
              <a:ext uri="{C183D7F6-B498-43B3-948B-1728B52AA6E4}">
                <adec:decorative xmlns:adec="http://schemas.microsoft.com/office/drawing/2017/decorative" val="1"/>
              </a:ext>
            </a:extLst>
          </p:cNvPr>
          <p:cNvSpPr/>
          <p:nvPr/>
        </p:nvSpPr>
        <p:spPr>
          <a:xfrm>
            <a:off x="0" y="-64045"/>
            <a:ext cx="12192000" cy="821889"/>
          </a:xfrm>
          <a:prstGeom prst="rect">
            <a:avLst/>
          </a:prstGeom>
          <a:solidFill>
            <a:srgbClr val="1AC16E"/>
          </a:solidFill>
          <a:ln>
            <a:solidFill>
              <a:srgbClr val="1AC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02020C-8443-60F8-39FC-A8F730430FF8}"/>
              </a:ext>
            </a:extLst>
          </p:cNvPr>
          <p:cNvSpPr>
            <a:spLocks noGrp="1"/>
          </p:cNvSpPr>
          <p:nvPr>
            <p:ph type="title"/>
          </p:nvPr>
        </p:nvSpPr>
        <p:spPr>
          <a:xfrm>
            <a:off x="2057708" y="821149"/>
            <a:ext cx="9745883" cy="384950"/>
          </a:xfrm>
        </p:spPr>
        <p:txBody>
          <a:bodyPr>
            <a:noAutofit/>
          </a:bodyPr>
          <a:lstStyle/>
          <a:p>
            <a:r>
              <a:rPr lang="en-US" sz="2400" b="1" dirty="0">
                <a:solidFill>
                  <a:srgbClr val="FFC000"/>
                </a:solidFill>
                <a:latin typeface="Arial Narrow" panose="020B0606020202030204" pitchFamily="34" charset="0"/>
                <a:cs typeface="Arial" panose="020B0604020202020204" pitchFamily="34" charset="0"/>
              </a:rPr>
              <a:t>Topic 2: Limit Unhealthy Fats</a:t>
            </a:r>
            <a:br>
              <a:rPr lang="en-US" sz="2800" b="1" dirty="0">
                <a:solidFill>
                  <a:srgbClr val="FFC000"/>
                </a:solidFill>
                <a:latin typeface="Arial" panose="020B0604020202020204" pitchFamily="34" charset="0"/>
                <a:cs typeface="Arial" panose="020B0604020202020204" pitchFamily="34" charset="0"/>
              </a:rPr>
            </a:br>
            <a:br>
              <a:rPr lang="en-US" sz="2800" b="1" dirty="0">
                <a:solidFill>
                  <a:srgbClr val="FFC000"/>
                </a:solidFill>
                <a:latin typeface="Arial" panose="020B0604020202020204" pitchFamily="34" charset="0"/>
                <a:cs typeface="Arial" panose="020B0604020202020204" pitchFamily="34" charset="0"/>
              </a:rPr>
            </a:br>
            <a:br>
              <a:rPr lang="en-US" sz="3000" b="1" dirty="0">
                <a:solidFill>
                  <a:srgbClr val="FFC000"/>
                </a:solidFill>
                <a:latin typeface="Arial Narrow" panose="020B0606020202030204" pitchFamily="34" charset="0"/>
              </a:rPr>
            </a:br>
            <a:endParaRPr lang="en-US" sz="3000" dirty="0"/>
          </a:p>
        </p:txBody>
      </p:sp>
      <p:sp>
        <p:nvSpPr>
          <p:cNvPr id="4" name="TextBox 3">
            <a:extLst>
              <a:ext uri="{FF2B5EF4-FFF2-40B4-BE49-F238E27FC236}">
                <a16:creationId xmlns:a16="http://schemas.microsoft.com/office/drawing/2014/main" id="{61799F45-C25C-D88B-6A40-41DAB41BB73F}"/>
              </a:ext>
            </a:extLst>
          </p:cNvPr>
          <p:cNvSpPr txBox="1"/>
          <p:nvPr/>
        </p:nvSpPr>
        <p:spPr>
          <a:xfrm>
            <a:off x="231347" y="134864"/>
            <a:ext cx="12066669"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Lesson 2: Making Healthy Food Choices</a:t>
            </a:r>
          </a:p>
        </p:txBody>
      </p:sp>
      <p:pic>
        <p:nvPicPr>
          <p:cNvPr id="7" name="Picture 6" descr="Screenshot from Road to Health Participant Guide showing examples of how to Cook With Healthy Fats">
            <a:extLst>
              <a:ext uri="{FF2B5EF4-FFF2-40B4-BE49-F238E27FC236}">
                <a16:creationId xmlns:a16="http://schemas.microsoft.com/office/drawing/2014/main" id="{411CD846-B368-17A0-31F3-C2A26C57CFFC}"/>
              </a:ext>
            </a:extLst>
          </p:cNvPr>
          <p:cNvPicPr>
            <a:picLocks noChangeAspect="1"/>
          </p:cNvPicPr>
          <p:nvPr/>
        </p:nvPicPr>
        <p:blipFill rotWithShape="1">
          <a:blip r:embed="rId3">
            <a:extLst>
              <a:ext uri="{28A0092B-C50C-407E-A947-70E740481C1C}">
                <a14:useLocalDpi xmlns:a14="http://schemas.microsoft.com/office/drawing/2010/main" val="0"/>
              </a:ext>
            </a:extLst>
          </a:blip>
          <a:srcRect l="1255" b="27754"/>
          <a:stretch/>
        </p:blipFill>
        <p:spPr>
          <a:xfrm>
            <a:off x="5708855" y="1413099"/>
            <a:ext cx="6094736" cy="4890418"/>
          </a:xfrm>
          <a:prstGeom prst="rect">
            <a:avLst/>
          </a:prstGeom>
        </p:spPr>
      </p:pic>
      <p:sp>
        <p:nvSpPr>
          <p:cNvPr id="8" name="TextBox 7">
            <a:extLst>
              <a:ext uri="{FF2B5EF4-FFF2-40B4-BE49-F238E27FC236}">
                <a16:creationId xmlns:a16="http://schemas.microsoft.com/office/drawing/2014/main" id="{7E56B2AE-D76A-83ED-31DE-A27265384139}"/>
              </a:ext>
            </a:extLst>
          </p:cNvPr>
          <p:cNvSpPr txBox="1"/>
          <p:nvPr/>
        </p:nvSpPr>
        <p:spPr>
          <a:xfrm flipH="1">
            <a:off x="592135" y="5380851"/>
            <a:ext cx="4145117" cy="646331"/>
          </a:xfrm>
          <a:prstGeom prst="rect">
            <a:avLst/>
          </a:prstGeom>
          <a:noFill/>
        </p:spPr>
        <p:txBody>
          <a:bodyPr wrap="square" rtlCol="0">
            <a:spAutoFit/>
          </a:bodyPr>
          <a:lstStyle/>
          <a:p>
            <a:pPr algn="ctr"/>
            <a:r>
              <a:rPr lang="en-US" b="1" dirty="0">
                <a:latin typeface="Arial Narrow" panose="020B0606020202030204" pitchFamily="34" charset="0"/>
              </a:rPr>
              <a:t>“I found a lot of unhealthy fats in my foods. I’ve made changes to eat healthier fats.”</a:t>
            </a:r>
          </a:p>
        </p:txBody>
      </p:sp>
      <p:pic>
        <p:nvPicPr>
          <p:cNvPr id="9" name="Picture 8" descr="A Black woman looking at the camera (Angela, 28, Elementary School Teacher)">
            <a:extLst>
              <a:ext uri="{FF2B5EF4-FFF2-40B4-BE49-F238E27FC236}">
                <a16:creationId xmlns:a16="http://schemas.microsoft.com/office/drawing/2014/main" id="{7686D69C-BF6C-F56E-151B-EF0C670CB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23" y="1733036"/>
            <a:ext cx="4005740" cy="3186543"/>
          </a:xfrm>
          <a:prstGeom prst="rect">
            <a:avLst/>
          </a:prstGeom>
        </p:spPr>
      </p:pic>
    </p:spTree>
    <p:extLst>
      <p:ext uri="{BB962C8B-B14F-4D97-AF65-F5344CB8AC3E}">
        <p14:creationId xmlns:p14="http://schemas.microsoft.com/office/powerpoint/2010/main" val="42373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41a98eb-c3b8-4f58-ae34-10f89406d2a1" xsi:nil="true"/>
    <lcf76f155ced4ddcb4097134ff3c332f xmlns="328c8fe4-d072-4713-8e45-f82b3fd89262">
      <Terms xmlns="http://schemas.microsoft.com/office/infopath/2007/PartnerControls"/>
    </lcf76f155ced4ddcb4097134ff3c332f>
    <SharedWithUsers xmlns="641a98eb-c3b8-4f58-ae34-10f89406d2a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087431AEA3784E815B527B3564F08B" ma:contentTypeVersion="10" ma:contentTypeDescription="Create a new document." ma:contentTypeScope="" ma:versionID="76ce4cadc722febe4638308fb91b5f49">
  <xsd:schema xmlns:xsd="http://www.w3.org/2001/XMLSchema" xmlns:xs="http://www.w3.org/2001/XMLSchema" xmlns:p="http://schemas.microsoft.com/office/2006/metadata/properties" xmlns:ns2="641a98eb-c3b8-4f58-ae34-10f89406d2a1" xmlns:ns3="328c8fe4-d072-4713-8e45-f82b3fd89262" targetNamespace="http://schemas.microsoft.com/office/2006/metadata/properties" ma:root="true" ma:fieldsID="3629cde2abd73cc66b0d3d0a4f34c645" ns2:_="" ns3:_="">
    <xsd:import namespace="641a98eb-c3b8-4f58-ae34-10f89406d2a1"/>
    <xsd:import namespace="328c8fe4-d072-4713-8e45-f82b3fd892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a98eb-c3b8-4f58-ae34-10f89406d2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47fc3df-a13d-4c67-9777-bcb1fd24acb9}" ma:internalName="TaxCatchAll" ma:showField="CatchAllData" ma:web="641a98eb-c3b8-4f58-ae34-10f89406d2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8c8fe4-d072-4713-8e45-f82b3fd8926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AF8C92-D68E-4272-B532-7093495BC249}">
  <ds:schemaRefs>
    <ds:schemaRef ds:uri="http://schemas.microsoft.com/office/2006/documentManagement/types"/>
    <ds:schemaRef ds:uri="http://schemas.openxmlformats.org/package/2006/metadata/core-properties"/>
    <ds:schemaRef ds:uri="328c8fe4-d072-4713-8e45-f82b3fd89262"/>
    <ds:schemaRef ds:uri="641a98eb-c3b8-4f58-ae34-10f89406d2a1"/>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4AB4939-E1B5-4D0C-B0C6-2A4497181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a98eb-c3b8-4f58-ae34-10f89406d2a1"/>
    <ds:schemaRef ds:uri="328c8fe4-d072-4713-8e45-f82b3fd89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7B1887-6502-4C83-A879-1C6AC24F17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5602</TotalTime>
  <Words>7788</Words>
  <Application>Microsoft Macintosh PowerPoint</Application>
  <PresentationFormat>Widescreen</PresentationFormat>
  <Paragraphs>439</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Arial Narrow</vt:lpstr>
      <vt:lpstr>Calibri</vt:lpstr>
      <vt:lpstr>Gotham Bold</vt:lpstr>
      <vt:lpstr>Grandview Display</vt:lpstr>
      <vt:lpstr>Symbol</vt:lpstr>
      <vt:lpstr>Wingdings</vt:lpstr>
      <vt:lpstr>DashVTI</vt:lpstr>
      <vt:lpstr>The Road to Health </vt:lpstr>
      <vt:lpstr>Lesson 1</vt:lpstr>
      <vt:lpstr>Topic 1: Preventing Type 2 Diabetes—Meeting Angela and Ray </vt:lpstr>
      <vt:lpstr>Topic 2: Diabetes Affects Various Body Organs  </vt:lpstr>
      <vt:lpstr>Topic 3: Type 2 Diabetes Risk Factors and How the Disease Can Be Prevented   </vt:lpstr>
      <vt:lpstr>Lesson 2</vt:lpstr>
      <vt:lpstr>Topic 1: Reading Food Labels   </vt:lpstr>
      <vt:lpstr>Topic 2: Limit Unhealthy Fats   </vt:lpstr>
      <vt:lpstr>Topic 2: Limit Unhealthy Fats   </vt:lpstr>
      <vt:lpstr>Topic 2: Limit Unhealthy Fats   </vt:lpstr>
      <vt:lpstr>Topic 3: New Routines for Eating Well Away From Home   </vt:lpstr>
      <vt:lpstr>Topic 4: Using the “Traffic Light” Method to Label Foods    </vt:lpstr>
      <vt:lpstr>Topic 5: Understanding Proper Portion Sizes     </vt:lpstr>
      <vt:lpstr>Topic 6: A Healthy Approach to Carbs       </vt:lpstr>
      <vt:lpstr>Lesson 3</vt:lpstr>
      <vt:lpstr>Topic 1: Getting Active      </vt:lpstr>
      <vt:lpstr>Topic 2: Track Your Activity      </vt:lpstr>
      <vt:lpstr>Topic 3: Challenges and Excuses      </vt:lpstr>
      <vt:lpstr>Topic 4: Finding Time for Physical Activity      </vt:lpstr>
      <vt:lpstr>Lesson 4</vt:lpstr>
      <vt:lpstr>Topic 1: Rewards for a Healthier Lifestyle      </vt:lpstr>
      <vt:lpstr>Topic 2: Summary of Key Points —Setting Goals      </vt:lpstr>
      <vt:lpstr>Lesson 3 screenshot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Health</dc:title>
  <dc:subject>Diabetes Prevention</dc:subject>
  <dc:creator>Centers for Disease Control and Prevention</dc:creator>
  <cp:keywords>diabetes prevention; healthy eating; exercise</cp:keywords>
  <dc:description/>
  <cp:lastModifiedBy>Shannon Dyson</cp:lastModifiedBy>
  <cp:revision>17</cp:revision>
  <dcterms:created xsi:type="dcterms:W3CDTF">2022-05-23T16:05:31Z</dcterms:created>
  <dcterms:modified xsi:type="dcterms:W3CDTF">2023-02-09T18:47:07Z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0x010100D4087431AEA3784E815B527B3564F08B</vt:lpwstr>
  </property>
  <property fmtid="{D5CDD505-2E9C-101B-9397-08002B2CF9AE}" pid="3" name="Order">
    <vt:r8>335900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Language">
    <vt:lpwstr>English</vt:lpwstr>
  </property>
</Properties>
</file>