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1" r:id="rId3"/>
    <p:sldId id="386" r:id="rId4"/>
    <p:sldId id="387" r:id="rId5"/>
    <p:sldId id="385" r:id="rId6"/>
    <p:sldId id="363" r:id="rId7"/>
    <p:sldId id="365" r:id="rId8"/>
    <p:sldId id="366" r:id="rId9"/>
    <p:sldId id="389" r:id="rId10"/>
    <p:sldId id="381" r:id="rId11"/>
    <p:sldId id="376" r:id="rId12"/>
    <p:sldId id="377" r:id="rId13"/>
    <p:sldId id="378" r:id="rId14"/>
    <p:sldId id="379" r:id="rId15"/>
    <p:sldId id="359" r:id="rId16"/>
    <p:sldId id="394" r:id="rId17"/>
    <p:sldId id="353" r:id="rId18"/>
    <p:sldId id="361" r:id="rId19"/>
    <p:sldId id="398" r:id="rId20"/>
    <p:sldId id="397" r:id="rId21"/>
    <p:sldId id="399" r:id="rId22"/>
    <p:sldId id="400" r:id="rId23"/>
    <p:sldId id="382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0074"/>
    <a:srgbClr val="E2CBD2"/>
    <a:srgbClr val="F4B2D3"/>
    <a:srgbClr val="00A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4" autoAdjust="0"/>
    <p:restoredTop sz="84737" autoAdjust="0"/>
  </p:normalViewPr>
  <p:slideViewPr>
    <p:cSldViewPr>
      <p:cViewPr>
        <p:scale>
          <a:sx n="62" d="100"/>
          <a:sy n="62" d="100"/>
        </p:scale>
        <p:origin x="-1401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11" tIns="46654" rIns="93311" bIns="466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11" tIns="46654" rIns="93311" bIns="46654" rtlCol="0"/>
          <a:lstStyle>
            <a:lvl1pPr algn="r">
              <a:defRPr sz="1200"/>
            </a:lvl1pPr>
          </a:lstStyle>
          <a:p>
            <a:fld id="{CDE1C2D9-4570-4F2F-A481-5DC00D93FD21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1" tIns="46654" rIns="93311" bIns="466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0"/>
            <a:ext cx="3043343" cy="465455"/>
          </a:xfrm>
          <a:prstGeom prst="rect">
            <a:avLst/>
          </a:prstGeom>
        </p:spPr>
        <p:txBody>
          <a:bodyPr vert="horz" lIns="93311" tIns="46654" rIns="93311" bIns="46654" rtlCol="0" anchor="b"/>
          <a:lstStyle>
            <a:lvl1pPr algn="r">
              <a:defRPr sz="1200"/>
            </a:lvl1pPr>
          </a:lstStyle>
          <a:p>
            <a:fld id="{9B0684A7-1DA1-49D3-941E-9F9B72C4C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4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11" tIns="46654" rIns="93311" bIns="466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11" tIns="46654" rIns="93311" bIns="46654" rtlCol="0"/>
          <a:lstStyle>
            <a:lvl1pPr algn="r">
              <a:defRPr sz="1200"/>
            </a:lvl1pPr>
          </a:lstStyle>
          <a:p>
            <a:fld id="{6A08180E-AC06-4CA2-BBC5-4B4D83F34662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1" tIns="46654" rIns="93311" bIns="466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311" tIns="46654" rIns="93311" bIns="466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1" tIns="46654" rIns="93311" bIns="466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0"/>
            <a:ext cx="3043343" cy="465455"/>
          </a:xfrm>
          <a:prstGeom prst="rect">
            <a:avLst/>
          </a:prstGeom>
        </p:spPr>
        <p:txBody>
          <a:bodyPr vert="horz" lIns="93311" tIns="46654" rIns="93311" bIns="46654" rtlCol="0" anchor="b"/>
          <a:lstStyle>
            <a:lvl1pPr algn="r">
              <a:defRPr sz="1200"/>
            </a:lvl1pPr>
          </a:lstStyle>
          <a:p>
            <a:fld id="{E1E36175-492D-4E54-8B7F-2EA6339E87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7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36175-492D-4E54-8B7F-2EA6339E879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93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B43CF3-1B41-49AD-99F7-EF3EBE477EC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B43CF3-1B41-49AD-99F7-EF3EBE477EC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1436C2-FC79-4301-B7AC-FA39A47E186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BB10C-4C75-4445-8002-814840FEC3C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36175-492D-4E54-8B7F-2EA6339E879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04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36175-492D-4E54-8B7F-2EA6339E879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04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36175-492D-4E54-8B7F-2EA6339E879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04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36175-492D-4E54-8B7F-2EA6339E879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04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36175-492D-4E54-8B7F-2EA6339E879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04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36175-492D-4E54-8B7F-2EA6339E879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0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BB10C-4C75-4445-8002-814840FEC3C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36175-492D-4E54-8B7F-2EA6339E879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0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BB10C-4C75-4445-8002-814840FEC3C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BB10C-4C75-4445-8002-814840FEC3C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8EEA68-DC81-4FD2-80AA-876D74CFDD5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1014D7-E11B-4FC7-8956-315EA1EFBC9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BB10C-4C75-4445-8002-814840FEC3C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BB10C-4C75-4445-8002-814840FEC3C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B43CF3-1B41-49AD-99F7-EF3EBE477EC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2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1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5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9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8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7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9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93462-25AA-434E-BF4D-3BBD38ABE04F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0F25-8BCE-4DEA-8CBA-F3856E5BE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://www.flickr.com/photos/66750505@N07/" TargetMode="External"/><Relationship Id="rId18" Type="http://schemas.openxmlformats.org/officeDocument/2006/relationships/image" Target="../media/image31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12" Type="http://schemas.openxmlformats.org/officeDocument/2006/relationships/image" Target="../media/image28.jpeg"/><Relationship Id="rId17" Type="http://schemas.openxmlformats.org/officeDocument/2006/relationships/hyperlink" Target="http://www.facebook.com/pages/Sharsheret/20573223408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hyperlink" Target="http://twitter.com/sharsheret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://www.sharsheret.org/blog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4.jpeg"/><Relationship Id="rId9" Type="http://schemas.openxmlformats.org/officeDocument/2006/relationships/hyperlink" Target="http://www.youtube.com/user/Sharsheret1" TargetMode="External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itNCawQkpI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cdc.gov/cancer/breast/what_cdc_is_doing/young_women.htm" TargetMode="Externa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48828" r="3438" b="4297"/>
          <a:stretch/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47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1" descr="SHAR-004_logo_tag_WHITE_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08" y="5943600"/>
            <a:ext cx="4940992" cy="86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7244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76200" y="23457"/>
            <a:ext cx="9296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Advisory Committee on 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Breast Cancer in Young Women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Monday, August 19, 2019</a:t>
            </a:r>
          </a:p>
          <a:p>
            <a:pPr algn="ctr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Elana Silber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Director, Sharsheret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Chair, ACBCYW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-76200" y="-228599"/>
            <a:ext cx="9372600" cy="13335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Support</a:t>
            </a:r>
          </a:p>
        </p:txBody>
      </p:sp>
      <p:pic>
        <p:nvPicPr>
          <p:cNvPr id="13317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8890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9525" y="6512985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4" descr="SHAR-004_logo_WHITE_H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400" y="1793461"/>
            <a:ext cx="3733800" cy="417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2301593"/>
            <a:ext cx="2971800" cy="2743113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000" b="-38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8" name="Picture 2" descr="Connect with a Peer Suppor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0037"/>
            <a:ext cx="2955132" cy="29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6200" y="-228599"/>
            <a:ext cx="9372600" cy="13335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Navigation</a:t>
            </a:r>
          </a:p>
        </p:txBody>
      </p:sp>
      <p:pic>
        <p:nvPicPr>
          <p:cNvPr id="6" name="Picture 4" descr="foo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8890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call in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295401"/>
            <a:ext cx="6705599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HAR-004_logo_WHITE_H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-76200" y="-228599"/>
            <a:ext cx="9372600" cy="13335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Professional Training</a:t>
            </a:r>
          </a:p>
        </p:txBody>
      </p:sp>
      <p:pic>
        <p:nvPicPr>
          <p:cNvPr id="13317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8890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SHAR-004_logo_WHITE_H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PS Toolkit Cov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60399"/>
          <a:stretch/>
        </p:blipFill>
        <p:spPr bwMode="auto">
          <a:xfrm>
            <a:off x="106556175" y="148336000"/>
            <a:ext cx="7535863" cy="53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0600" y="1537509"/>
            <a:ext cx="7249319" cy="4634692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2000" b="-3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992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-76200" y="-228599"/>
            <a:ext cx="9372600" cy="13335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Education: Online &amp; Printed</a:t>
            </a:r>
          </a:p>
        </p:txBody>
      </p:sp>
      <p:pic>
        <p:nvPicPr>
          <p:cNvPr id="13317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8890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SHAR-004_logo_WHITE_H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PS Toolkit Cov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60399"/>
          <a:stretch/>
        </p:blipFill>
        <p:spPr bwMode="auto">
          <a:xfrm>
            <a:off x="106556175" y="148336000"/>
            <a:ext cx="7535863" cy="53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2" y="1576197"/>
            <a:ext cx="4035685" cy="2982384"/>
          </a:xfrm>
          <a:prstGeom prst="rect">
            <a:avLst/>
          </a:prstGeom>
        </p:spPr>
      </p:pic>
      <p:pic>
        <p:nvPicPr>
          <p:cNvPr id="9" name="Picture 9" descr="https://sharsheret.org/cms/assets/uploads/cache/2016/10/health-care-symposia/4475336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76198"/>
            <a:ext cx="2242612" cy="29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537656" y="5095961"/>
            <a:ext cx="5635211" cy="1174244"/>
            <a:chOff x="919163" y="4169470"/>
            <a:chExt cx="7467600" cy="1097855"/>
          </a:xfrm>
        </p:grpSpPr>
        <p:pic>
          <p:nvPicPr>
            <p:cNvPr id="11" name="Picture 1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763" y="4169470"/>
              <a:ext cx="1079499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025" y="4191000"/>
              <a:ext cx="1066800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363" y="4230688"/>
              <a:ext cx="1081087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63" y="4200525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963" y="4191000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6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8890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SHAR-004_logo_WHITE_H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575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Events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5"/>
          <a:stretch/>
        </p:blipFill>
        <p:spPr>
          <a:xfrm>
            <a:off x="1676400" y="1310090"/>
            <a:ext cx="5867399" cy="49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HAR-004_logo_WHITE_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11925"/>
            <a:ext cx="2438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9600" y="10477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2293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0" name="TextBox 20"/>
          <p:cNvSpPr txBox="1">
            <a:spLocks noChangeArrowheads="1"/>
          </p:cNvSpPr>
          <p:nvPr/>
        </p:nvSpPr>
        <p:spPr bwMode="auto">
          <a:xfrm>
            <a:off x="4900613" y="4670425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Free</a:t>
            </a:r>
          </a:p>
        </p:txBody>
      </p:sp>
      <p:sp>
        <p:nvSpPr>
          <p:cNvPr id="8201" name="TextBox 21"/>
          <p:cNvSpPr txBox="1">
            <a:spLocks noChangeArrowheads="1"/>
          </p:cNvSpPr>
          <p:nvPr/>
        </p:nvSpPr>
        <p:spPr bwMode="auto">
          <a:xfrm>
            <a:off x="2459038" y="4716463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Individualized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5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8890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foo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SHAR-004_logo_WHITE_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" y="-228600"/>
            <a:ext cx="9153525" cy="1322917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Watch Rachel’s Story</a:t>
            </a:r>
            <a:endParaRPr lang="en-US" alt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t="18350" r="32347" b="5339"/>
          <a:stretch/>
        </p:blipFill>
        <p:spPr bwMode="auto">
          <a:xfrm>
            <a:off x="2004060" y="2453640"/>
            <a:ext cx="4701540" cy="310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3107" y="1520428"/>
            <a:ext cx="499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://www.youtube.com/watch?v=_itNCawQkpI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0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ABOUT</a:t>
            </a:r>
            <a:r>
              <a:rPr lang="en-US" sz="7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ACBCYW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F25-8BCE-4DEA-8CBA-F3856E5BE07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172200"/>
            <a:ext cx="3886200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512" y="805934"/>
            <a:ext cx="3657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936" y="1027665"/>
            <a:ext cx="796766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the end of this lecture, you will be able to:</a:t>
            </a:r>
            <a:br>
              <a:rPr lang="en-US" dirty="0" smtClean="0"/>
            </a:br>
            <a:endParaRPr lang="en-US" sz="1050" dirty="0" smtClean="0"/>
          </a:p>
        </p:txBody>
      </p:sp>
      <p:pic>
        <p:nvPicPr>
          <p:cNvPr id="14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07078"/>
            <a:ext cx="8229600" cy="12169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ACBCYW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6198" y="1511900"/>
            <a:ext cx="91439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SHAR-004_logo_WHITE_H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511925"/>
            <a:ext cx="2286000" cy="3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378911" y="2438400"/>
            <a:ext cx="8307887" cy="321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911" y="2133600"/>
            <a:ext cx="8307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 provide advice and guidance regarding research, development, implementation and evaluation of evidence-based activities to prevent breast cancer and promote early detection and support of young women diagnosed with breast cancer.</a:t>
            </a:r>
          </a:p>
        </p:txBody>
      </p:sp>
    </p:spTree>
    <p:extLst>
      <p:ext uri="{BB962C8B-B14F-4D97-AF65-F5344CB8AC3E}">
        <p14:creationId xmlns:p14="http://schemas.microsoft.com/office/powerpoint/2010/main" val="17000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172200"/>
            <a:ext cx="3886200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512" y="805934"/>
            <a:ext cx="3657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936" y="1027665"/>
            <a:ext cx="796766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the end of this lecture, you will be able to:</a:t>
            </a:r>
            <a:br>
              <a:rPr lang="en-US" dirty="0" smtClean="0"/>
            </a:br>
            <a:endParaRPr lang="en-US" sz="1050" dirty="0" smtClean="0"/>
          </a:p>
        </p:txBody>
      </p:sp>
      <p:pic>
        <p:nvPicPr>
          <p:cNvPr id="14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07078"/>
            <a:ext cx="8229600" cy="12169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Several ACBCYW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2015 Recommendations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SHAR-004_logo_WHITE_H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511925"/>
            <a:ext cx="2286000" cy="3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378911" y="2743200"/>
            <a:ext cx="8307887" cy="321919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solidFill>
                <a:srgbClr val="00A599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0" y="2209800"/>
            <a:ext cx="9144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and outreach initiatives targeting</a:t>
            </a:r>
          </a:p>
          <a:p>
            <a:pPr marL="457200" lvl="1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young women at high risk  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public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roviders, researchers, members of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healthcare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172200"/>
            <a:ext cx="3886200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512" y="805934"/>
            <a:ext cx="3657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936" y="1027665"/>
            <a:ext cx="796766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the end of this lecture, you will be able to:</a:t>
            </a:r>
            <a:br>
              <a:rPr lang="en-US" dirty="0" smtClean="0"/>
            </a:br>
            <a:endParaRPr lang="en-US" sz="1050" dirty="0" smtClean="0"/>
          </a:p>
        </p:txBody>
      </p:sp>
      <p:pic>
        <p:nvPicPr>
          <p:cNvPr id="14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07078"/>
            <a:ext cx="8229600" cy="12169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Several ACBCYW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2015 Recommendations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SHAR-004_logo_WHITE_H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511925"/>
            <a:ext cx="2286000" cy="3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378911" y="2743200"/>
            <a:ext cx="8307887" cy="321919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solidFill>
                <a:srgbClr val="00A599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0" y="2209800"/>
            <a:ext cx="9144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romote </a:t>
            </a:r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 among young women about the </a:t>
            </a:r>
          </a:p>
          <a:p>
            <a:endParaRPr lang="en-US" altLang="en-US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likelihood of being diagnosed</a:t>
            </a:r>
          </a:p>
          <a:p>
            <a:pPr lvl="1"/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race-specific cancer risk</a:t>
            </a:r>
          </a:p>
          <a:p>
            <a:pPr lvl="1"/>
            <a:r>
              <a:rPr lang="en-US" alt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ubtle </a:t>
            </a:r>
            <a:r>
              <a:rPr lang="en-US" alt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igns and symptoms</a:t>
            </a:r>
          </a:p>
          <a:p>
            <a:pPr lvl="1"/>
            <a:r>
              <a:rPr lang="en-US" alt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mportance of understanding their risk profile </a:t>
            </a:r>
          </a:p>
          <a:p>
            <a:pPr lvl="1"/>
            <a:r>
              <a:rPr lang="en-US" alt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dopting healthy lifestyle practices </a:t>
            </a:r>
          </a:p>
          <a:p>
            <a:pPr lvl="1"/>
            <a:endParaRPr lang="en-US" alt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0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00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ABOUT</a:t>
            </a:r>
            <a:r>
              <a:rPr lang="en-US" sz="7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SHARSHERET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172200"/>
            <a:ext cx="3886200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512" y="805934"/>
            <a:ext cx="3657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936" y="1027665"/>
            <a:ext cx="796766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the end of this lecture, you will be able to:</a:t>
            </a:r>
            <a:br>
              <a:rPr lang="en-US" dirty="0" smtClean="0"/>
            </a:br>
            <a:endParaRPr lang="en-US" sz="1050" dirty="0" smtClean="0"/>
          </a:p>
        </p:txBody>
      </p:sp>
      <p:pic>
        <p:nvPicPr>
          <p:cNvPr id="14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07078"/>
            <a:ext cx="8229600" cy="12169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Several ACBCYW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2015 Recommendations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SHAR-004_logo_WHITE_H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511925"/>
            <a:ext cx="2286000" cy="3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378911" y="2743200"/>
            <a:ext cx="8307887" cy="321919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solidFill>
                <a:srgbClr val="00A599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19100" y="2209800"/>
            <a:ext cx="85724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To provide resources and promote research in areas poorly understood or underfunded with regard to breast cancer risk in young women, including </a:t>
            </a:r>
          </a:p>
          <a:p>
            <a:pPr marL="0" indent="0">
              <a:buNone/>
            </a:pPr>
            <a:r>
              <a:rPr lang="en-US" altLang="en-US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7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socioeconomic factors</a:t>
            </a:r>
          </a:p>
          <a:p>
            <a:pPr lvl="1"/>
            <a:r>
              <a:rPr lang="en-US" altLang="en-US" sz="7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nvironmental factors</a:t>
            </a:r>
          </a:p>
          <a:p>
            <a:pPr lvl="1"/>
            <a:r>
              <a:rPr lang="en-US" altLang="en-US" sz="7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isk among sexual and gender minority populations</a:t>
            </a:r>
          </a:p>
          <a:p>
            <a:pPr lvl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172200"/>
            <a:ext cx="3886200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512" y="805934"/>
            <a:ext cx="3657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936" y="1027665"/>
            <a:ext cx="796766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the end of this lecture, you will be able to:</a:t>
            </a:r>
            <a:br>
              <a:rPr lang="en-US" dirty="0" smtClean="0"/>
            </a:br>
            <a:endParaRPr lang="en-US" sz="1050" dirty="0" smtClean="0"/>
          </a:p>
        </p:txBody>
      </p:sp>
      <p:pic>
        <p:nvPicPr>
          <p:cNvPr id="14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07078"/>
            <a:ext cx="8229600" cy="12169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Several ACBCYW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2015 Recommendations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SHAR-004_logo_WHITE_H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511925"/>
            <a:ext cx="2286000" cy="3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378911" y="2743200"/>
            <a:ext cx="8307887" cy="321919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solidFill>
                <a:srgbClr val="00A599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19100" y="2209800"/>
            <a:ext cx="85724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Utilize advances in healthcare and electronic medical record systems that can both reach women and providers need to be developed</a:t>
            </a:r>
            <a:endParaRPr lang="en-US" alt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Audiences: PCP physicians, students in health profession schools, nurse practitioners, physician assistants</a:t>
            </a:r>
          </a:p>
          <a:p>
            <a:pPr lvl="1"/>
            <a:r>
              <a:rPr lang="en-US" altLang="en-US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Strategies: organizational meetings, licensing and accreditation bodies, health professional school’s curriculum, advocacy organizations’ trainings, insurance providers, health plan medical directors</a:t>
            </a:r>
          </a:p>
          <a:p>
            <a:pPr lvl="1"/>
            <a:endParaRPr lang="en-US" alt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172200"/>
            <a:ext cx="3886200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512" y="805934"/>
            <a:ext cx="3657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936" y="1027665"/>
            <a:ext cx="796766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the end of this lecture, you will be able to:</a:t>
            </a:r>
            <a:br>
              <a:rPr lang="en-US" dirty="0" smtClean="0"/>
            </a:br>
            <a:endParaRPr lang="en-US" sz="1050" dirty="0" smtClean="0"/>
          </a:p>
        </p:txBody>
      </p:sp>
      <p:pic>
        <p:nvPicPr>
          <p:cNvPr id="14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07078"/>
            <a:ext cx="8229600" cy="12169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Several ACBCYW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2015 Recommendations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SHAR-004_logo_WHITE_H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511925"/>
            <a:ext cx="2286000" cy="3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378911" y="2743200"/>
            <a:ext cx="8307887" cy="321919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solidFill>
                <a:srgbClr val="00A599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7150" y="2209800"/>
            <a:ext cx="85724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en-US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research is critical and remains to be conducted to measure effectiveness of outreach to medical providers.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support should be considered for groups currently conducting activities targeting healthcare providers.</a:t>
            </a:r>
            <a:endParaRPr lang="en-US" alt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172200"/>
            <a:ext cx="3886200" cy="233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512" y="805934"/>
            <a:ext cx="3657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936" y="1027665"/>
            <a:ext cx="796766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the end of this lecture, you will be able to:</a:t>
            </a:r>
            <a:br>
              <a:rPr lang="en-US" dirty="0" smtClean="0"/>
            </a:br>
            <a:endParaRPr lang="en-US" sz="1050" dirty="0" smtClean="0"/>
          </a:p>
        </p:txBody>
      </p:sp>
      <p:pic>
        <p:nvPicPr>
          <p:cNvPr id="14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9143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078"/>
            <a:ext cx="9143999" cy="12169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Stay Up To Date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SHAR-004_logo_WHITE_H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511925"/>
            <a:ext cx="2286000" cy="3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341857" y="2727960"/>
            <a:ext cx="8307887" cy="321919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228600" y="3733800"/>
            <a:ext cx="9143999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solidFill>
                <a:srgbClr val="D10074"/>
              </a:solidFill>
              <a:hlinkClick r:id="rId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8892" y="2020074"/>
            <a:ext cx="497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ACBCYW Website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6"/>
          <a:srcRect t="10598" r="983"/>
          <a:stretch/>
        </p:blipFill>
        <p:spPr bwMode="auto">
          <a:xfrm>
            <a:off x="228600" y="2895600"/>
            <a:ext cx="8823960" cy="3509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40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HAR-004_logo_WHITE_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11925"/>
            <a:ext cx="2438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9600" y="10477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62293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00" name="TextBox 20"/>
          <p:cNvSpPr txBox="1">
            <a:spLocks noChangeArrowheads="1"/>
          </p:cNvSpPr>
          <p:nvPr/>
        </p:nvSpPr>
        <p:spPr bwMode="auto">
          <a:xfrm>
            <a:off x="4900613" y="4670425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</a:rPr>
              <a:t>Free</a:t>
            </a:r>
          </a:p>
        </p:txBody>
      </p:sp>
      <p:sp>
        <p:nvSpPr>
          <p:cNvPr id="8201" name="TextBox 21"/>
          <p:cNvSpPr txBox="1">
            <a:spLocks noChangeArrowheads="1"/>
          </p:cNvSpPr>
          <p:nvPr/>
        </p:nvSpPr>
        <p:spPr bwMode="auto">
          <a:xfrm>
            <a:off x="2459038" y="4716463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</a:rPr>
              <a:t>Individualized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5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8890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foo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SHAR-004_logo_WHITE_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" y="-228600"/>
            <a:ext cx="9153525" cy="1322917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Sharsheret’s Story</a:t>
            </a:r>
            <a:endParaRPr lang="en-US" alt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Z:\Scans\2018\Team Sharsheret\Making Strides\sharsheret pan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95" y="3616325"/>
            <a:ext cx="706730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5" y="1231901"/>
            <a:ext cx="1971675" cy="317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413318" y="1817484"/>
            <a:ext cx="6701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From one woman’s dream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HAR-004_logo_WHITE_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11925"/>
            <a:ext cx="2438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9600" y="10477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62293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00" name="TextBox 20"/>
          <p:cNvSpPr txBox="1">
            <a:spLocks noChangeArrowheads="1"/>
          </p:cNvSpPr>
          <p:nvPr/>
        </p:nvSpPr>
        <p:spPr bwMode="auto">
          <a:xfrm>
            <a:off x="4900613" y="4670425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</a:rPr>
              <a:t>Free</a:t>
            </a:r>
          </a:p>
        </p:txBody>
      </p:sp>
      <p:sp>
        <p:nvSpPr>
          <p:cNvPr id="8201" name="TextBox 21"/>
          <p:cNvSpPr txBox="1">
            <a:spLocks noChangeArrowheads="1"/>
          </p:cNvSpPr>
          <p:nvPr/>
        </p:nvSpPr>
        <p:spPr bwMode="auto">
          <a:xfrm>
            <a:off x="2459038" y="4716463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</a:rPr>
              <a:t>Individualized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5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8890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foo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SHAR-004_logo_WHITE_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" y="-228600"/>
            <a:ext cx="9153525" cy="1322917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My Story</a:t>
            </a:r>
            <a:endParaRPr lang="en-US" alt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Z:\Scans\2008\2008 Race For The Cure\IMG_40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280160"/>
            <a:ext cx="768096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HAR-004_logo_WHITE_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11925"/>
            <a:ext cx="2438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9600" y="10477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62293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00" name="TextBox 20"/>
          <p:cNvSpPr txBox="1">
            <a:spLocks noChangeArrowheads="1"/>
          </p:cNvSpPr>
          <p:nvPr/>
        </p:nvSpPr>
        <p:spPr bwMode="auto">
          <a:xfrm>
            <a:off x="4900613" y="4670425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</a:rPr>
              <a:t>Free</a:t>
            </a:r>
          </a:p>
        </p:txBody>
      </p:sp>
      <p:sp>
        <p:nvSpPr>
          <p:cNvPr id="8201" name="TextBox 21"/>
          <p:cNvSpPr txBox="1">
            <a:spLocks noChangeArrowheads="1"/>
          </p:cNvSpPr>
          <p:nvPr/>
        </p:nvSpPr>
        <p:spPr bwMode="auto">
          <a:xfrm>
            <a:off x="2459038" y="4716463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</a:rPr>
              <a:t>Individualized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5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8509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foo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SHAR-004_logo_WHITE_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" y="-230717"/>
            <a:ext cx="9153525" cy="1322917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About Sharsheret</a:t>
            </a:r>
            <a:endParaRPr lang="en-US" alt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Sharsheret, a national non-profit organization, improves the lives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young Jewish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women and families living with or at increased genetic risk for breast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cancer through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personalized support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saves lives through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educational outreach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8890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525" y="6512985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</a:endParaRPr>
          </a:p>
        </p:txBody>
      </p:sp>
      <p:pic>
        <p:nvPicPr>
          <p:cNvPr id="5126" name="Picture 4" descr="SHAR-004_logo_WHITE_H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72729" b="47897"/>
          <a:stretch/>
        </p:blipFill>
        <p:spPr bwMode="auto">
          <a:xfrm>
            <a:off x="3024189" y="1397001"/>
            <a:ext cx="3095625" cy="48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525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Risk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8890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SHAR-004_logo_WHITE_H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409576" y="5651209"/>
            <a:ext cx="8458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pic>
        <p:nvPicPr>
          <p:cNvPr id="9" name="Picture 8"/>
          <p:cNvPicPr/>
          <p:nvPr/>
        </p:nvPicPr>
        <p:blipFill rotWithShape="1"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3" t="-848" r="2852" b="50588"/>
          <a:stretch/>
        </p:blipFill>
        <p:spPr bwMode="auto">
          <a:xfrm>
            <a:off x="2262189" y="1628747"/>
            <a:ext cx="4619625" cy="444185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76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BRCA Genetics in Jewish Families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HAR-004_logo_WHITE_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11925"/>
            <a:ext cx="2438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9600" y="10477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59245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00" name="TextBox 20"/>
          <p:cNvSpPr txBox="1">
            <a:spLocks noChangeArrowheads="1"/>
          </p:cNvSpPr>
          <p:nvPr/>
        </p:nvSpPr>
        <p:spPr bwMode="auto">
          <a:xfrm>
            <a:off x="3222619" y="4306844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</a:rPr>
              <a:t>Free</a:t>
            </a:r>
          </a:p>
        </p:txBody>
      </p:sp>
      <p:sp>
        <p:nvSpPr>
          <p:cNvPr id="8201" name="TextBox 21"/>
          <p:cNvSpPr txBox="1">
            <a:spLocks noChangeArrowheads="1"/>
          </p:cNvSpPr>
          <p:nvPr/>
        </p:nvSpPr>
        <p:spPr bwMode="auto">
          <a:xfrm>
            <a:off x="2459038" y="4411663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</a:rPr>
              <a:t>Individualized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r="5676"/>
          <a:stretch/>
        </p:blipFill>
        <p:spPr>
          <a:xfrm rot="246821">
            <a:off x="5537469" y="1591743"/>
            <a:ext cx="2091925" cy="1966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6" r="17856" b="17739"/>
          <a:stretch/>
        </p:blipFill>
        <p:spPr>
          <a:xfrm>
            <a:off x="1828800" y="1510142"/>
            <a:ext cx="2122673" cy="2266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r="23676"/>
          <a:stretch/>
        </p:blipFill>
        <p:spPr>
          <a:xfrm rot="290929">
            <a:off x="4027035" y="3520651"/>
            <a:ext cx="1857318" cy="1923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7" t="23056" r="22510" b="7523"/>
          <a:stretch/>
        </p:blipFill>
        <p:spPr>
          <a:xfrm flipH="1">
            <a:off x="5942006" y="3428162"/>
            <a:ext cx="1449394" cy="2583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2" t="11927" r="9043" b="-5454"/>
          <a:stretch/>
        </p:blipFill>
        <p:spPr>
          <a:xfrm>
            <a:off x="3622196" y="5057994"/>
            <a:ext cx="1232708" cy="1435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837"/>
          <a:stretch/>
        </p:blipFill>
        <p:spPr>
          <a:xfrm rot="21401730" flipH="1">
            <a:off x="3892097" y="1560162"/>
            <a:ext cx="2047534" cy="1984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74" y="3000384"/>
            <a:ext cx="1086233" cy="1690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r="56487"/>
          <a:stretch/>
        </p:blipFill>
        <p:spPr>
          <a:xfrm rot="21334031">
            <a:off x="2286166" y="4442764"/>
            <a:ext cx="1176957" cy="14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4" descr="foot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7874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foo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SHAR-004_logo_WHITE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9153525" cy="752475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Jewish Cultural Issues </a:t>
            </a:r>
          </a:p>
        </p:txBody>
      </p:sp>
    </p:spTree>
    <p:extLst>
      <p:ext uri="{BB962C8B-B14F-4D97-AF65-F5344CB8AC3E}">
        <p14:creationId xmlns:p14="http://schemas.microsoft.com/office/powerpoint/2010/main" val="29582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HAR-004_logo_WHITE_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11925"/>
            <a:ext cx="2438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9600" y="10477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5924549"/>
            <a:ext cx="3429000" cy="171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00" name="TextBox 20"/>
          <p:cNvSpPr txBox="1">
            <a:spLocks noChangeArrowheads="1"/>
          </p:cNvSpPr>
          <p:nvPr/>
        </p:nvSpPr>
        <p:spPr bwMode="auto">
          <a:xfrm>
            <a:off x="3222619" y="4306844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</a:rPr>
              <a:t>Free</a:t>
            </a:r>
          </a:p>
        </p:txBody>
      </p:sp>
      <p:sp>
        <p:nvSpPr>
          <p:cNvPr id="8201" name="TextBox 21"/>
          <p:cNvSpPr txBox="1">
            <a:spLocks noChangeArrowheads="1"/>
          </p:cNvSpPr>
          <p:nvPr/>
        </p:nvSpPr>
        <p:spPr bwMode="auto">
          <a:xfrm>
            <a:off x="2459038" y="4411663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</a:rPr>
              <a:t>Individualized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5" name="Picture 4" descr="fo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787401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foo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8"/>
          <a:stretch>
            <a:fillRect/>
          </a:stretch>
        </p:blipFill>
        <p:spPr bwMode="auto">
          <a:xfrm>
            <a:off x="0" y="6512984"/>
            <a:ext cx="9144000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SHAR-004_logo_WHITE_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538384"/>
            <a:ext cx="1697038" cy="3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9153525" cy="752475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Sharsheret’s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Programs </a:t>
            </a:r>
            <a:endParaRPr lang="en-US" alt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081" y="2161349"/>
            <a:ext cx="8859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D1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LINK </a:t>
            </a:r>
            <a:r>
              <a:rPr lang="en-US" sz="4000" dirty="0" smtClean="0">
                <a:solidFill>
                  <a:srgbClr val="D1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Program: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at every stage – before, during, and after diagnosis.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D10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4069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harsheret">
      <a:dk1>
        <a:sysClr val="windowText" lastClr="000000"/>
      </a:dk1>
      <a:lt1>
        <a:sysClr val="window" lastClr="FFFFFF"/>
      </a:lt1>
      <a:dk2>
        <a:srgbClr val="5A5B5E"/>
      </a:dk2>
      <a:lt2>
        <a:srgbClr val="FFFFFF"/>
      </a:lt2>
      <a:accent1>
        <a:srgbClr val="A90061"/>
      </a:accent1>
      <a:accent2>
        <a:srgbClr val="D10074"/>
      </a:accent2>
      <a:accent3>
        <a:srgbClr val="69BE28"/>
      </a:accent3>
      <a:accent4>
        <a:srgbClr val="00A599"/>
      </a:accent4>
      <a:accent5>
        <a:srgbClr val="A90061"/>
      </a:accent5>
      <a:accent6>
        <a:srgbClr val="D10074"/>
      </a:accent6>
      <a:hlink>
        <a:srgbClr val="69BE28"/>
      </a:hlink>
      <a:folHlink>
        <a:srgbClr val="00A5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3433</TotalTime>
  <Words>499</Words>
  <Application>Microsoft Office PowerPoint</Application>
  <PresentationFormat>On-screen Show (4:3)</PresentationFormat>
  <Paragraphs>154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</vt:lpstr>
      <vt:lpstr>PowerPoint Presentation</vt:lpstr>
      <vt:lpstr>Sharsheret’s Story</vt:lpstr>
      <vt:lpstr>My Story</vt:lpstr>
      <vt:lpstr>About Sharsheret</vt:lpstr>
      <vt:lpstr>PowerPoint Presentation</vt:lpstr>
      <vt:lpstr>PowerPoint Presentation</vt:lpstr>
      <vt:lpstr>Jewish Cultural Issues </vt:lpstr>
      <vt:lpstr>Sharsheret’s Programs </vt:lpstr>
      <vt:lpstr>Peer Support</vt:lpstr>
      <vt:lpstr>Patient Navigation</vt:lpstr>
      <vt:lpstr>Health Care Professional Training</vt:lpstr>
      <vt:lpstr>Community Education: Online &amp; Printed</vt:lpstr>
      <vt:lpstr>PowerPoint Presentation</vt:lpstr>
      <vt:lpstr>Watch Rachel’s Story</vt:lpstr>
      <vt:lpstr>PowerPoint Presentation</vt:lpstr>
      <vt:lpstr>ACBCYW Goal</vt:lpstr>
      <vt:lpstr>Overview of Several ACBCYW  2015 Recommendations</vt:lpstr>
      <vt:lpstr>Overview of Several ACBCYW  2015 Recommendations</vt:lpstr>
      <vt:lpstr>Overview of Several ACBCYW  2015 Recommendations</vt:lpstr>
      <vt:lpstr>Overview of Several ACBCYW  2015 Recommendations</vt:lpstr>
      <vt:lpstr>Overview of Several ACBCYW  2015 Recommendations</vt:lpstr>
      <vt:lpstr>Stay Up To Date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vwasserman</dc:creator>
  <cp:lastModifiedBy>esilber</cp:lastModifiedBy>
  <cp:revision>275</cp:revision>
  <cp:lastPrinted>2015-11-02T16:17:30Z</cp:lastPrinted>
  <dcterms:created xsi:type="dcterms:W3CDTF">2014-01-20T15:44:50Z</dcterms:created>
  <dcterms:modified xsi:type="dcterms:W3CDTF">2019-08-16T02:23:58Z</dcterms:modified>
</cp:coreProperties>
</file>