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89" r:id="rId5"/>
  </p:sldMasterIdLst>
  <p:notesMasterIdLst>
    <p:notesMasterId r:id="rId34"/>
  </p:notesMasterIdLst>
  <p:handoutMasterIdLst>
    <p:handoutMasterId r:id="rId35"/>
  </p:handoutMasterIdLst>
  <p:sldIdLst>
    <p:sldId id="339" r:id="rId6"/>
    <p:sldId id="601" r:id="rId7"/>
    <p:sldId id="296" r:id="rId8"/>
    <p:sldId id="602" r:id="rId9"/>
    <p:sldId id="603" r:id="rId10"/>
    <p:sldId id="604" r:id="rId11"/>
    <p:sldId id="605" r:id="rId12"/>
    <p:sldId id="606" r:id="rId13"/>
    <p:sldId id="607" r:id="rId14"/>
    <p:sldId id="276" r:id="rId15"/>
    <p:sldId id="593" r:id="rId16"/>
    <p:sldId id="282" r:id="rId17"/>
    <p:sldId id="600" r:id="rId18"/>
    <p:sldId id="283" r:id="rId19"/>
    <p:sldId id="308" r:id="rId20"/>
    <p:sldId id="275" r:id="rId21"/>
    <p:sldId id="610" r:id="rId22"/>
    <p:sldId id="608" r:id="rId23"/>
    <p:sldId id="291" r:id="rId24"/>
    <p:sldId id="292" r:id="rId25"/>
    <p:sldId id="594" r:id="rId26"/>
    <p:sldId id="290" r:id="rId27"/>
    <p:sldId id="599" r:id="rId28"/>
    <p:sldId id="596" r:id="rId29"/>
    <p:sldId id="260" r:id="rId30"/>
    <p:sldId id="293" r:id="rId31"/>
    <p:sldId id="611" r:id="rId32"/>
    <p:sldId id="349" r:id="rId33"/>
  </p:sldIdLst>
  <p:sldSz cx="9144000" cy="5143500" type="screen16x9"/>
  <p:notesSz cx="7315200" cy="9601200"/>
  <p:embeddedFontLst>
    <p:embeddedFont>
      <p:font typeface="Myriad Web Pro" panose="020B060402020202020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13D765DB-6CF9-581D-0D96-2944241DAEA2}" name="Shaw, Kelly (CDC/NCBDDD/DHDD)" initials="KS" userId="S::nrb7@cdc.gov::dd42761e-05f6-4d37-92a2-f3805cdfb09a"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380"/>
    <a:srgbClr val="0057B7"/>
    <a:srgbClr val="B9B9B9"/>
    <a:srgbClr val="FFFFFF"/>
    <a:srgbClr val="003774"/>
    <a:srgbClr val="194D93"/>
    <a:srgbClr val="000000"/>
    <a:srgbClr val="1C56A4"/>
    <a:srgbClr val="1E5DB2"/>
    <a:srgbClr val="1A4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snapToGrid="0">
      <p:cViewPr varScale="1">
        <p:scale>
          <a:sx n="139" d="100"/>
          <a:sy n="139" d="100"/>
        </p:scale>
        <p:origin x="804" y="126"/>
      </p:cViewPr>
      <p:guideLst>
        <p:guide orient="horz" pos="56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9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20" Type="http://schemas.openxmlformats.org/officeDocument/2006/relationships/slide" Target="slides/slide15.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4/11/2025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4/11/2025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89722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805060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rgbClr val="00377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2350355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3312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dirty="0"/>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0">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46614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55007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dirty="0"/>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3793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dirty="0"/>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1816818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76AE99"/>
                </a:solidFill>
                <a:effectLst/>
                <a:latin typeface="Calibri" pitchFamily="34" charset="0"/>
              </a:defRPr>
            </a:lvl1pPr>
          </a:lstStyle>
          <a:p>
            <a:r>
              <a:rPr lang="en-US" dirty="0"/>
              <a:t>Bottom band: NCBDDD</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618E7C"/>
              </a:buClr>
              <a:buFont typeface="Wingdings" panose="05000000000000000000" pitchFamily="2" charset="2"/>
              <a:buChar char="§"/>
              <a:defRPr sz="2000">
                <a:solidFill>
                  <a:schemeClr val="accent4">
                    <a:lumMod val="75000"/>
                  </a:schemeClr>
                </a:solidFill>
              </a:defRPr>
            </a:lvl1pPr>
            <a:lvl2pPr>
              <a:buClr>
                <a:srgbClr val="B45340"/>
              </a:buClr>
              <a:defRPr sz="2000">
                <a:solidFill>
                  <a:schemeClr val="accent4">
                    <a:lumMod val="75000"/>
                  </a:schemeClr>
                </a:solidFill>
              </a:defRPr>
            </a:lvl2pPr>
            <a:lvl3pPr>
              <a:buClr>
                <a:srgbClr val="5A4099"/>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1691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rgbClr val="003774"/>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dirty="0">
                <a:effectLst/>
                <a:latin typeface="Calibri" panose="020F0502020204030204" pitchFamily="34" charset="0"/>
                <a:ea typeface="Times New Roman" panose="02020603050405020304" pitchFamily="18" charset="0"/>
              </a:rPr>
              <a:t>Optional title for CIO name</a:t>
            </a:r>
            <a:endParaRPr lang="en-US" dirty="0"/>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rgbClr val="00377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377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FFFFFF"/>
                </a:solidFill>
                <a:effectLst/>
                <a:latin typeface="Calibri"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dirty="0"/>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B9B9B9"/>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
        <p:nvSpPr>
          <p:cNvPr id="6" name="Text Placeholder 4">
            <a:extLst>
              <a:ext uri="{FF2B5EF4-FFF2-40B4-BE49-F238E27FC236}">
                <a16:creationId xmlns:a16="http://schemas.microsoft.com/office/drawing/2014/main" id="{C96517F4-150F-876E-6FE2-FF7CEDF2528A}"/>
              </a:ext>
            </a:extLst>
          </p:cNvPr>
          <p:cNvSpPr>
            <a:spLocks noGrp="1"/>
          </p:cNvSpPr>
          <p:nvPr>
            <p:ph type="body" sz="quarter" idx="18"/>
          </p:nvPr>
        </p:nvSpPr>
        <p:spPr>
          <a:xfrm>
            <a:off x="4797425"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bg>
      <p:bgPr>
        <a:solidFill>
          <a:srgbClr val="00377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bg>
      <p:bgPr>
        <a:solidFill>
          <a:srgbClr val="0037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dirty="0"/>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376575990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dirty="0">
                <a:effectLst/>
                <a:latin typeface="Calibri" panose="020F0502020204030204" pitchFamily="34" charset="0"/>
                <a:ea typeface="Times New Roman" panose="02020603050405020304" pitchFamily="18" charset="0"/>
              </a:rPr>
              <a:t>Optional title for CIO name</a:t>
            </a:r>
            <a:endParaRPr lang="en-US" dirty="0"/>
          </a:p>
        </p:txBody>
      </p:sp>
    </p:spTree>
    <p:extLst>
      <p:ext uri="{BB962C8B-B14F-4D97-AF65-F5344CB8AC3E}">
        <p14:creationId xmlns:p14="http://schemas.microsoft.com/office/powerpoint/2010/main" val="40030042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774"/>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52" r:id="rId5"/>
    <p:sldLayoutId id="2147483883" r:id="rId6"/>
    <p:sldLayoutId id="2147483885"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FFFFF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FFFFF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FFFFF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9389462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5" r:id="rId5"/>
    <p:sldLayoutId id="2147483896" r:id="rId6"/>
    <p:sldLayoutId id="2147483898" r:id="rId7"/>
    <p:sldLayoutId id="2147483899" r:id="rId8"/>
    <p:sldLayoutId id="214748390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mmwr/volumes/74/ss/ss7402a1.ht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hyperlink" Target="http://www.cdc.gov/"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7170" name="Title 3">
            <a:extLst>
              <a:ext uri="{C183D7F6-B498-43B3-948B-1728B52AA6E4}">
                <adec:decorative xmlns:adec="http://schemas.microsoft.com/office/drawing/2017/decorative" val="0"/>
              </a:ext>
            </a:extLst>
          </p:cNvPr>
          <p:cNvSpPr>
            <a:spLocks noGrp="1"/>
          </p:cNvSpPr>
          <p:nvPr>
            <p:ph type="title"/>
          </p:nvPr>
        </p:nvSpPr>
        <p:spPr>
          <a:xfrm>
            <a:off x="457200" y="1540672"/>
            <a:ext cx="8229600" cy="857250"/>
          </a:xfrm>
        </p:spPr>
        <p:txBody>
          <a:bodyPr anchor="t"/>
          <a:lstStyle/>
          <a:p>
            <a:pPr algn="ctr"/>
            <a:r>
              <a:rPr lang="en-US" altLang="en-US" sz="3000" dirty="0"/>
              <a:t>Autism and Developmental Disabilities Monitoring (ADDM) Network </a:t>
            </a:r>
            <a:br>
              <a:rPr lang="en-US" altLang="en-US" dirty="0"/>
            </a:br>
            <a:r>
              <a:rPr lang="en-US" altLang="en-US" sz="2400" dirty="0"/>
              <a:t>Surveillance Summary Supplemental Slides 2022 </a:t>
            </a:r>
            <a:endParaRPr lang="en-US" altLang="en-US" dirty="0"/>
          </a:p>
        </p:txBody>
      </p:sp>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57200" y="3950847"/>
            <a:ext cx="6400800" cy="971550"/>
          </a:xfrm>
        </p:spPr>
        <p:txBody>
          <a:bodyPr/>
          <a:lstStyle/>
          <a:p>
            <a:r>
              <a:rPr lang="en-US"/>
              <a:t>Published April 15, </a:t>
            </a:r>
            <a:r>
              <a:rPr lang="en-US" dirty="0"/>
              <a:t>2025</a:t>
            </a:r>
          </a:p>
        </p:txBody>
      </p:sp>
      <p:sp>
        <p:nvSpPr>
          <p:cNvPr id="2" name="Text Placeholder 1">
            <a:extLst>
              <a:ext uri="{FF2B5EF4-FFF2-40B4-BE49-F238E27FC236}">
                <a16:creationId xmlns:a16="http://schemas.microsoft.com/office/drawing/2014/main" id="{FADD30B1-5338-7436-22F1-198B4C3394FC}"/>
              </a:ext>
            </a:extLst>
          </p:cNvPr>
          <p:cNvSpPr>
            <a:spLocks noGrp="1"/>
          </p:cNvSpPr>
          <p:nvPr>
            <p:ph type="body" sz="quarter" idx="11"/>
          </p:nvPr>
        </p:nvSpPr>
        <p:spPr/>
        <p:txBody>
          <a:bodyPr/>
          <a:lstStyle/>
          <a:p>
            <a:r>
              <a:rPr lang="en-US" sz="1900" b="1" dirty="0"/>
              <a:t>National Center on Birth Defects and Developmental Disabilities</a:t>
            </a:r>
          </a:p>
        </p:txBody>
      </p:sp>
      <p:sp>
        <p:nvSpPr>
          <p:cNvPr id="5" name="Slide Number Placeholder 4">
            <a:extLst>
              <a:ext uri="{FF2B5EF4-FFF2-40B4-BE49-F238E27FC236}">
                <a16:creationId xmlns:a16="http://schemas.microsoft.com/office/drawing/2014/main" id="{C062A4F0-3713-1D4D-BD40-78463CB04428}"/>
              </a:ext>
              <a:ext uri="{C183D7F6-B498-43B3-948B-1728B52AA6E4}">
                <adec:decorative xmlns:adec="http://schemas.microsoft.com/office/drawing/2017/decorative" val="1"/>
              </a:ext>
            </a:extLst>
          </p:cNvPr>
          <p:cNvSpPr>
            <a:spLocks noGrp="1"/>
          </p:cNvSpPr>
          <p:nvPr>
            <p:ph type="sldNum" sz="quarter" idx="4294967295"/>
          </p:nvPr>
        </p:nvSpPr>
        <p:spPr>
          <a:xfrm>
            <a:off x="8637939" y="4760465"/>
            <a:ext cx="355552" cy="2688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555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9E97F1-F7AF-3BB6-934C-6A79ADAE1BA7}"/>
              </a:ext>
            </a:extLst>
          </p:cNvPr>
          <p:cNvPicPr>
            <a:picLocks noChangeAspect="1"/>
          </p:cNvPicPr>
          <p:nvPr/>
        </p:nvPicPr>
        <p:blipFill>
          <a:blip r:embed="rId2"/>
          <a:stretch>
            <a:fillRect/>
          </a:stretch>
        </p:blipFill>
        <p:spPr>
          <a:xfrm>
            <a:off x="737416" y="431079"/>
            <a:ext cx="7669168" cy="4188546"/>
          </a:xfrm>
          <a:prstGeom prst="rect">
            <a:avLst/>
          </a:prstGeom>
        </p:spPr>
      </p:pic>
      <p:sp>
        <p:nvSpPr>
          <p:cNvPr id="3" name="TextBox 2">
            <a:extLst>
              <a:ext uri="{FF2B5EF4-FFF2-40B4-BE49-F238E27FC236}">
                <a16:creationId xmlns:a16="http://schemas.microsoft.com/office/drawing/2014/main" id="{3894AA68-2AE1-4E7E-BA08-7B30F04F8B7F}"/>
              </a:ext>
            </a:extLst>
          </p:cNvPr>
          <p:cNvSpPr txBox="1"/>
          <p:nvPr/>
        </p:nvSpPr>
        <p:spPr>
          <a:xfrm>
            <a:off x="0" y="-18324"/>
            <a:ext cx="914999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Prevalence of autism spectrum disorder per 1,000 children aged 8 years, by identification type and site</a:t>
            </a:r>
            <a:r>
              <a:rPr lang="en-US" sz="1500" dirty="0">
                <a:solidFill>
                  <a:prstClr val="black"/>
                </a:solidFill>
                <a:latin typeface="Calibri" panose="020F0502020204030204"/>
              </a:rPr>
              <a:t>*</a:t>
            </a:r>
            <a:r>
              <a:rPr lang="en-US" sz="1400" baseline="30000" dirty="0">
                <a:solidFill>
                  <a:srgbClr val="000000"/>
                </a:solidFill>
                <a:latin typeface="Calibri" panose="020F0502020204030204" pitchFamily="34" charset="0"/>
              </a:rPr>
              <a:t>†</a:t>
            </a:r>
            <a:br>
              <a:rPr lang="en-US" sz="1350" b="1" dirty="0">
                <a:solidFill>
                  <a:prstClr val="black"/>
                </a:solidFill>
                <a:latin typeface="Calibri" panose="020F0502020204030204"/>
              </a:rPr>
            </a:br>
            <a:r>
              <a:rPr lang="en-US" sz="1350" dirty="0">
                <a:solidFill>
                  <a:prstClr val="black"/>
                </a:solidFill>
                <a:latin typeface="Calibri" panose="020F0502020204030204"/>
              </a:rPr>
              <a:t>Autism and Developmental Disabilities Monitoring Network, 16 sites, United States, 2022</a:t>
            </a:r>
          </a:p>
        </p:txBody>
      </p:sp>
      <p:sp>
        <p:nvSpPr>
          <p:cNvPr id="2" name="TextBox 1">
            <a:extLst>
              <a:ext uri="{FF2B5EF4-FFF2-40B4-BE49-F238E27FC236}">
                <a16:creationId xmlns:a16="http://schemas.microsoft.com/office/drawing/2014/main" id="{4E55D875-F4B3-4331-833D-C6C055A58203}"/>
              </a:ext>
            </a:extLst>
          </p:cNvPr>
          <p:cNvSpPr txBox="1"/>
          <p:nvPr/>
        </p:nvSpPr>
        <p:spPr>
          <a:xfrm>
            <a:off x="0" y="4558725"/>
            <a:ext cx="9144000" cy="584775"/>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 ICD = International Classification of Diseases.</a:t>
            </a:r>
          </a:p>
          <a:p>
            <a:r>
              <a:rPr lang="en-US" sz="800" dirty="0">
                <a:solidFill>
                  <a:srgbClr val="000000"/>
                </a:solidFill>
                <a:latin typeface="Calibri" panose="020F0502020204030204" pitchFamily="34" charset="0"/>
              </a:rPr>
              <a:t>* Data from record abstraction were not available for Indiana.</a:t>
            </a:r>
          </a:p>
          <a:p>
            <a:r>
              <a:rPr lang="en-US" sz="800" dirty="0">
                <a:solidFill>
                  <a:srgbClr val="000000"/>
                </a:solidFill>
                <a:latin typeface="Calibri" panose="020F0502020204030204" pitchFamily="34" charset="0"/>
              </a:rPr>
              <a:t>† Horizontal line is the overall Autism and Developmental Disabilities Monitoring Network prevalence of 32.2 per 1,000 children aged 8 years. Children with documented ASD statements could also have ASD eligibility in special education or ASD ICD codes.</a:t>
            </a:r>
          </a:p>
        </p:txBody>
      </p:sp>
    </p:spTree>
    <p:extLst>
      <p:ext uri="{BB962C8B-B14F-4D97-AF65-F5344CB8AC3E}">
        <p14:creationId xmlns:p14="http://schemas.microsoft.com/office/powerpoint/2010/main" val="128638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0B6D4F-3DCA-3BED-8A20-86624FB7839A}"/>
              </a:ext>
            </a:extLst>
          </p:cNvPr>
          <p:cNvPicPr>
            <a:picLocks noChangeAspect="1"/>
          </p:cNvPicPr>
          <p:nvPr/>
        </p:nvPicPr>
        <p:blipFill>
          <a:blip r:embed="rId2"/>
          <a:stretch>
            <a:fillRect/>
          </a:stretch>
        </p:blipFill>
        <p:spPr>
          <a:xfrm>
            <a:off x="2355760" y="461665"/>
            <a:ext cx="4321265" cy="4459404"/>
          </a:xfrm>
          <a:prstGeom prst="rect">
            <a:avLst/>
          </a:prstGeom>
        </p:spPr>
      </p:pic>
      <p:sp>
        <p:nvSpPr>
          <p:cNvPr id="3" name="TextBox 2">
            <a:extLst>
              <a:ext uri="{FF2B5EF4-FFF2-40B4-BE49-F238E27FC236}">
                <a16:creationId xmlns:a16="http://schemas.microsoft.com/office/drawing/2014/main" id="{3894AA68-2AE1-4E7E-BA08-7B30F04F8B7F}"/>
              </a:ext>
            </a:extLst>
          </p:cNvPr>
          <p:cNvSpPr txBox="1"/>
          <p:nvPr/>
        </p:nvSpPr>
        <p:spPr>
          <a:xfrm>
            <a:off x="0" y="0"/>
            <a:ext cx="9149998" cy="461665"/>
          </a:xfrm>
          <a:prstGeom prst="rect">
            <a:avLst/>
          </a:prstGeom>
          <a:noFill/>
        </p:spPr>
        <p:txBody>
          <a:bodyPr wrap="square" rtlCol="0">
            <a:spAutoFit/>
          </a:bodyPr>
          <a:lstStyle/>
          <a:p>
            <a:pPr algn="ctr" defTabSz="685800" eaLnBrk="1" fontAlgn="auto" hangingPunct="1">
              <a:spcBef>
                <a:spcPts val="0"/>
              </a:spcBef>
              <a:spcAft>
                <a:spcPts val="0"/>
              </a:spcAft>
            </a:pPr>
            <a:r>
              <a:rPr lang="en-US" sz="1200" b="1" dirty="0">
                <a:solidFill>
                  <a:prstClr val="black"/>
                </a:solidFill>
                <a:latin typeface="Calibri" panose="020F0502020204030204"/>
              </a:rPr>
              <a:t>Euler diagram of different types of autism spectrum disorder identification among children aged 8 years with autism spectrum disorder*</a:t>
            </a:r>
            <a:br>
              <a:rPr lang="en-US" sz="1350" b="1" dirty="0">
                <a:solidFill>
                  <a:prstClr val="black"/>
                </a:solidFill>
                <a:latin typeface="Calibri" panose="020F0502020204030204"/>
              </a:rPr>
            </a:br>
            <a:r>
              <a:rPr lang="en-US" sz="1200" dirty="0">
                <a:solidFill>
                  <a:prstClr val="black"/>
                </a:solidFill>
                <a:latin typeface="Calibri" panose="020F0502020204030204"/>
              </a:rPr>
              <a:t>Autism and Developmental Disabilities Monitoring Network, 15 sites, United States, 2022</a:t>
            </a:r>
            <a:endParaRPr lang="en-US" sz="135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51A50A2D-19D0-8D3C-AF58-FC60AA64EEC8}"/>
              </a:ext>
            </a:extLst>
          </p:cNvPr>
          <p:cNvSpPr txBox="1"/>
          <p:nvPr/>
        </p:nvSpPr>
        <p:spPr>
          <a:xfrm>
            <a:off x="-1"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 ICD = International Classification of Diseases. </a:t>
            </a:r>
          </a:p>
          <a:p>
            <a:r>
              <a:rPr lang="en-US" sz="800" dirty="0">
                <a:solidFill>
                  <a:srgbClr val="000000"/>
                </a:solidFill>
                <a:latin typeface="Calibri" panose="020F0502020204030204" pitchFamily="34" charset="0"/>
              </a:rPr>
              <a:t>* N = 8,613 (The ADDM Network has 16 sites; Indiana is not included in the figure because the site did not have ASD diagnostic statement data from record abstraction available).</a:t>
            </a:r>
          </a:p>
        </p:txBody>
      </p:sp>
    </p:spTree>
    <p:extLst>
      <p:ext uri="{BB962C8B-B14F-4D97-AF65-F5344CB8AC3E}">
        <p14:creationId xmlns:p14="http://schemas.microsoft.com/office/powerpoint/2010/main" val="228291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A6934C-AB36-7203-AA11-235887EFF650}"/>
              </a:ext>
            </a:extLst>
          </p:cNvPr>
          <p:cNvPicPr>
            <a:picLocks noChangeAspect="1"/>
          </p:cNvPicPr>
          <p:nvPr/>
        </p:nvPicPr>
        <p:blipFill>
          <a:blip r:embed="rId2"/>
          <a:stretch>
            <a:fillRect/>
          </a:stretch>
        </p:blipFill>
        <p:spPr>
          <a:xfrm>
            <a:off x="1482142" y="471234"/>
            <a:ext cx="6167719" cy="4393393"/>
          </a:xfrm>
          <a:prstGeom prst="rect">
            <a:avLst/>
          </a:prstGeom>
        </p:spPr>
      </p:pic>
      <p:sp>
        <p:nvSpPr>
          <p:cNvPr id="4" name="TextBox 3">
            <a:extLst>
              <a:ext uri="{FF2B5EF4-FFF2-40B4-BE49-F238E27FC236}">
                <a16:creationId xmlns:a16="http://schemas.microsoft.com/office/drawing/2014/main" id="{8B1930B2-10E5-4CE2-8C4C-CBF95D9F77BA}"/>
              </a:ext>
            </a:extLst>
          </p:cNvPr>
          <p:cNvSpPr txBox="1"/>
          <p:nvPr/>
        </p:nvSpPr>
        <p:spPr>
          <a:xfrm>
            <a:off x="-5998" y="0"/>
            <a:ext cx="914999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Prevalence of autism spectrum disorder per 1,000 children aged 8 years, by race/ethnicity</a:t>
            </a:r>
            <a:r>
              <a:rPr lang="en-US" sz="1500" dirty="0">
                <a:solidFill>
                  <a:prstClr val="black"/>
                </a:solidFill>
                <a:latin typeface="Calibri" panose="020F0502020204030204"/>
              </a:rPr>
              <a:t>*</a:t>
            </a:r>
            <a:br>
              <a:rPr lang="en-US" sz="1350" b="1" dirty="0">
                <a:solidFill>
                  <a:prstClr val="black"/>
                </a:solidFill>
                <a:latin typeface="Calibri" panose="020F0502020204030204"/>
              </a:rPr>
            </a:br>
            <a:r>
              <a:rPr lang="en-US" sz="1350" dirty="0">
                <a:solidFill>
                  <a:prstClr val="black"/>
                </a:solidFill>
                <a:latin typeface="Calibri" panose="020F0502020204030204"/>
              </a:rPr>
              <a:t>Autism and Developmental Disabilities Monitoring Network, 16 sites, United States, 2022</a:t>
            </a:r>
          </a:p>
        </p:txBody>
      </p:sp>
      <p:sp>
        <p:nvSpPr>
          <p:cNvPr id="2" name="TextBox 1">
            <a:extLst>
              <a:ext uri="{FF2B5EF4-FFF2-40B4-BE49-F238E27FC236}">
                <a16:creationId xmlns:a16="http://schemas.microsoft.com/office/drawing/2014/main" id="{61C70C54-60F6-A8A1-7F5D-8214462B76C5}"/>
              </a:ext>
            </a:extLst>
          </p:cNvPr>
          <p:cNvSpPr txBox="1"/>
          <p:nvPr/>
        </p:nvSpPr>
        <p:spPr>
          <a:xfrm>
            <a:off x="-5998"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a:t>
            </a:r>
          </a:p>
          <a:p>
            <a:r>
              <a:rPr lang="en-US" sz="800" dirty="0">
                <a:solidFill>
                  <a:srgbClr val="000000"/>
                </a:solidFill>
                <a:latin typeface="Calibri" panose="020F0502020204030204" pitchFamily="34" charset="0"/>
              </a:rPr>
              <a:t>*Dots are point estimates and horizontal lines are 95% CIs.</a:t>
            </a:r>
          </a:p>
        </p:txBody>
      </p:sp>
    </p:spTree>
    <p:extLst>
      <p:ext uri="{BB962C8B-B14F-4D97-AF65-F5344CB8AC3E}">
        <p14:creationId xmlns:p14="http://schemas.microsoft.com/office/powerpoint/2010/main" val="122825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1930B2-10E5-4CE2-8C4C-CBF95D9F77BA}"/>
              </a:ext>
            </a:extLst>
          </p:cNvPr>
          <p:cNvSpPr txBox="1"/>
          <p:nvPr/>
        </p:nvSpPr>
        <p:spPr>
          <a:xfrm>
            <a:off x="-5998" y="0"/>
            <a:ext cx="914999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Prevalence of autism spectrum disorder per 1,000 children aged 8 years over time, by race/ethnicity</a:t>
            </a:r>
            <a:br>
              <a:rPr lang="en-US" sz="1350" b="1" dirty="0">
                <a:solidFill>
                  <a:prstClr val="black"/>
                </a:solidFill>
                <a:latin typeface="Calibri" panose="020F0502020204030204"/>
              </a:rPr>
            </a:br>
            <a:r>
              <a:rPr lang="en-US" sz="1350" dirty="0">
                <a:solidFill>
                  <a:prstClr val="black"/>
                </a:solidFill>
                <a:latin typeface="Calibri" panose="020F0502020204030204"/>
              </a:rPr>
              <a:t>Autism and Developmental Disabilities Monitoring Network, 16 sites, United States, 2002–2022</a:t>
            </a:r>
          </a:p>
        </p:txBody>
      </p:sp>
      <p:sp>
        <p:nvSpPr>
          <p:cNvPr id="2" name="TextBox 1">
            <a:extLst>
              <a:ext uri="{FF2B5EF4-FFF2-40B4-BE49-F238E27FC236}">
                <a16:creationId xmlns:a16="http://schemas.microsoft.com/office/drawing/2014/main" id="{38E58D58-A8F7-69DF-11ED-8D4C479BC768}"/>
              </a:ext>
            </a:extLst>
          </p:cNvPr>
          <p:cNvSpPr txBox="1"/>
          <p:nvPr/>
        </p:nvSpPr>
        <p:spPr>
          <a:xfrm>
            <a:off x="-5998"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a:t>
            </a:r>
          </a:p>
          <a:p>
            <a:r>
              <a:rPr lang="en-US" sz="800" dirty="0">
                <a:solidFill>
                  <a:srgbClr val="000000"/>
                </a:solidFill>
                <a:latin typeface="Calibri" panose="020F0502020204030204" pitchFamily="34" charset="0"/>
              </a:rPr>
              <a:t>* Dots are point estimates and horizontal lines are 95% CIs. </a:t>
            </a:r>
          </a:p>
        </p:txBody>
      </p:sp>
      <p:pic>
        <p:nvPicPr>
          <p:cNvPr id="8" name="Picture 7">
            <a:extLst>
              <a:ext uri="{FF2B5EF4-FFF2-40B4-BE49-F238E27FC236}">
                <a16:creationId xmlns:a16="http://schemas.microsoft.com/office/drawing/2014/main" id="{AE53B1F7-8FD6-B5CB-4C72-E851306FE582}"/>
              </a:ext>
            </a:extLst>
          </p:cNvPr>
          <p:cNvPicPr>
            <a:picLocks noChangeAspect="1"/>
          </p:cNvPicPr>
          <p:nvPr/>
        </p:nvPicPr>
        <p:blipFill>
          <a:blip r:embed="rId2"/>
          <a:stretch>
            <a:fillRect/>
          </a:stretch>
        </p:blipFill>
        <p:spPr>
          <a:xfrm>
            <a:off x="0" y="608460"/>
            <a:ext cx="9144000" cy="4002779"/>
          </a:xfrm>
          <a:prstGeom prst="rect">
            <a:avLst/>
          </a:prstGeom>
        </p:spPr>
      </p:pic>
    </p:spTree>
    <p:extLst>
      <p:ext uri="{BB962C8B-B14F-4D97-AF65-F5344CB8AC3E}">
        <p14:creationId xmlns:p14="http://schemas.microsoft.com/office/powerpoint/2010/main" val="48465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07245-2CA3-1923-2987-1702C45DC922}"/>
              </a:ext>
            </a:extLst>
          </p:cNvPr>
          <p:cNvPicPr>
            <a:picLocks noChangeAspect="1"/>
          </p:cNvPicPr>
          <p:nvPr/>
        </p:nvPicPr>
        <p:blipFill>
          <a:blip r:embed="rId3"/>
          <a:stretch>
            <a:fillRect/>
          </a:stretch>
        </p:blipFill>
        <p:spPr>
          <a:xfrm>
            <a:off x="1219325" y="428324"/>
            <a:ext cx="6705349" cy="4059531"/>
          </a:xfrm>
          <a:prstGeom prst="rect">
            <a:avLst/>
          </a:prstGeom>
        </p:spPr>
      </p:pic>
      <p:sp>
        <p:nvSpPr>
          <p:cNvPr id="4" name="TextBox 3">
            <a:extLst>
              <a:ext uri="{FF2B5EF4-FFF2-40B4-BE49-F238E27FC236}">
                <a16:creationId xmlns:a16="http://schemas.microsoft.com/office/drawing/2014/main" id="{6B1B31FE-CA04-4D1E-9B4E-42AE373CEF34}"/>
              </a:ext>
            </a:extLst>
          </p:cNvPr>
          <p:cNvSpPr txBox="1"/>
          <p:nvPr/>
        </p:nvSpPr>
        <p:spPr>
          <a:xfrm>
            <a:off x="0" y="0"/>
            <a:ext cx="9149998" cy="461665"/>
          </a:xfrm>
          <a:prstGeom prst="rect">
            <a:avLst/>
          </a:prstGeom>
          <a:noFill/>
        </p:spPr>
        <p:txBody>
          <a:bodyPr wrap="square" rtlCol="0">
            <a:spAutoFit/>
          </a:bodyPr>
          <a:lstStyle/>
          <a:p>
            <a:pPr algn="ctr" defTabSz="685800" eaLnBrk="1" fontAlgn="auto" hangingPunct="1">
              <a:spcBef>
                <a:spcPts val="0"/>
              </a:spcBef>
              <a:spcAft>
                <a:spcPts val="0"/>
              </a:spcAft>
            </a:pPr>
            <a:r>
              <a:rPr lang="en-US" sz="1200" b="1" dirty="0">
                <a:solidFill>
                  <a:prstClr val="black"/>
                </a:solidFill>
                <a:latin typeface="Calibri" panose="020F0502020204030204"/>
              </a:rPr>
              <a:t>Distribution of intelligence quotient scores among children aged 8 years with autism spectrum disorder*</a:t>
            </a:r>
            <a:r>
              <a:rPr lang="en-US" sz="1200" b="1" baseline="30000" dirty="0">
                <a:solidFill>
                  <a:prstClr val="black"/>
                </a:solidFill>
                <a:latin typeface="Calibri" panose="020F0502020204030204"/>
              </a:rPr>
              <a:t>†</a:t>
            </a:r>
            <a:r>
              <a:rPr lang="en-US" sz="1200" b="1" dirty="0">
                <a:solidFill>
                  <a:prstClr val="black"/>
                </a:solidFill>
                <a:latin typeface="Calibri" panose="020F0502020204030204"/>
              </a:rPr>
              <a:t>, by sex</a:t>
            </a:r>
            <a:r>
              <a:rPr lang="en-US" sz="1200" b="1" baseline="30000" dirty="0">
                <a:solidFill>
                  <a:prstClr val="black"/>
                </a:solidFill>
                <a:latin typeface="Calibri" panose="020F0502020204030204"/>
              </a:rPr>
              <a:t>§</a:t>
            </a:r>
            <a:r>
              <a:rPr lang="en-US" sz="1200" b="1" dirty="0">
                <a:solidFill>
                  <a:prstClr val="black"/>
                </a:solidFill>
                <a:latin typeface="Calibri" panose="020F0502020204030204"/>
              </a:rPr>
              <a:t> and race/ethnicity</a:t>
            </a:r>
            <a:r>
              <a:rPr lang="en-US" sz="1200" b="1" baseline="30000" dirty="0">
                <a:solidFill>
                  <a:prstClr val="black"/>
                </a:solidFill>
                <a:latin typeface="Calibri" panose="020F0502020204030204"/>
              </a:rPr>
              <a:t>¶</a:t>
            </a:r>
            <a:r>
              <a:rPr lang="en-US" sz="1200" b="1" dirty="0">
                <a:solidFill>
                  <a:prstClr val="black"/>
                </a:solidFill>
                <a:latin typeface="Calibri" panose="020F0502020204030204"/>
              </a:rPr>
              <a:t> </a:t>
            </a:r>
          </a:p>
          <a:p>
            <a:pPr algn="ctr" defTabSz="685800" eaLnBrk="1" fontAlgn="auto" hangingPunct="1">
              <a:spcBef>
                <a:spcPts val="0"/>
              </a:spcBef>
              <a:spcAft>
                <a:spcPts val="0"/>
              </a:spcAft>
            </a:pPr>
            <a:r>
              <a:rPr lang="en-US" sz="1200" dirty="0">
                <a:solidFill>
                  <a:prstClr val="black"/>
                </a:solidFill>
                <a:latin typeface="Calibri" panose="020F0502020204030204"/>
              </a:rPr>
              <a:t>Autism and Developmental Disabilities Monitoring Network, 15 sites, United States, 2022</a:t>
            </a:r>
          </a:p>
        </p:txBody>
      </p:sp>
      <p:sp>
        <p:nvSpPr>
          <p:cNvPr id="8" name="TextBox 7">
            <a:extLst>
              <a:ext uri="{FF2B5EF4-FFF2-40B4-BE49-F238E27FC236}">
                <a16:creationId xmlns:a16="http://schemas.microsoft.com/office/drawing/2014/main" id="{AA8C07AE-5CB8-4DCD-B21C-6F88365B05C3}"/>
              </a:ext>
            </a:extLst>
          </p:cNvPr>
          <p:cNvSpPr txBox="1"/>
          <p:nvPr/>
        </p:nvSpPr>
        <p:spPr>
          <a:xfrm>
            <a:off x="-5998" y="4435614"/>
            <a:ext cx="9149998" cy="707886"/>
          </a:xfrm>
          <a:prstGeom prst="rect">
            <a:avLst/>
          </a:prstGeom>
          <a:noFill/>
        </p:spPr>
        <p:txBody>
          <a:bodyPr wrap="square" rtlCol="0">
            <a:spAutoFit/>
          </a:bodyPr>
          <a:lstStyle/>
          <a:p>
            <a:pPr defTabSz="685800" eaLnBrk="1" fontAlgn="auto" hangingPunct="1">
              <a:spcBef>
                <a:spcPts val="0"/>
              </a:spcBef>
              <a:spcAft>
                <a:spcPts val="0"/>
              </a:spcAft>
            </a:pPr>
            <a:r>
              <a:rPr lang="en-US" sz="800" b="0" i="0" u="none" strike="noStrike" baseline="0" dirty="0">
                <a:solidFill>
                  <a:srgbClr val="000000"/>
                </a:solidFill>
                <a:latin typeface="Calibri" panose="020F0502020204030204" pitchFamily="34" charset="0"/>
                <a:cs typeface="Calibri" panose="020F0502020204030204" pitchFamily="34" charset="0"/>
              </a:rPr>
              <a:t>Abbreviations: IQ = intelligence quotient.</a:t>
            </a:r>
          </a:p>
          <a:p>
            <a:pPr defTabSz="685800" eaLnBrk="1" fontAlgn="auto" hangingPunct="1">
              <a:spcBef>
                <a:spcPts val="0"/>
              </a:spcBef>
              <a:spcAft>
                <a:spcPts val="0"/>
              </a:spcAft>
            </a:pPr>
            <a:r>
              <a:rPr lang="en-US" sz="800" dirty="0">
                <a:solidFill>
                  <a:prstClr val="black"/>
                </a:solidFill>
                <a:latin typeface="Calibri" panose="020F0502020204030204"/>
              </a:rPr>
              <a:t>* N = 8,613 (</a:t>
            </a:r>
            <a:r>
              <a:rPr lang="en-US" sz="800" dirty="0">
                <a:solidFill>
                  <a:srgbClr val="000000"/>
                </a:solidFill>
                <a:latin typeface="Calibri" panose="020F0502020204030204" pitchFamily="34" charset="0"/>
              </a:rPr>
              <a:t>The ADDM Network has 16 sites; Indiana is not included in the figure because the site did not have data from record abstraction available</a:t>
            </a:r>
            <a:r>
              <a:rPr lang="en-US" sz="800" dirty="0">
                <a:solidFill>
                  <a:prstClr val="black"/>
                </a:solidFill>
                <a:latin typeface="Calibri" panose="020F0502020204030204"/>
              </a:rPr>
              <a:t>).</a:t>
            </a:r>
          </a:p>
          <a:p>
            <a:pPr defTabSz="685800" eaLnBrk="1" fontAlgn="auto" hangingPunct="1">
              <a:spcBef>
                <a:spcPts val="0"/>
              </a:spcBef>
              <a:spcAft>
                <a:spcPts val="0"/>
              </a:spcAft>
            </a:pPr>
            <a:r>
              <a:rPr lang="en-US" sz="800" dirty="0">
                <a:solidFill>
                  <a:prstClr val="black"/>
                </a:solidFill>
                <a:latin typeface="Calibri" panose="020F0502020204030204"/>
              </a:rPr>
              <a:t>† IQ &gt;85 includes 25 children stated to have an IQ score above 70  but specific score was not given.</a:t>
            </a:r>
          </a:p>
          <a:p>
            <a:pPr defTabSz="685800" eaLnBrk="1" fontAlgn="auto" hangingPunct="1">
              <a:spcBef>
                <a:spcPts val="0"/>
              </a:spcBef>
              <a:spcAft>
                <a:spcPts val="0"/>
              </a:spcAft>
            </a:pPr>
            <a:r>
              <a:rPr lang="en-US" sz="800" dirty="0">
                <a:solidFill>
                  <a:prstClr val="black"/>
                </a:solidFill>
                <a:latin typeface="Calibri" panose="020F0502020204030204"/>
              </a:rPr>
              <a:t>§ Excludes children with unknown sex (n = 13).</a:t>
            </a:r>
          </a:p>
          <a:p>
            <a:pPr defTabSz="685800" eaLnBrk="1" fontAlgn="auto" hangingPunct="1">
              <a:spcBef>
                <a:spcPts val="0"/>
              </a:spcBef>
              <a:spcAft>
                <a:spcPts val="0"/>
              </a:spcAft>
            </a:pPr>
            <a:r>
              <a:rPr lang="en-US" sz="800" dirty="0">
                <a:solidFill>
                  <a:prstClr val="black"/>
                </a:solidFill>
                <a:latin typeface="Calibri" panose="020F0502020204030204"/>
              </a:rPr>
              <a:t>¶ Excludes children of other or unknown race (n = 115).</a:t>
            </a:r>
          </a:p>
        </p:txBody>
      </p:sp>
    </p:spTree>
    <p:extLst>
      <p:ext uri="{BB962C8B-B14F-4D97-AF65-F5344CB8AC3E}">
        <p14:creationId xmlns:p14="http://schemas.microsoft.com/office/powerpoint/2010/main" val="255512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5C0E1-CBA1-FBC0-94AA-651DDD25CFBC}"/>
              </a:ext>
            </a:extLst>
          </p:cNvPr>
          <p:cNvPicPr>
            <a:picLocks noChangeAspect="1"/>
          </p:cNvPicPr>
          <p:nvPr/>
        </p:nvPicPr>
        <p:blipFill>
          <a:blip r:embed="rId2"/>
          <a:stretch>
            <a:fillRect/>
          </a:stretch>
        </p:blipFill>
        <p:spPr>
          <a:xfrm>
            <a:off x="155337" y="508957"/>
            <a:ext cx="8827325" cy="3969499"/>
          </a:xfrm>
          <a:prstGeom prst="rect">
            <a:avLst/>
          </a:prstGeom>
        </p:spPr>
      </p:pic>
      <p:sp>
        <p:nvSpPr>
          <p:cNvPr id="7" name="TextBox 6">
            <a:extLst>
              <a:ext uri="{FF2B5EF4-FFF2-40B4-BE49-F238E27FC236}">
                <a16:creationId xmlns:a16="http://schemas.microsoft.com/office/drawing/2014/main" id="{BECFCBC4-3AEF-403B-B2DA-08B3676CAB31}"/>
              </a:ext>
            </a:extLst>
          </p:cNvPr>
          <p:cNvSpPr txBox="1"/>
          <p:nvPr/>
        </p:nvSpPr>
        <p:spPr>
          <a:xfrm>
            <a:off x="0" y="0"/>
            <a:ext cx="9149998" cy="523220"/>
          </a:xfrm>
          <a:prstGeom prst="rect">
            <a:avLst/>
          </a:prstGeom>
          <a:noFill/>
        </p:spPr>
        <p:txBody>
          <a:bodyPr wrap="square" rtlCol="0">
            <a:spAutoFit/>
          </a:bodyPr>
          <a:lstStyle/>
          <a:p>
            <a:pPr algn="ctr" defTabSz="685800" eaLnBrk="1" fontAlgn="auto" hangingPunct="1">
              <a:spcBef>
                <a:spcPts val="0"/>
              </a:spcBef>
              <a:spcAft>
                <a:spcPts val="0"/>
              </a:spcAft>
            </a:pPr>
            <a:r>
              <a:rPr lang="en-US" sz="1400" b="1" dirty="0">
                <a:solidFill>
                  <a:prstClr val="black"/>
                </a:solidFill>
                <a:latin typeface="Calibri" panose="020F0502020204030204"/>
              </a:rPr>
              <a:t>Prevalence of autism spectrum disorder per 1,000 children aged 8 years, by median household income tertile and site</a:t>
            </a:r>
            <a:r>
              <a:rPr lang="en-US" sz="1400" dirty="0">
                <a:solidFill>
                  <a:prstClr val="black"/>
                </a:solidFill>
                <a:latin typeface="Calibri" panose="020F0502020204030204"/>
              </a:rPr>
              <a:t>*</a:t>
            </a:r>
            <a:r>
              <a:rPr lang="en-US" sz="1400" baseline="30000" dirty="0">
                <a:solidFill>
                  <a:prstClr val="black"/>
                </a:solidFill>
                <a:latin typeface="Calibri" panose="020F0502020204030204"/>
              </a:rPr>
              <a:t>†</a:t>
            </a:r>
            <a:r>
              <a:rPr lang="en-US" sz="1400" b="1" dirty="0">
                <a:solidFill>
                  <a:prstClr val="black"/>
                </a:solidFill>
                <a:latin typeface="Calibri" panose="020F0502020204030204"/>
              </a:rPr>
              <a:t> </a:t>
            </a:r>
          </a:p>
          <a:p>
            <a:pPr algn="ctr" defTabSz="685800" eaLnBrk="1" fontAlgn="auto" hangingPunct="1">
              <a:spcBef>
                <a:spcPts val="0"/>
              </a:spcBef>
              <a:spcAft>
                <a:spcPts val="0"/>
              </a:spcAft>
            </a:pPr>
            <a:r>
              <a:rPr lang="en-US" sz="1400" dirty="0">
                <a:solidFill>
                  <a:prstClr val="black"/>
                </a:solidFill>
                <a:latin typeface="Calibri" panose="020F0502020204030204"/>
              </a:rPr>
              <a:t>Autism and Developmental Disabilities Monitoring Network, 16 sites, United States, 2022</a:t>
            </a:r>
          </a:p>
        </p:txBody>
      </p:sp>
      <p:sp>
        <p:nvSpPr>
          <p:cNvPr id="9" name="TextBox 8">
            <a:extLst>
              <a:ext uri="{FF2B5EF4-FFF2-40B4-BE49-F238E27FC236}">
                <a16:creationId xmlns:a16="http://schemas.microsoft.com/office/drawing/2014/main" id="{B46B40BC-A790-4176-A53D-9254E1D18F5B}"/>
              </a:ext>
            </a:extLst>
          </p:cNvPr>
          <p:cNvSpPr txBox="1"/>
          <p:nvPr/>
        </p:nvSpPr>
        <p:spPr>
          <a:xfrm>
            <a:off x="-5999" y="4435614"/>
            <a:ext cx="9149998" cy="707886"/>
          </a:xfrm>
          <a:prstGeom prst="rect">
            <a:avLst/>
          </a:prstGeom>
          <a:noFill/>
        </p:spPr>
        <p:txBody>
          <a:bodyPr wrap="square">
            <a:spAutoFit/>
          </a:bodyPr>
          <a:lstStyle/>
          <a:p>
            <a:r>
              <a:rPr lang="en-US" sz="800" b="0" i="0" u="none" strike="noStrike" baseline="0" dirty="0">
                <a:solidFill>
                  <a:srgbClr val="000000"/>
                </a:solidFill>
                <a:latin typeface="Calibri" panose="020F0502020204030204" pitchFamily="34" charset="0"/>
                <a:cs typeface="Calibri" panose="020F0502020204030204" pitchFamily="34" charset="0"/>
              </a:rPr>
              <a:t>Abbreviations: ASD = autism spectrum disorder.</a:t>
            </a:r>
          </a:p>
          <a:p>
            <a:r>
              <a:rPr lang="en-US" sz="800" b="0" i="0" u="none" strike="noStrike" baseline="0" dirty="0">
                <a:solidFill>
                  <a:srgbClr val="000000"/>
                </a:solidFill>
                <a:latin typeface="Calibri" panose="020F0502020204030204" pitchFamily="34" charset="0"/>
                <a:cs typeface="Calibri" panose="020F0502020204030204" pitchFamily="34" charset="0"/>
              </a:rPr>
              <a:t>* Dots are the point estimates and horizontal lines are the 95% confidence intervals. </a:t>
            </a:r>
          </a:p>
          <a:p>
            <a:r>
              <a:rPr lang="en-US" sz="1000" b="1" i="0" u="none" strike="noStrike" baseline="30000" dirty="0">
                <a:solidFill>
                  <a:srgbClr val="000000"/>
                </a:solidFill>
                <a:latin typeface="Calibri" panose="020F0502020204030204" pitchFamily="34" charset="0"/>
                <a:cs typeface="Calibri" panose="020F0502020204030204" pitchFamily="34" charset="0"/>
              </a:rPr>
              <a:t>†</a:t>
            </a:r>
            <a:r>
              <a:rPr lang="en-US" sz="100" b="1" i="0" u="none" strike="noStrike" baseline="0" dirty="0">
                <a:solidFill>
                  <a:srgbClr val="000000"/>
                </a:solidFill>
                <a:latin typeface="Calibri" panose="020F0502020204030204" pitchFamily="34" charset="0"/>
                <a:cs typeface="Calibri" panose="020F0502020204030204" pitchFamily="34" charset="0"/>
              </a:rPr>
              <a:t> </a:t>
            </a:r>
            <a:r>
              <a:rPr lang="en-US" sz="800" b="0" i="0" u="none" strike="noStrike" baseline="0" dirty="0">
                <a:solidFill>
                  <a:srgbClr val="000000"/>
                </a:solidFill>
                <a:latin typeface="Calibri" panose="020F0502020204030204" pitchFamily="34" charset="0"/>
                <a:cs typeface="Calibri" panose="020F0502020204030204" pitchFamily="34" charset="0"/>
              </a:rPr>
              <a:t>Cochran-Armitage test of trend for association between median household income tertile and ASD prevalence, by site and overall: Arizona p = 0.6; Arkansas p = 0.8; California p = 0.1; Georgia p = 0.9; Indiana p = 0.5; Maryland p = 0.1; Minnesota p = 0.4; Missouri p = 0.3; New Jersey p&lt;0.01; Pennsylvania p = 0.7; Puerto Rico p = 0.5; Tennessee p&lt;0.01; Texas-Austin p = 0.2; Texas-Laredo p = 0.04; Utah p&lt;0.01; Wisconsin p&lt;0.01; Total p&lt;0.01 (not monotonic).</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77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1B6E4E-2F7B-4B6F-A4FF-1CD93A988571}"/>
              </a:ext>
            </a:extLst>
          </p:cNvPr>
          <p:cNvSpPr txBox="1"/>
          <p:nvPr/>
        </p:nvSpPr>
        <p:spPr>
          <a:xfrm>
            <a:off x="0" y="0"/>
            <a:ext cx="914999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Prevalence of autism spectrum disorder per 1,000 children aged 8 years, by surveillance year</a:t>
            </a:r>
            <a:br>
              <a:rPr lang="en-US" sz="1350" b="1" dirty="0">
                <a:solidFill>
                  <a:prstClr val="black"/>
                </a:solidFill>
                <a:latin typeface="Calibri" panose="020F0502020204030204"/>
              </a:rPr>
            </a:br>
            <a:r>
              <a:rPr lang="en-US" sz="1350" dirty="0">
                <a:solidFill>
                  <a:prstClr val="black"/>
                </a:solidFill>
                <a:latin typeface="Calibri" panose="020F0502020204030204"/>
              </a:rPr>
              <a:t>Autism and Developmental Disabilities Monitoring Network, 2000–2022</a:t>
            </a:r>
          </a:p>
        </p:txBody>
      </p:sp>
      <p:sp>
        <p:nvSpPr>
          <p:cNvPr id="2" name="TextBox 1">
            <a:extLst>
              <a:ext uri="{FF2B5EF4-FFF2-40B4-BE49-F238E27FC236}">
                <a16:creationId xmlns:a16="http://schemas.microsoft.com/office/drawing/2014/main" id="{EE467273-8650-582A-5E21-718AE09A9C40}"/>
              </a:ext>
            </a:extLst>
          </p:cNvPr>
          <p:cNvSpPr txBox="1"/>
          <p:nvPr/>
        </p:nvSpPr>
        <p:spPr>
          <a:xfrm>
            <a:off x="-5998" y="4928056"/>
            <a:ext cx="9149998" cy="215444"/>
          </a:xfrm>
          <a:prstGeom prst="rect">
            <a:avLst/>
          </a:prstGeom>
          <a:noFill/>
        </p:spPr>
        <p:txBody>
          <a:bodyPr wrap="square">
            <a:spAutoFit/>
          </a:bodyPr>
          <a:lstStyle/>
          <a:p>
            <a:r>
              <a:rPr lang="en-US" sz="800" b="0" i="0" u="none" strike="noStrike" baseline="0" dirty="0">
                <a:solidFill>
                  <a:srgbClr val="000000"/>
                </a:solidFill>
                <a:latin typeface="Calibri" panose="020F0502020204030204" pitchFamily="34" charset="0"/>
                <a:cs typeface="Calibri" panose="020F0502020204030204" pitchFamily="34" charset="0"/>
              </a:rPr>
              <a:t>Abbreviations: ASD = autism spectrum disorder.</a:t>
            </a:r>
          </a:p>
        </p:txBody>
      </p:sp>
      <p:pic>
        <p:nvPicPr>
          <p:cNvPr id="5" name="Picture 4">
            <a:extLst>
              <a:ext uri="{FF2B5EF4-FFF2-40B4-BE49-F238E27FC236}">
                <a16:creationId xmlns:a16="http://schemas.microsoft.com/office/drawing/2014/main" id="{6A015099-68AF-EACA-25FD-05C078EBADB2}"/>
              </a:ext>
            </a:extLst>
          </p:cNvPr>
          <p:cNvPicPr>
            <a:picLocks noChangeAspect="1"/>
          </p:cNvPicPr>
          <p:nvPr/>
        </p:nvPicPr>
        <p:blipFill>
          <a:blip r:embed="rId2"/>
          <a:stretch>
            <a:fillRect/>
          </a:stretch>
        </p:blipFill>
        <p:spPr>
          <a:xfrm>
            <a:off x="104617" y="501890"/>
            <a:ext cx="8928768" cy="4421403"/>
          </a:xfrm>
          <a:prstGeom prst="rect">
            <a:avLst/>
          </a:prstGeom>
        </p:spPr>
      </p:pic>
    </p:spTree>
    <p:extLst>
      <p:ext uri="{BB962C8B-B14F-4D97-AF65-F5344CB8AC3E}">
        <p14:creationId xmlns:p14="http://schemas.microsoft.com/office/powerpoint/2010/main" val="385302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EA2BB3-374B-4F1B-80C3-591F2C35F124}"/>
              </a:ext>
            </a:extLst>
          </p:cNvPr>
          <p:cNvSpPr txBox="1"/>
          <p:nvPr/>
        </p:nvSpPr>
        <p:spPr>
          <a:xfrm>
            <a:off x="-5998" y="0"/>
            <a:ext cx="9149998" cy="461665"/>
          </a:xfrm>
          <a:prstGeom prst="rect">
            <a:avLst/>
          </a:prstGeom>
          <a:noFill/>
        </p:spPr>
        <p:txBody>
          <a:bodyPr wrap="square" rtlCol="0">
            <a:spAutoFit/>
          </a:bodyPr>
          <a:lstStyle/>
          <a:p>
            <a:pPr algn="ctr" defTabSz="685800" eaLnBrk="1" fontAlgn="auto" hangingPunct="1">
              <a:spcBef>
                <a:spcPts val="0"/>
              </a:spcBef>
              <a:spcAft>
                <a:spcPts val="0"/>
              </a:spcAft>
            </a:pPr>
            <a:r>
              <a:rPr lang="en-US" sz="1200" b="1" dirty="0">
                <a:solidFill>
                  <a:prstClr val="black"/>
                </a:solidFill>
                <a:latin typeface="Calibri" panose="020F0502020204030204"/>
              </a:rPr>
              <a:t>Percentage of children aged 8 years with autism spectrum disorder who have a recorded autism spectrum disorder diagnostic test, by site*</a:t>
            </a:r>
          </a:p>
          <a:p>
            <a:pPr algn="ctr" defTabSz="685800" eaLnBrk="1" fontAlgn="auto" hangingPunct="1">
              <a:spcBef>
                <a:spcPts val="0"/>
              </a:spcBef>
              <a:spcAft>
                <a:spcPts val="0"/>
              </a:spcAft>
            </a:pPr>
            <a:r>
              <a:rPr lang="en-US" sz="1200" dirty="0">
                <a:solidFill>
                  <a:prstClr val="black"/>
                </a:solidFill>
                <a:latin typeface="Calibri" panose="020F0502020204030204"/>
              </a:rPr>
              <a:t>Autism and Developmental Disabilities Monitoring Network, 15 sites, United States, 2022</a:t>
            </a:r>
          </a:p>
        </p:txBody>
      </p:sp>
      <p:sp>
        <p:nvSpPr>
          <p:cNvPr id="11" name="TextBox 10">
            <a:extLst>
              <a:ext uri="{FF2B5EF4-FFF2-40B4-BE49-F238E27FC236}">
                <a16:creationId xmlns:a16="http://schemas.microsoft.com/office/drawing/2014/main" id="{E8721DAC-92A5-C056-C927-B1441777E83F}"/>
              </a:ext>
            </a:extLst>
          </p:cNvPr>
          <p:cNvSpPr txBox="1"/>
          <p:nvPr/>
        </p:nvSpPr>
        <p:spPr>
          <a:xfrm>
            <a:off x="-5999" y="4558725"/>
            <a:ext cx="9149998" cy="584775"/>
          </a:xfrm>
          <a:prstGeom prst="rect">
            <a:avLst/>
          </a:prstGeom>
          <a:noFill/>
        </p:spPr>
        <p:txBody>
          <a:bodyPr wrap="square">
            <a:spAutoFit/>
          </a:bodyPr>
          <a:lstStyle/>
          <a:p>
            <a:r>
              <a:rPr lang="en-US" sz="800" b="0" i="0" u="none" strike="noStrike" baseline="0" dirty="0">
                <a:solidFill>
                  <a:srgbClr val="000000"/>
                </a:solidFill>
                <a:latin typeface="Calibri" panose="020F0502020204030204" pitchFamily="34" charset="0"/>
                <a:cs typeface="Calibri" panose="020F0502020204030204" pitchFamily="34" charset="0"/>
              </a:rPr>
              <a:t>Abbreviations: ADI-R = Autism Diagnostic Interview-Revised; ADOS = Autism Diagnostic Observation Schedule; ASD = autism spectrum disorder; ASRS = Autism Spectrum Rating Scales; CARS = Childhood Autism Rating Scale; GARS = Gilliam Autism Rating Scale; SRS = Social Responsiveness Scale; other test category includes Asperger Syndrome Diagnostic Scale, Gilliam Asperger’s Disorder Scale, and Telemedicine-based Autism Spectrum Disorder Evaluation Tool for Toddlers and TELE-ASD-PEDS . </a:t>
            </a:r>
          </a:p>
          <a:p>
            <a:r>
              <a:rPr lang="en-US" sz="800" b="0" i="0" u="none" strike="noStrike" baseline="0" dirty="0">
                <a:solidFill>
                  <a:srgbClr val="000000"/>
                </a:solidFill>
                <a:latin typeface="Calibri" panose="020F0502020204030204" pitchFamily="34" charset="0"/>
                <a:cs typeface="Calibri" panose="020F0502020204030204" pitchFamily="34" charset="0"/>
              </a:rPr>
              <a:t>* N = 8,613 (</a:t>
            </a:r>
            <a:r>
              <a:rPr lang="en-US" sz="800" dirty="0">
                <a:solidFill>
                  <a:srgbClr val="000000"/>
                </a:solidFill>
                <a:latin typeface="Calibri" panose="020F0502020204030204" pitchFamily="34" charset="0"/>
              </a:rPr>
              <a:t>The ADDM Network has 16 sites; Indiana is not included in the figure because the site did not have data from record abstraction available</a:t>
            </a:r>
            <a:r>
              <a:rPr lang="en-US" sz="800" b="0" i="0" u="none" strike="noStrike" baseline="0" dirty="0">
                <a:solidFill>
                  <a:srgbClr val="00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86BE99F-F65F-58E9-8FD2-D7C0DF60BF4A}"/>
              </a:ext>
            </a:extLst>
          </p:cNvPr>
          <p:cNvPicPr>
            <a:picLocks noChangeAspect="1"/>
          </p:cNvPicPr>
          <p:nvPr/>
        </p:nvPicPr>
        <p:blipFill>
          <a:blip r:embed="rId2"/>
          <a:stretch>
            <a:fillRect/>
          </a:stretch>
        </p:blipFill>
        <p:spPr>
          <a:xfrm>
            <a:off x="1958828" y="442373"/>
            <a:ext cx="5220345" cy="4135645"/>
          </a:xfrm>
          <a:prstGeom prst="rect">
            <a:avLst/>
          </a:prstGeom>
        </p:spPr>
      </p:pic>
    </p:spTree>
    <p:extLst>
      <p:ext uri="{BB962C8B-B14F-4D97-AF65-F5344CB8AC3E}">
        <p14:creationId xmlns:p14="http://schemas.microsoft.com/office/powerpoint/2010/main" val="87784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F05F-6B11-81F0-10DC-D9AC1D6A02D5}"/>
              </a:ext>
            </a:extLst>
          </p:cNvPr>
          <p:cNvSpPr>
            <a:spLocks noGrp="1"/>
          </p:cNvSpPr>
          <p:nvPr>
            <p:ph type="title"/>
          </p:nvPr>
        </p:nvSpPr>
        <p:spPr/>
        <p:txBody>
          <a:bodyPr/>
          <a:lstStyle/>
          <a:p>
            <a:r>
              <a:rPr lang="en-US" dirty="0"/>
              <a:t>Visualizations – </a:t>
            </a:r>
          </a:p>
        </p:txBody>
      </p:sp>
      <p:sp>
        <p:nvSpPr>
          <p:cNvPr id="3" name="Text Placeholder 2">
            <a:extLst>
              <a:ext uri="{FF2B5EF4-FFF2-40B4-BE49-F238E27FC236}">
                <a16:creationId xmlns:a16="http://schemas.microsoft.com/office/drawing/2014/main" id="{6117E47E-DC76-B8FD-E423-C47D7B428982}"/>
              </a:ext>
            </a:extLst>
          </p:cNvPr>
          <p:cNvSpPr>
            <a:spLocks noGrp="1"/>
          </p:cNvSpPr>
          <p:nvPr>
            <p:ph type="body" idx="1"/>
          </p:nvPr>
        </p:nvSpPr>
        <p:spPr/>
        <p:txBody>
          <a:bodyPr/>
          <a:lstStyle/>
          <a:p>
            <a:r>
              <a:rPr lang="en-US" dirty="0"/>
              <a:t>Key early identification findings from children aged 4 years</a:t>
            </a:r>
          </a:p>
        </p:txBody>
      </p:sp>
    </p:spTree>
    <p:extLst>
      <p:ext uri="{BB962C8B-B14F-4D97-AF65-F5344CB8AC3E}">
        <p14:creationId xmlns:p14="http://schemas.microsoft.com/office/powerpoint/2010/main" val="103245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E5660B-1516-CE3C-CC3B-02A6B79EDF90}"/>
              </a:ext>
            </a:extLst>
          </p:cNvPr>
          <p:cNvPicPr>
            <a:picLocks noChangeAspect="1"/>
          </p:cNvPicPr>
          <p:nvPr/>
        </p:nvPicPr>
        <p:blipFill>
          <a:blip r:embed="rId2"/>
          <a:stretch>
            <a:fillRect/>
          </a:stretch>
        </p:blipFill>
        <p:spPr>
          <a:xfrm>
            <a:off x="761153" y="456777"/>
            <a:ext cx="7621693" cy="4163263"/>
          </a:xfrm>
          <a:prstGeom prst="rect">
            <a:avLst/>
          </a:prstGeom>
        </p:spPr>
      </p:pic>
      <p:sp>
        <p:nvSpPr>
          <p:cNvPr id="4" name="TextBox 3">
            <a:extLst>
              <a:ext uri="{FF2B5EF4-FFF2-40B4-BE49-F238E27FC236}">
                <a16:creationId xmlns:a16="http://schemas.microsoft.com/office/drawing/2014/main" id="{739C08A1-3A02-4B86-8575-99C77B58352F}"/>
              </a:ext>
            </a:extLst>
          </p:cNvPr>
          <p:cNvSpPr txBox="1"/>
          <p:nvPr/>
        </p:nvSpPr>
        <p:spPr>
          <a:xfrm>
            <a:off x="0" y="-18324"/>
            <a:ext cx="914999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Prevalence of autism spectrum disorder per 1,000 children aged 4 years, by identification type and site</a:t>
            </a:r>
            <a:r>
              <a:rPr lang="en-US" sz="1400" dirty="0">
                <a:solidFill>
                  <a:prstClr val="black"/>
                </a:solidFill>
                <a:latin typeface="Calibri" panose="020F0502020204030204"/>
              </a:rPr>
              <a:t>*</a:t>
            </a:r>
            <a:r>
              <a:rPr lang="en-US" sz="1400" baseline="30000" dirty="0">
                <a:solidFill>
                  <a:srgbClr val="000000"/>
                </a:solidFill>
                <a:latin typeface="Calibri" panose="020F0502020204030204" pitchFamily="34" charset="0"/>
              </a:rPr>
              <a:t>†</a:t>
            </a:r>
            <a:br>
              <a:rPr lang="en-US" sz="1350" b="1" dirty="0">
                <a:solidFill>
                  <a:prstClr val="black"/>
                </a:solidFill>
                <a:latin typeface="Calibri" panose="020F0502020204030204"/>
              </a:rPr>
            </a:br>
            <a:r>
              <a:rPr lang="en-US" sz="1350" dirty="0">
                <a:solidFill>
                  <a:prstClr val="black"/>
                </a:solidFill>
                <a:latin typeface="Calibri" panose="020F0502020204030204"/>
              </a:rPr>
              <a:t>Autism and Developmental Disabilities Monitoring Network, 16 sites, United States, 2022</a:t>
            </a:r>
          </a:p>
        </p:txBody>
      </p:sp>
      <p:sp>
        <p:nvSpPr>
          <p:cNvPr id="5" name="TextBox 4">
            <a:extLst>
              <a:ext uri="{FF2B5EF4-FFF2-40B4-BE49-F238E27FC236}">
                <a16:creationId xmlns:a16="http://schemas.microsoft.com/office/drawing/2014/main" id="{1DB3C0F0-7211-4B4C-80B4-B2A7C610247B}"/>
              </a:ext>
            </a:extLst>
          </p:cNvPr>
          <p:cNvSpPr txBox="1"/>
          <p:nvPr/>
        </p:nvSpPr>
        <p:spPr>
          <a:xfrm>
            <a:off x="0" y="4558725"/>
            <a:ext cx="9144000" cy="584775"/>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 ICD = International Classification of Diseases.</a:t>
            </a:r>
          </a:p>
          <a:p>
            <a:r>
              <a:rPr lang="en-US" sz="800" dirty="0">
                <a:solidFill>
                  <a:srgbClr val="000000"/>
                </a:solidFill>
                <a:latin typeface="Calibri" panose="020F0502020204030204" pitchFamily="34" charset="0"/>
              </a:rPr>
              <a:t>* Data from record abstraction were not available for Indiana.</a:t>
            </a:r>
          </a:p>
          <a:p>
            <a:r>
              <a:rPr lang="en-US" sz="800" dirty="0">
                <a:solidFill>
                  <a:srgbClr val="000000"/>
                </a:solidFill>
                <a:latin typeface="Calibri" panose="020F0502020204030204" pitchFamily="34" charset="0"/>
              </a:rPr>
              <a:t>† Horizontal line is the overall Autism and Developmental Disabilities Monitoring Network prevalence of 29.4 per 1,000 children aged 4 years. Children with documented ASD statements could also have ASD eligibility in special education or ASD ICD codes.</a:t>
            </a:r>
          </a:p>
        </p:txBody>
      </p:sp>
    </p:spTree>
    <p:extLst>
      <p:ext uri="{BB962C8B-B14F-4D97-AF65-F5344CB8AC3E}">
        <p14:creationId xmlns:p14="http://schemas.microsoft.com/office/powerpoint/2010/main" val="201150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6ABD-AAAB-3A85-A07B-2AED67040218}"/>
              </a:ext>
            </a:extLst>
          </p:cNvPr>
          <p:cNvSpPr>
            <a:spLocks noGrp="1"/>
          </p:cNvSpPr>
          <p:nvPr>
            <p:ph type="title"/>
          </p:nvPr>
        </p:nvSpPr>
        <p:spPr/>
        <p:txBody>
          <a:bodyPr/>
          <a:lstStyle/>
          <a:p>
            <a:r>
              <a:rPr lang="en-US" dirty="0"/>
              <a:t>2022 ADDM Surveillance Summary Citation and Link</a:t>
            </a:r>
          </a:p>
        </p:txBody>
      </p:sp>
      <p:sp>
        <p:nvSpPr>
          <p:cNvPr id="3" name="Text Placeholder 2">
            <a:extLst>
              <a:ext uri="{FF2B5EF4-FFF2-40B4-BE49-F238E27FC236}">
                <a16:creationId xmlns:a16="http://schemas.microsoft.com/office/drawing/2014/main" id="{6948F02A-1ED9-C491-F939-4FEAEE65CA70}"/>
              </a:ext>
            </a:extLst>
          </p:cNvPr>
          <p:cNvSpPr>
            <a:spLocks noGrp="1"/>
          </p:cNvSpPr>
          <p:nvPr>
            <p:ph type="body" sz="quarter" idx="10"/>
          </p:nvPr>
        </p:nvSpPr>
        <p:spPr/>
        <p:txBody>
          <a:bodyPr/>
          <a:lstStyle/>
          <a:p>
            <a:pPr marL="0" indent="0">
              <a:buNone/>
            </a:pPr>
            <a:r>
              <a:rPr lang="en-US" b="0" dirty="0"/>
              <a:t>Shaw KA, Williams S, Patrick ME, et al. Prevalence and Early Identification of Autism Spectrum Disorder Among Children Aged 4 and 8 Years — Autism and Developmental Disabilities Monitoring Network, 16 Sites, United States, 2022.</a:t>
            </a:r>
            <a:br>
              <a:rPr lang="en-US" b="0" dirty="0"/>
            </a:br>
            <a:r>
              <a:rPr lang="en-US" b="0" dirty="0"/>
              <a:t>MMWR </a:t>
            </a:r>
            <a:r>
              <a:rPr lang="en-US" b="0" dirty="0" err="1"/>
              <a:t>Surveill</a:t>
            </a:r>
            <a:r>
              <a:rPr lang="en-US" b="0" dirty="0"/>
              <a:t> </a:t>
            </a:r>
            <a:r>
              <a:rPr lang="en-US" b="0" dirty="0" err="1"/>
              <a:t>Summ</a:t>
            </a:r>
            <a:r>
              <a:rPr lang="en-US" b="0" dirty="0"/>
              <a:t> 2025, 74 (No. SS-2): 1-22.</a:t>
            </a:r>
          </a:p>
          <a:p>
            <a:pPr marL="0" indent="0">
              <a:buNone/>
            </a:pPr>
            <a:endParaRPr lang="en-US" b="0" dirty="0"/>
          </a:p>
          <a:p>
            <a:pPr marL="0" indent="0">
              <a:buNone/>
            </a:pPr>
            <a:r>
              <a:rPr lang="en-US" b="0" dirty="0">
                <a:hlinkClick r:id="rId2"/>
              </a:rPr>
              <a:t>https://www.cdc.gov/mmwr/volumes/74/ss/ss7402a1.htm</a:t>
            </a:r>
            <a:endParaRPr lang="en-US" b="0" dirty="0"/>
          </a:p>
          <a:p>
            <a:pPr marL="0" indent="0">
              <a:buNone/>
            </a:pPr>
            <a:endParaRPr lang="en-US" b="0" dirty="0"/>
          </a:p>
          <a:p>
            <a:endParaRPr lang="en-US" b="0" dirty="0"/>
          </a:p>
        </p:txBody>
      </p:sp>
    </p:spTree>
    <p:extLst>
      <p:ext uri="{BB962C8B-B14F-4D97-AF65-F5344CB8AC3E}">
        <p14:creationId xmlns:p14="http://schemas.microsoft.com/office/powerpoint/2010/main" val="1311152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669D7D-7577-4CE5-BF96-5F05001A3856}"/>
              </a:ext>
            </a:extLst>
          </p:cNvPr>
          <p:cNvSpPr txBox="1"/>
          <p:nvPr/>
        </p:nvSpPr>
        <p:spPr>
          <a:xfrm>
            <a:off x="0" y="-18324"/>
            <a:ext cx="9149998" cy="553998"/>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Comparison of autism spectrum disorder prevalence per 1,000 children aged 4 years and aged 8 years, by site</a:t>
            </a:r>
            <a:br>
              <a:rPr lang="en-US" sz="1500" b="1" dirty="0">
                <a:solidFill>
                  <a:prstClr val="black"/>
                </a:solidFill>
                <a:latin typeface="Calibri" panose="020F0502020204030204"/>
              </a:rPr>
            </a:br>
            <a:r>
              <a:rPr lang="en-US" sz="1500" dirty="0">
                <a:solidFill>
                  <a:prstClr val="black"/>
                </a:solidFill>
                <a:latin typeface="Calibri" panose="020F0502020204030204"/>
              </a:rPr>
              <a:t>Autism and Developmental Disabilities Monitoring Network, 16 sites, United States, 2022</a:t>
            </a:r>
          </a:p>
        </p:txBody>
      </p:sp>
      <p:pic>
        <p:nvPicPr>
          <p:cNvPr id="5" name="Picture 4">
            <a:extLst>
              <a:ext uri="{FF2B5EF4-FFF2-40B4-BE49-F238E27FC236}">
                <a16:creationId xmlns:a16="http://schemas.microsoft.com/office/drawing/2014/main" id="{7F934C31-F314-99CD-4B9C-7F2CC8BEA172}"/>
              </a:ext>
            </a:extLst>
          </p:cNvPr>
          <p:cNvPicPr>
            <a:picLocks noChangeAspect="1"/>
          </p:cNvPicPr>
          <p:nvPr/>
        </p:nvPicPr>
        <p:blipFill>
          <a:blip r:embed="rId2"/>
          <a:stretch>
            <a:fillRect/>
          </a:stretch>
        </p:blipFill>
        <p:spPr>
          <a:xfrm>
            <a:off x="801729" y="535674"/>
            <a:ext cx="7540542" cy="4522737"/>
          </a:xfrm>
          <a:prstGeom prst="rect">
            <a:avLst/>
          </a:prstGeom>
        </p:spPr>
      </p:pic>
    </p:spTree>
    <p:extLst>
      <p:ext uri="{BB962C8B-B14F-4D97-AF65-F5344CB8AC3E}">
        <p14:creationId xmlns:p14="http://schemas.microsoft.com/office/powerpoint/2010/main" val="307871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4AA68-2AE1-4E7E-BA08-7B30F04F8B7F}"/>
              </a:ext>
            </a:extLst>
          </p:cNvPr>
          <p:cNvSpPr txBox="1"/>
          <p:nvPr/>
        </p:nvSpPr>
        <p:spPr>
          <a:xfrm>
            <a:off x="0" y="0"/>
            <a:ext cx="9149998" cy="461665"/>
          </a:xfrm>
          <a:prstGeom prst="rect">
            <a:avLst/>
          </a:prstGeom>
          <a:noFill/>
        </p:spPr>
        <p:txBody>
          <a:bodyPr wrap="square" rtlCol="0">
            <a:spAutoFit/>
          </a:bodyPr>
          <a:lstStyle/>
          <a:p>
            <a:pPr algn="ctr" defTabSz="685800" eaLnBrk="1" fontAlgn="auto" hangingPunct="1">
              <a:spcBef>
                <a:spcPts val="0"/>
              </a:spcBef>
              <a:spcAft>
                <a:spcPts val="0"/>
              </a:spcAft>
            </a:pPr>
            <a:r>
              <a:rPr lang="en-US" sz="1200" b="1" dirty="0">
                <a:solidFill>
                  <a:prstClr val="black"/>
                </a:solidFill>
                <a:latin typeface="Calibri" panose="020F0502020204030204"/>
              </a:rPr>
              <a:t>Euler diagram of different types of autism spectrum disorder identification among children aged 4 years with autism spectrum disorder*</a:t>
            </a:r>
            <a:br>
              <a:rPr lang="en-US" sz="1350" b="1" dirty="0">
                <a:solidFill>
                  <a:prstClr val="black"/>
                </a:solidFill>
                <a:latin typeface="Calibri" panose="020F0502020204030204"/>
              </a:rPr>
            </a:br>
            <a:r>
              <a:rPr lang="en-US" sz="1200" dirty="0">
                <a:solidFill>
                  <a:prstClr val="black"/>
                </a:solidFill>
                <a:latin typeface="Calibri" panose="020F0502020204030204"/>
              </a:rPr>
              <a:t>Autism and Developmental Disabilities Monitoring Network, 15 sites, United States, 2022</a:t>
            </a:r>
            <a:endParaRPr lang="en-US" sz="1350" dirty="0">
              <a:solidFill>
                <a:prstClr val="black"/>
              </a:solidFill>
              <a:latin typeface="Calibri" panose="020F0502020204030204"/>
            </a:endParaRPr>
          </a:p>
        </p:txBody>
      </p:sp>
      <p:pic>
        <p:nvPicPr>
          <p:cNvPr id="4" name="Graphic 3">
            <a:extLst>
              <a:ext uri="{FF2B5EF4-FFF2-40B4-BE49-F238E27FC236}">
                <a16:creationId xmlns:a16="http://schemas.microsoft.com/office/drawing/2014/main" id="{78756570-A52F-9066-3E2E-C1F8D84DCB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55421" y="461665"/>
            <a:ext cx="4433158" cy="4433158"/>
          </a:xfrm>
          <a:prstGeom prst="rect">
            <a:avLst/>
          </a:prstGeom>
        </p:spPr>
      </p:pic>
      <p:sp>
        <p:nvSpPr>
          <p:cNvPr id="8" name="TextBox 7">
            <a:extLst>
              <a:ext uri="{FF2B5EF4-FFF2-40B4-BE49-F238E27FC236}">
                <a16:creationId xmlns:a16="http://schemas.microsoft.com/office/drawing/2014/main" id="{842C8A63-F85E-B246-83AC-86EACB6218FE}"/>
              </a:ext>
            </a:extLst>
          </p:cNvPr>
          <p:cNvSpPr txBox="1"/>
          <p:nvPr/>
        </p:nvSpPr>
        <p:spPr>
          <a:xfrm>
            <a:off x="0"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 ICD = International Classification of Diseases. </a:t>
            </a:r>
          </a:p>
          <a:p>
            <a:r>
              <a:rPr lang="en-US" sz="800" dirty="0">
                <a:solidFill>
                  <a:srgbClr val="000000"/>
                </a:solidFill>
                <a:latin typeface="Calibri" panose="020F0502020204030204" pitchFamily="34" charset="0"/>
              </a:rPr>
              <a:t>* N = 7,485 (The ADDM Network has 16 sites; Indiana is not included in the figure because the site did not have ASD diagnostic statement data from record abstraction available).</a:t>
            </a:r>
          </a:p>
        </p:txBody>
      </p:sp>
    </p:spTree>
    <p:extLst>
      <p:ext uri="{BB962C8B-B14F-4D97-AF65-F5344CB8AC3E}">
        <p14:creationId xmlns:p14="http://schemas.microsoft.com/office/powerpoint/2010/main" val="386407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91948F-D13D-1FB6-0520-3E262C8AEBFD}"/>
              </a:ext>
            </a:extLst>
          </p:cNvPr>
          <p:cNvPicPr>
            <a:picLocks noChangeAspect="1"/>
          </p:cNvPicPr>
          <p:nvPr/>
        </p:nvPicPr>
        <p:blipFill>
          <a:blip r:embed="rId3"/>
          <a:stretch>
            <a:fillRect/>
          </a:stretch>
        </p:blipFill>
        <p:spPr>
          <a:xfrm>
            <a:off x="1453067" y="469585"/>
            <a:ext cx="6225865" cy="4396692"/>
          </a:xfrm>
          <a:prstGeom prst="rect">
            <a:avLst/>
          </a:prstGeom>
        </p:spPr>
      </p:pic>
      <p:sp>
        <p:nvSpPr>
          <p:cNvPr id="4" name="TextBox 3">
            <a:extLst>
              <a:ext uri="{FF2B5EF4-FFF2-40B4-BE49-F238E27FC236}">
                <a16:creationId xmlns:a16="http://schemas.microsoft.com/office/drawing/2014/main" id="{5C8C9AE0-7CAF-45A8-9F0E-B0BA9C424D49}"/>
              </a:ext>
            </a:extLst>
          </p:cNvPr>
          <p:cNvSpPr txBox="1"/>
          <p:nvPr/>
        </p:nvSpPr>
        <p:spPr>
          <a:xfrm>
            <a:off x="-5998" y="0"/>
            <a:ext cx="914999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Prevalence of autism spectrum disorder per 1,000 children aged 4 years, by race/ethnicity</a:t>
            </a:r>
            <a:br>
              <a:rPr lang="en-US" sz="1350" b="1" dirty="0">
                <a:solidFill>
                  <a:prstClr val="black"/>
                </a:solidFill>
                <a:latin typeface="Calibri" panose="020F0502020204030204"/>
              </a:rPr>
            </a:br>
            <a:r>
              <a:rPr lang="en-US" sz="1350" dirty="0">
                <a:solidFill>
                  <a:prstClr val="black"/>
                </a:solidFill>
                <a:latin typeface="Calibri" panose="020F0502020204030204"/>
              </a:rPr>
              <a:t>Autism and Developmental Disabilities Monitoring Network, 16 sites, United States, 2022</a:t>
            </a:r>
          </a:p>
        </p:txBody>
      </p:sp>
      <p:sp>
        <p:nvSpPr>
          <p:cNvPr id="3" name="TextBox 2">
            <a:extLst>
              <a:ext uri="{FF2B5EF4-FFF2-40B4-BE49-F238E27FC236}">
                <a16:creationId xmlns:a16="http://schemas.microsoft.com/office/drawing/2014/main" id="{B4DE4271-EC67-031A-03FD-9254FF8EEEC6}"/>
              </a:ext>
            </a:extLst>
          </p:cNvPr>
          <p:cNvSpPr txBox="1"/>
          <p:nvPr/>
        </p:nvSpPr>
        <p:spPr>
          <a:xfrm>
            <a:off x="-6000"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a:t>
            </a:r>
          </a:p>
          <a:p>
            <a:r>
              <a:rPr lang="en-US" sz="800" dirty="0">
                <a:solidFill>
                  <a:srgbClr val="000000"/>
                </a:solidFill>
                <a:latin typeface="Calibri" panose="020F0502020204030204" pitchFamily="34" charset="0"/>
              </a:rPr>
              <a:t>*Dots are point estimates and horizontal lines are 95% CIs.</a:t>
            </a:r>
          </a:p>
        </p:txBody>
      </p:sp>
    </p:spTree>
    <p:extLst>
      <p:ext uri="{BB962C8B-B14F-4D97-AF65-F5344CB8AC3E}">
        <p14:creationId xmlns:p14="http://schemas.microsoft.com/office/powerpoint/2010/main" val="214474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477411-FB4D-BE41-9CE5-3B9790D35D9B}"/>
              </a:ext>
            </a:extLst>
          </p:cNvPr>
          <p:cNvPicPr>
            <a:picLocks noChangeAspect="1"/>
          </p:cNvPicPr>
          <p:nvPr/>
        </p:nvPicPr>
        <p:blipFill>
          <a:blip r:embed="rId2"/>
          <a:stretch>
            <a:fillRect/>
          </a:stretch>
        </p:blipFill>
        <p:spPr>
          <a:xfrm>
            <a:off x="870134" y="435148"/>
            <a:ext cx="7403731" cy="4449282"/>
          </a:xfrm>
          <a:prstGeom prst="rect">
            <a:avLst/>
          </a:prstGeom>
        </p:spPr>
      </p:pic>
      <p:sp>
        <p:nvSpPr>
          <p:cNvPr id="4" name="TextBox 3">
            <a:extLst>
              <a:ext uri="{FF2B5EF4-FFF2-40B4-BE49-F238E27FC236}">
                <a16:creationId xmlns:a16="http://schemas.microsoft.com/office/drawing/2014/main" id="{F0669D7D-7577-4CE5-BF96-5F05001A3856}"/>
              </a:ext>
            </a:extLst>
          </p:cNvPr>
          <p:cNvSpPr txBox="1"/>
          <p:nvPr/>
        </p:nvSpPr>
        <p:spPr>
          <a:xfrm>
            <a:off x="0" y="-18324"/>
            <a:ext cx="9149998" cy="523220"/>
          </a:xfrm>
          <a:prstGeom prst="rect">
            <a:avLst/>
          </a:prstGeom>
          <a:noFill/>
        </p:spPr>
        <p:txBody>
          <a:bodyPr wrap="square" rtlCol="0">
            <a:spAutoFit/>
          </a:bodyPr>
          <a:lstStyle/>
          <a:p>
            <a:pPr algn="ctr" defTabSz="685800" eaLnBrk="1" fontAlgn="auto" hangingPunct="1">
              <a:spcBef>
                <a:spcPts val="0"/>
              </a:spcBef>
              <a:spcAft>
                <a:spcPts val="0"/>
              </a:spcAft>
            </a:pPr>
            <a:r>
              <a:rPr lang="en-US" sz="1400" b="1" dirty="0">
                <a:solidFill>
                  <a:prstClr val="black"/>
                </a:solidFill>
                <a:latin typeface="Calibri" panose="020F0502020204030204"/>
              </a:rPr>
              <a:t>Prevalence of autism spectrum disorder and suspected autism spectrum disorder per 1,000 children aged 4 years, by site*</a:t>
            </a:r>
            <a:br>
              <a:rPr lang="en-US" sz="1400" b="1" dirty="0">
                <a:solidFill>
                  <a:prstClr val="black"/>
                </a:solidFill>
                <a:latin typeface="Calibri" panose="020F0502020204030204"/>
              </a:rPr>
            </a:br>
            <a:r>
              <a:rPr lang="en-US" sz="1400" dirty="0">
                <a:solidFill>
                  <a:prstClr val="black"/>
                </a:solidFill>
                <a:latin typeface="Calibri" panose="020F0502020204030204"/>
              </a:rPr>
              <a:t>Autism and Developmental Disabilities Monitoring Network, 15 sites, United States, 2022</a:t>
            </a:r>
          </a:p>
        </p:txBody>
      </p:sp>
      <p:sp>
        <p:nvSpPr>
          <p:cNvPr id="2" name="TextBox 1">
            <a:extLst>
              <a:ext uri="{FF2B5EF4-FFF2-40B4-BE49-F238E27FC236}">
                <a16:creationId xmlns:a16="http://schemas.microsoft.com/office/drawing/2014/main" id="{76B062BD-CADB-2CE2-CBE6-FB9044772862}"/>
              </a:ext>
            </a:extLst>
          </p:cNvPr>
          <p:cNvSpPr txBox="1"/>
          <p:nvPr/>
        </p:nvSpPr>
        <p:spPr>
          <a:xfrm>
            <a:off x="0"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a:t>
            </a:r>
          </a:p>
          <a:p>
            <a:r>
              <a:rPr lang="en-US" sz="800" dirty="0">
                <a:solidFill>
                  <a:srgbClr val="000000"/>
                </a:solidFill>
                <a:latin typeface="Calibri" panose="020F0502020204030204" pitchFamily="34" charset="0"/>
              </a:rPr>
              <a:t>* The ADDM Network has 16 sites; Indiana is not included in the figure because the site did not have data from record abstraction available.</a:t>
            </a:r>
          </a:p>
        </p:txBody>
      </p:sp>
    </p:spTree>
    <p:extLst>
      <p:ext uri="{BB962C8B-B14F-4D97-AF65-F5344CB8AC3E}">
        <p14:creationId xmlns:p14="http://schemas.microsoft.com/office/powerpoint/2010/main" val="333006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614B8-BABC-813F-EE02-5756B7B5ADC0}"/>
              </a:ext>
            </a:extLst>
          </p:cNvPr>
          <p:cNvPicPr>
            <a:picLocks noChangeAspect="1"/>
          </p:cNvPicPr>
          <p:nvPr/>
        </p:nvPicPr>
        <p:blipFill>
          <a:blip r:embed="rId2"/>
          <a:stretch>
            <a:fillRect/>
          </a:stretch>
        </p:blipFill>
        <p:spPr>
          <a:xfrm>
            <a:off x="1264365" y="483199"/>
            <a:ext cx="6609271" cy="4369463"/>
          </a:xfrm>
          <a:prstGeom prst="rect">
            <a:avLst/>
          </a:prstGeom>
        </p:spPr>
      </p:pic>
      <p:sp>
        <p:nvSpPr>
          <p:cNvPr id="4" name="TextBox 3">
            <a:extLst>
              <a:ext uri="{FF2B5EF4-FFF2-40B4-BE49-F238E27FC236}">
                <a16:creationId xmlns:a16="http://schemas.microsoft.com/office/drawing/2014/main" id="{38CECBC9-0562-4A84-8D81-8E786AE5F67C}"/>
              </a:ext>
            </a:extLst>
          </p:cNvPr>
          <p:cNvSpPr txBox="1"/>
          <p:nvPr/>
        </p:nvSpPr>
        <p:spPr>
          <a:xfrm>
            <a:off x="-5998" y="0"/>
            <a:ext cx="914999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500" b="1" dirty="0">
                <a:solidFill>
                  <a:prstClr val="black"/>
                </a:solidFill>
                <a:latin typeface="Calibri" panose="020F0502020204030204"/>
              </a:rPr>
              <a:t>Cumulative incidence of autism spectrum disorder diagnosis or eligibility per 1,000 children aged 4 or 8 years</a:t>
            </a:r>
            <a:r>
              <a:rPr lang="en-US" sz="1500" dirty="0">
                <a:solidFill>
                  <a:prstClr val="black"/>
                </a:solidFill>
                <a:latin typeface="Calibri" panose="020F0502020204030204"/>
              </a:rPr>
              <a:t>*</a:t>
            </a:r>
          </a:p>
          <a:p>
            <a:pPr algn="ctr" defTabSz="685800" eaLnBrk="1" fontAlgn="auto" hangingPunct="1">
              <a:spcBef>
                <a:spcPts val="0"/>
              </a:spcBef>
              <a:spcAft>
                <a:spcPts val="0"/>
              </a:spcAft>
            </a:pPr>
            <a:r>
              <a:rPr lang="en-US" sz="1350" dirty="0">
                <a:solidFill>
                  <a:prstClr val="black"/>
                </a:solidFill>
                <a:latin typeface="Calibri" panose="020F0502020204030204"/>
              </a:rPr>
              <a:t>Autism and Developmental Disabilities Monitoring Network, 15 sites, United States, 2022</a:t>
            </a:r>
          </a:p>
        </p:txBody>
      </p:sp>
      <p:sp>
        <p:nvSpPr>
          <p:cNvPr id="2" name="TextBox 1">
            <a:extLst>
              <a:ext uri="{FF2B5EF4-FFF2-40B4-BE49-F238E27FC236}">
                <a16:creationId xmlns:a16="http://schemas.microsoft.com/office/drawing/2014/main" id="{AFCB2339-2084-CCA5-6546-91C113474BB8}"/>
              </a:ext>
            </a:extLst>
          </p:cNvPr>
          <p:cNvSpPr txBox="1"/>
          <p:nvPr/>
        </p:nvSpPr>
        <p:spPr>
          <a:xfrm>
            <a:off x="-5998"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a:t>
            </a:r>
          </a:p>
          <a:p>
            <a:r>
              <a:rPr lang="en-US" sz="800" dirty="0">
                <a:solidFill>
                  <a:srgbClr val="000000"/>
                </a:solidFill>
                <a:latin typeface="Calibri" panose="020F0502020204030204" pitchFamily="34" charset="0"/>
              </a:rPr>
              <a:t>* The ADDM Network has 16 sites; Indiana is not included in the figure because the site did not have data from record abstraction available.</a:t>
            </a:r>
          </a:p>
        </p:txBody>
      </p:sp>
    </p:spTree>
    <p:extLst>
      <p:ext uri="{BB962C8B-B14F-4D97-AF65-F5344CB8AC3E}">
        <p14:creationId xmlns:p14="http://schemas.microsoft.com/office/powerpoint/2010/main" val="3416977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57D163-F725-6BFA-DCB4-9D109011DCC6}"/>
              </a:ext>
            </a:extLst>
          </p:cNvPr>
          <p:cNvPicPr>
            <a:picLocks noChangeAspect="1"/>
          </p:cNvPicPr>
          <p:nvPr/>
        </p:nvPicPr>
        <p:blipFill>
          <a:blip r:embed="rId2"/>
          <a:stretch>
            <a:fillRect/>
          </a:stretch>
        </p:blipFill>
        <p:spPr>
          <a:xfrm>
            <a:off x="1507492" y="467957"/>
            <a:ext cx="6129016" cy="4429774"/>
          </a:xfrm>
          <a:prstGeom prst="rect">
            <a:avLst/>
          </a:prstGeom>
        </p:spPr>
      </p:pic>
      <p:sp>
        <p:nvSpPr>
          <p:cNvPr id="4" name="TextBox 3">
            <a:extLst>
              <a:ext uri="{FF2B5EF4-FFF2-40B4-BE49-F238E27FC236}">
                <a16:creationId xmlns:a16="http://schemas.microsoft.com/office/drawing/2014/main" id="{B07914B3-AF66-40DC-936A-A97279C9099D}"/>
              </a:ext>
            </a:extLst>
          </p:cNvPr>
          <p:cNvSpPr txBox="1"/>
          <p:nvPr/>
        </p:nvSpPr>
        <p:spPr>
          <a:xfrm>
            <a:off x="-5998" y="0"/>
            <a:ext cx="9149998" cy="523220"/>
          </a:xfrm>
          <a:prstGeom prst="rect">
            <a:avLst/>
          </a:prstGeom>
          <a:noFill/>
        </p:spPr>
        <p:txBody>
          <a:bodyPr wrap="square" rtlCol="0">
            <a:spAutoFit/>
          </a:bodyPr>
          <a:lstStyle/>
          <a:p>
            <a:pPr algn="ctr" defTabSz="685800" eaLnBrk="1" fontAlgn="auto" hangingPunct="1">
              <a:spcBef>
                <a:spcPts val="0"/>
              </a:spcBef>
              <a:spcAft>
                <a:spcPts val="0"/>
              </a:spcAft>
            </a:pPr>
            <a:r>
              <a:rPr lang="en-US" sz="1450" b="1" dirty="0">
                <a:solidFill>
                  <a:prstClr val="black"/>
                </a:solidFill>
                <a:latin typeface="Calibri" panose="020F0502020204030204"/>
              </a:rPr>
              <a:t>Cumulative incidence of autism spectrum disorder diagnosis or eligibility per 1,000 children aged 4 or 8 years, by site</a:t>
            </a:r>
            <a:r>
              <a:rPr lang="en-US" sz="1450" dirty="0">
                <a:solidFill>
                  <a:prstClr val="black"/>
                </a:solidFill>
                <a:latin typeface="Calibri" panose="020F0502020204030204"/>
              </a:rPr>
              <a:t>*</a:t>
            </a:r>
          </a:p>
          <a:p>
            <a:pPr algn="ctr" defTabSz="685800" eaLnBrk="1" fontAlgn="auto" hangingPunct="1">
              <a:spcBef>
                <a:spcPts val="0"/>
              </a:spcBef>
              <a:spcAft>
                <a:spcPts val="0"/>
              </a:spcAft>
            </a:pPr>
            <a:r>
              <a:rPr lang="en-US" sz="1350" dirty="0">
                <a:solidFill>
                  <a:prstClr val="black"/>
                </a:solidFill>
                <a:latin typeface="Calibri" panose="020F0502020204030204"/>
              </a:rPr>
              <a:t>Autism and Developmental Disabilities Monitoring Network, 15 sites, United States, 2022</a:t>
            </a:r>
          </a:p>
        </p:txBody>
      </p:sp>
      <p:sp>
        <p:nvSpPr>
          <p:cNvPr id="2" name="TextBox 1">
            <a:extLst>
              <a:ext uri="{FF2B5EF4-FFF2-40B4-BE49-F238E27FC236}">
                <a16:creationId xmlns:a16="http://schemas.microsoft.com/office/drawing/2014/main" id="{E5746134-E074-E5D8-D355-F83DA5728001}"/>
              </a:ext>
            </a:extLst>
          </p:cNvPr>
          <p:cNvSpPr txBox="1"/>
          <p:nvPr/>
        </p:nvSpPr>
        <p:spPr>
          <a:xfrm>
            <a:off x="-5998" y="4804946"/>
            <a:ext cx="9144000"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a:t>
            </a:r>
          </a:p>
          <a:p>
            <a:r>
              <a:rPr lang="en-US" sz="800" dirty="0">
                <a:solidFill>
                  <a:srgbClr val="000000"/>
                </a:solidFill>
                <a:latin typeface="Calibri" panose="020F0502020204030204" pitchFamily="34" charset="0"/>
              </a:rPr>
              <a:t>* The ADDM Network has 16 sites; Indiana is not included in the figure because the site did not have data from record abstraction available.</a:t>
            </a:r>
          </a:p>
        </p:txBody>
      </p:sp>
    </p:spTree>
    <p:extLst>
      <p:ext uri="{BB962C8B-B14F-4D97-AF65-F5344CB8AC3E}">
        <p14:creationId xmlns:p14="http://schemas.microsoft.com/office/powerpoint/2010/main" val="266471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06ACA4-865A-78DB-E8FA-5B3D0912FF2D}"/>
              </a:ext>
            </a:extLst>
          </p:cNvPr>
          <p:cNvPicPr>
            <a:picLocks noChangeAspect="1"/>
          </p:cNvPicPr>
          <p:nvPr/>
        </p:nvPicPr>
        <p:blipFill>
          <a:blip r:embed="rId2"/>
          <a:stretch>
            <a:fillRect/>
          </a:stretch>
        </p:blipFill>
        <p:spPr>
          <a:xfrm>
            <a:off x="2018291" y="541669"/>
            <a:ext cx="5095422" cy="4108162"/>
          </a:xfrm>
          <a:prstGeom prst="rect">
            <a:avLst/>
          </a:prstGeom>
        </p:spPr>
      </p:pic>
      <p:sp>
        <p:nvSpPr>
          <p:cNvPr id="4" name="TextBox 3">
            <a:extLst>
              <a:ext uri="{FF2B5EF4-FFF2-40B4-BE49-F238E27FC236}">
                <a16:creationId xmlns:a16="http://schemas.microsoft.com/office/drawing/2014/main" id="{AAEA2BB3-374B-4F1B-80C3-591F2C35F124}"/>
              </a:ext>
            </a:extLst>
          </p:cNvPr>
          <p:cNvSpPr txBox="1"/>
          <p:nvPr/>
        </p:nvSpPr>
        <p:spPr>
          <a:xfrm>
            <a:off x="-5998" y="0"/>
            <a:ext cx="9149998" cy="623248"/>
          </a:xfrm>
          <a:prstGeom prst="rect">
            <a:avLst/>
          </a:prstGeom>
          <a:noFill/>
        </p:spPr>
        <p:txBody>
          <a:bodyPr wrap="square" rtlCol="0">
            <a:spAutoFit/>
          </a:bodyPr>
          <a:lstStyle/>
          <a:p>
            <a:pPr algn="ctr" defTabSz="685800" eaLnBrk="1" fontAlgn="auto" hangingPunct="1">
              <a:spcBef>
                <a:spcPts val="0"/>
              </a:spcBef>
              <a:spcAft>
                <a:spcPts val="0"/>
              </a:spcAft>
            </a:pPr>
            <a:r>
              <a:rPr lang="en-US" sz="1150" b="1" dirty="0">
                <a:solidFill>
                  <a:prstClr val="black"/>
                </a:solidFill>
                <a:latin typeface="Calibri" panose="020F0502020204030204"/>
              </a:rPr>
              <a:t>Difference in number of developmental evaluations and incidence of autism spectrum disorder identification per 1,000 children among children aged 4 years in 2022 during calendar years 2018–2022 and children aged 8 years in 2022 during calendar years 2014–2018, by month</a:t>
            </a:r>
            <a:r>
              <a:rPr lang="en-US" sz="1150" dirty="0">
                <a:solidFill>
                  <a:prstClr val="black"/>
                </a:solidFill>
                <a:latin typeface="Calibri" panose="020F0502020204030204"/>
              </a:rPr>
              <a:t>*</a:t>
            </a:r>
            <a:r>
              <a:rPr lang="en-US" sz="1150" baseline="30000" dirty="0">
                <a:solidFill>
                  <a:prstClr val="black"/>
                </a:solidFill>
                <a:latin typeface="Calibri" panose="020F0502020204030204"/>
              </a:rPr>
              <a:t>†</a:t>
            </a:r>
            <a:r>
              <a:rPr lang="en-US" sz="1150" dirty="0">
                <a:solidFill>
                  <a:prstClr val="black"/>
                </a:solidFill>
                <a:latin typeface="Calibri" panose="020F0502020204030204"/>
              </a:rPr>
              <a:t> </a:t>
            </a:r>
          </a:p>
          <a:p>
            <a:pPr algn="ctr" defTabSz="685800" eaLnBrk="1" fontAlgn="auto" hangingPunct="1">
              <a:spcBef>
                <a:spcPts val="0"/>
              </a:spcBef>
              <a:spcAft>
                <a:spcPts val="0"/>
              </a:spcAft>
            </a:pPr>
            <a:r>
              <a:rPr lang="en-US" sz="1150" dirty="0">
                <a:solidFill>
                  <a:prstClr val="black"/>
                </a:solidFill>
                <a:latin typeface="Calibri" panose="020F0502020204030204"/>
              </a:rPr>
              <a:t>Autism and Developmental Disabilities Monitoring Network, 15 sites, United States, 2022</a:t>
            </a:r>
          </a:p>
        </p:txBody>
      </p:sp>
      <p:sp>
        <p:nvSpPr>
          <p:cNvPr id="6" name="TextBox 5">
            <a:extLst>
              <a:ext uri="{FF2B5EF4-FFF2-40B4-BE49-F238E27FC236}">
                <a16:creationId xmlns:a16="http://schemas.microsoft.com/office/drawing/2014/main" id="{9D16D459-2A5B-7D93-602B-56172DBFF421}"/>
              </a:ext>
            </a:extLst>
          </p:cNvPr>
          <p:cNvSpPr txBox="1"/>
          <p:nvPr/>
        </p:nvSpPr>
        <p:spPr>
          <a:xfrm>
            <a:off x="-5998" y="4558725"/>
            <a:ext cx="9144000" cy="584775"/>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ASD = autism spectrum disorder.</a:t>
            </a:r>
          </a:p>
          <a:p>
            <a:r>
              <a:rPr lang="en-US" sz="800" dirty="0">
                <a:solidFill>
                  <a:srgbClr val="000000"/>
                </a:solidFill>
                <a:latin typeface="Calibri" panose="020F0502020204030204" pitchFamily="34" charset="0"/>
              </a:rPr>
              <a:t>* The ADDM Network has 16 sites; Indiana is not included in the figure because the site did not have data from record abstraction available.</a:t>
            </a:r>
          </a:p>
          <a:p>
            <a:r>
              <a:rPr lang="en-US" sz="800" dirty="0">
                <a:solidFill>
                  <a:srgbClr val="000000"/>
                </a:solidFill>
                <a:latin typeface="Calibri" panose="020F0502020204030204" pitchFamily="34" charset="0"/>
              </a:rPr>
              <a:t>† For children aged 4 years, year 0 to year 4 represents 2018–2022; for children aged 8 years, year 0 to year 4 represents 2014–2018. The dashed line represents the COVID-19 pandemic onset for children aged 4 years in 2022 compared to the analogous time window for children aged 8 years in 2022.</a:t>
            </a:r>
          </a:p>
        </p:txBody>
      </p:sp>
    </p:spTree>
    <p:extLst>
      <p:ext uri="{BB962C8B-B14F-4D97-AF65-F5344CB8AC3E}">
        <p14:creationId xmlns:p14="http://schemas.microsoft.com/office/powerpoint/2010/main" val="967980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B8769-E9F5-DADF-9265-AFA78A2F6669}"/>
              </a:ext>
            </a:extLst>
          </p:cNvPr>
          <p:cNvPicPr>
            <a:picLocks noChangeAspect="1"/>
          </p:cNvPicPr>
          <p:nvPr/>
        </p:nvPicPr>
        <p:blipFill>
          <a:blip r:embed="rId2"/>
          <a:stretch>
            <a:fillRect/>
          </a:stretch>
        </p:blipFill>
        <p:spPr>
          <a:xfrm>
            <a:off x="1441481" y="419160"/>
            <a:ext cx="6261037" cy="4305179"/>
          </a:xfrm>
          <a:prstGeom prst="rect">
            <a:avLst/>
          </a:prstGeom>
        </p:spPr>
      </p:pic>
      <p:sp>
        <p:nvSpPr>
          <p:cNvPr id="4" name="TextBox 3">
            <a:extLst>
              <a:ext uri="{FF2B5EF4-FFF2-40B4-BE49-F238E27FC236}">
                <a16:creationId xmlns:a16="http://schemas.microsoft.com/office/drawing/2014/main" id="{AAEA2BB3-374B-4F1B-80C3-591F2C35F124}"/>
              </a:ext>
            </a:extLst>
          </p:cNvPr>
          <p:cNvSpPr txBox="1"/>
          <p:nvPr/>
        </p:nvSpPr>
        <p:spPr>
          <a:xfrm>
            <a:off x="-5998" y="0"/>
            <a:ext cx="9149998" cy="461665"/>
          </a:xfrm>
          <a:prstGeom prst="rect">
            <a:avLst/>
          </a:prstGeom>
          <a:noFill/>
        </p:spPr>
        <p:txBody>
          <a:bodyPr wrap="square" rtlCol="0">
            <a:spAutoFit/>
          </a:bodyPr>
          <a:lstStyle/>
          <a:p>
            <a:pPr algn="ctr" defTabSz="685800" eaLnBrk="1" fontAlgn="auto" hangingPunct="1">
              <a:spcBef>
                <a:spcPts val="0"/>
              </a:spcBef>
              <a:spcAft>
                <a:spcPts val="0"/>
              </a:spcAft>
            </a:pPr>
            <a:r>
              <a:rPr lang="en-US" sz="1200" b="1" dirty="0">
                <a:solidFill>
                  <a:prstClr val="black"/>
                </a:solidFill>
                <a:latin typeface="Calibri" panose="020F0502020204030204"/>
              </a:rPr>
              <a:t>Percentage of children with autism spectrum disorder who have a recorded autism spectrum disorder diagnostic test by age*</a:t>
            </a:r>
          </a:p>
          <a:p>
            <a:pPr algn="ctr" defTabSz="685800" eaLnBrk="1" fontAlgn="auto" hangingPunct="1">
              <a:spcBef>
                <a:spcPts val="0"/>
              </a:spcBef>
              <a:spcAft>
                <a:spcPts val="0"/>
              </a:spcAft>
            </a:pPr>
            <a:r>
              <a:rPr lang="en-US" sz="1200" dirty="0">
                <a:solidFill>
                  <a:prstClr val="black"/>
                </a:solidFill>
                <a:latin typeface="Calibri" panose="020F0502020204030204"/>
              </a:rPr>
              <a:t>Autism and Developmental Disabilities Monitoring Network, 15 sites, United States, 2022</a:t>
            </a:r>
          </a:p>
        </p:txBody>
      </p:sp>
      <p:sp>
        <p:nvSpPr>
          <p:cNvPr id="7" name="TextBox 6">
            <a:extLst>
              <a:ext uri="{FF2B5EF4-FFF2-40B4-BE49-F238E27FC236}">
                <a16:creationId xmlns:a16="http://schemas.microsoft.com/office/drawing/2014/main" id="{370C5131-8AFB-018A-49F3-F548BD43441E}"/>
              </a:ext>
            </a:extLst>
          </p:cNvPr>
          <p:cNvSpPr txBox="1"/>
          <p:nvPr/>
        </p:nvSpPr>
        <p:spPr>
          <a:xfrm>
            <a:off x="-5998" y="4681835"/>
            <a:ext cx="9144000" cy="461665"/>
          </a:xfrm>
          <a:prstGeom prst="rect">
            <a:avLst/>
          </a:prstGeom>
          <a:noFill/>
        </p:spPr>
        <p:txBody>
          <a:bodyPr wrap="square" rtlCol="0">
            <a:spAutoFit/>
          </a:bodyPr>
          <a:lstStyle/>
          <a:p>
            <a:r>
              <a:rPr lang="en-US" sz="800" dirty="0">
                <a:solidFill>
                  <a:srgbClr val="000000"/>
                </a:solidFill>
                <a:latin typeface="Calibri" panose="020F0502020204030204" pitchFamily="34" charset="0"/>
              </a:rPr>
              <a:t>Abbreviations: ADI-R = Autism Diagnostic Interview-Revised; ADOS = Autism Diagnostic Observation Schedule; ASD = autism spectrum disorder; ASRS = Autism Spectrum Rating Scales; CARS = Childhood Autism Rating Scale; GARS = Gilliam Autism Rating Scale; SRS = Social Responsiveness Scale; TAP = TELE-ASD-PEDS; other test category includes Asperger Syndrome Diagnostic Scale and Gilliam Asperger’s Disorder Scale.</a:t>
            </a:r>
          </a:p>
          <a:p>
            <a:r>
              <a:rPr lang="en-US" sz="800" dirty="0">
                <a:solidFill>
                  <a:srgbClr val="000000"/>
                </a:solidFill>
                <a:latin typeface="Calibri" panose="020F0502020204030204" pitchFamily="34" charset="0"/>
              </a:rPr>
              <a:t>* The ADDM Network has 16 sites; Indiana is not included in the figure because the site did not have data from record abstraction available</a:t>
            </a:r>
          </a:p>
        </p:txBody>
      </p:sp>
    </p:spTree>
    <p:extLst>
      <p:ext uri="{BB962C8B-B14F-4D97-AF65-F5344CB8AC3E}">
        <p14:creationId xmlns:p14="http://schemas.microsoft.com/office/powerpoint/2010/main" val="1352271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332E81-5216-5AC2-C8F6-CA539F5F4CB5}"/>
              </a:ext>
            </a:extLst>
          </p:cNvPr>
          <p:cNvSpPr txBox="1">
            <a:spLocks noGrp="1" noRot="1" noMove="1" noResize="1" noEditPoints="1" noAdjustHandles="1" noChangeArrowheads="1" noChangeShapeType="1"/>
          </p:cNvSpPr>
          <p:nvPr/>
        </p:nvSpPr>
        <p:spPr>
          <a:xfrm>
            <a:off x="428625" y="2743924"/>
            <a:ext cx="7728786"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TTY:  1-888-232-6348    </a:t>
            </a: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hlinkClick r:id="rId2" tooltip="cdc.gov"/>
              </a:rPr>
              <a:t>cdc.gov</a:t>
            </a:r>
            <a:endPar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Follow us on X (Twitter) @CDCgov &amp; @CDCEnvironment</a:t>
            </a:r>
          </a:p>
          <a:p>
            <a:pPr marL="0" marR="0" lvl="0" indent="0" algn="l" defTabSz="914400" rtl="0" eaLnBrk="0" fontAlgn="base" latinLnBrk="0" hangingPunct="0">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U. S. Centers for Disease Control and Prevention.</a:t>
            </a:r>
          </a:p>
        </p:txBody>
      </p:sp>
    </p:spTree>
    <p:extLst>
      <p:ext uri="{BB962C8B-B14F-4D97-AF65-F5344CB8AC3E}">
        <p14:creationId xmlns:p14="http://schemas.microsoft.com/office/powerpoint/2010/main" val="176002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45D5F9-EB49-DCF1-D262-31D7E4A01917}"/>
              </a:ext>
            </a:extLst>
          </p:cNvPr>
          <p:cNvPicPr>
            <a:picLocks noChangeAspect="1"/>
          </p:cNvPicPr>
          <p:nvPr/>
        </p:nvPicPr>
        <p:blipFill>
          <a:blip r:embed="rId2"/>
          <a:stretch>
            <a:fillRect/>
          </a:stretch>
        </p:blipFill>
        <p:spPr>
          <a:xfrm>
            <a:off x="755277" y="288116"/>
            <a:ext cx="7633446" cy="4879199"/>
          </a:xfrm>
          <a:prstGeom prst="rect">
            <a:avLst/>
          </a:prstGeom>
        </p:spPr>
      </p:pic>
      <p:sp>
        <p:nvSpPr>
          <p:cNvPr id="5" name="TextBox 4" descr="Autism and Developmental Disabilities Monitoring Network, 11 sites, United States, 2018&#10;">
            <a:extLst>
              <a:ext uri="{FF2B5EF4-FFF2-40B4-BE49-F238E27FC236}">
                <a16:creationId xmlns:a16="http://schemas.microsoft.com/office/drawing/2014/main" id="{9F08BB63-681E-4C88-A32F-ED7DE3741703}"/>
              </a:ext>
            </a:extLst>
          </p:cNvPr>
          <p:cNvSpPr txBox="1"/>
          <p:nvPr/>
        </p:nvSpPr>
        <p:spPr>
          <a:xfrm>
            <a:off x="0" y="0"/>
            <a:ext cx="9149998" cy="369332"/>
          </a:xfrm>
          <a:prstGeom prst="rect">
            <a:avLst/>
          </a:prstGeom>
          <a:noFill/>
        </p:spPr>
        <p:txBody>
          <a:bodyPr wrap="square" rtlCol="0">
            <a:spAutoFit/>
          </a:bodyPr>
          <a:lstStyle/>
          <a:p>
            <a:pPr algn="ctr" defTabSz="685800" eaLnBrk="1" fontAlgn="auto" hangingPunct="1">
              <a:spcBef>
                <a:spcPts val="0"/>
              </a:spcBef>
              <a:spcAft>
                <a:spcPts val="0"/>
              </a:spcAft>
            </a:pPr>
            <a:r>
              <a:rPr lang="en-US" b="1" dirty="0">
                <a:solidFill>
                  <a:prstClr val="black"/>
                </a:solidFill>
                <a:latin typeface="Calibri" panose="020F0502020204030204"/>
              </a:rPr>
              <a:t>Autism and Developmental Disabilities Monitoring Network, 16 sites, United States, 2022</a:t>
            </a:r>
          </a:p>
        </p:txBody>
      </p:sp>
    </p:spTree>
    <p:extLst>
      <p:ext uri="{BB962C8B-B14F-4D97-AF65-F5344CB8AC3E}">
        <p14:creationId xmlns:p14="http://schemas.microsoft.com/office/powerpoint/2010/main" val="64045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6ABD-AAAB-3A85-A07B-2AED67040218}"/>
              </a:ext>
            </a:extLst>
          </p:cNvPr>
          <p:cNvSpPr>
            <a:spLocks noGrp="1"/>
          </p:cNvSpPr>
          <p:nvPr>
            <p:ph type="title"/>
          </p:nvPr>
        </p:nvSpPr>
        <p:spPr/>
        <p:txBody>
          <a:bodyPr/>
          <a:lstStyle/>
          <a:p>
            <a:r>
              <a:rPr lang="en-US" dirty="0"/>
              <a:t>ADDM Ascertainment and Autism Spectrum Disorder (ASD) Case Definition</a:t>
            </a:r>
          </a:p>
        </p:txBody>
      </p:sp>
      <p:sp>
        <p:nvSpPr>
          <p:cNvPr id="3" name="Text Placeholder 2">
            <a:extLst>
              <a:ext uri="{FF2B5EF4-FFF2-40B4-BE49-F238E27FC236}">
                <a16:creationId xmlns:a16="http://schemas.microsoft.com/office/drawing/2014/main" id="{6948F02A-1ED9-C491-F939-4FEAEE65CA70}"/>
              </a:ext>
            </a:extLst>
          </p:cNvPr>
          <p:cNvSpPr>
            <a:spLocks noGrp="1"/>
          </p:cNvSpPr>
          <p:nvPr>
            <p:ph type="body" sz="quarter" idx="10"/>
          </p:nvPr>
        </p:nvSpPr>
        <p:spPr>
          <a:xfrm>
            <a:off x="457200" y="971550"/>
            <a:ext cx="8229600" cy="3537479"/>
          </a:xfrm>
        </p:spPr>
        <p:txBody>
          <a:bodyPr/>
          <a:lstStyle/>
          <a:p>
            <a:pPr marL="0" indent="0">
              <a:buNone/>
            </a:pPr>
            <a:r>
              <a:rPr lang="en-US" sz="1600" b="0" dirty="0"/>
              <a:t>Records that included various billing codes from the International Classification of Disease, Ninth Revision (ICD-9) or International Classification of Diseases, Tenth Revision (ICD-10) or special education eligibility codes were requested from health and education sources. Children ages 4 or 8 who had a parent or guardian who lived in one of the surveillance areas during 2022 were classified as having ASD or suspected ASD if they met the </a:t>
            </a:r>
            <a:r>
              <a:rPr lang="en-US" sz="1600" dirty="0"/>
              <a:t>criteria below.</a:t>
            </a:r>
            <a:endParaRPr lang="en-US" sz="1600" b="0" dirty="0"/>
          </a:p>
        </p:txBody>
      </p:sp>
      <p:graphicFrame>
        <p:nvGraphicFramePr>
          <p:cNvPr id="4" name="Table 4">
            <a:extLst>
              <a:ext uri="{FF2B5EF4-FFF2-40B4-BE49-F238E27FC236}">
                <a16:creationId xmlns:a16="http://schemas.microsoft.com/office/drawing/2014/main" id="{58C0CF9D-CE90-4DA0-A0FF-2C8395866A86}"/>
              </a:ext>
            </a:extLst>
          </p:cNvPr>
          <p:cNvGraphicFramePr>
            <a:graphicFrameLocks noGrp="1"/>
          </p:cNvGraphicFramePr>
          <p:nvPr>
            <p:extLst>
              <p:ext uri="{D42A27DB-BD31-4B8C-83A1-F6EECF244321}">
                <p14:modId xmlns:p14="http://schemas.microsoft.com/office/powerpoint/2010/main" val="2817086622"/>
              </p:ext>
            </p:extLst>
          </p:nvPr>
        </p:nvGraphicFramePr>
        <p:xfrm>
          <a:off x="587131" y="2575560"/>
          <a:ext cx="7969738" cy="2156699"/>
        </p:xfrm>
        <a:graphic>
          <a:graphicData uri="http://schemas.openxmlformats.org/drawingml/2006/table">
            <a:tbl>
              <a:tblPr firstRow="1" bandRow="1"/>
              <a:tblGrid>
                <a:gridCol w="3992489">
                  <a:extLst>
                    <a:ext uri="{9D8B030D-6E8A-4147-A177-3AD203B41FA5}">
                      <a16:colId xmlns:a16="http://schemas.microsoft.com/office/drawing/2014/main" val="3038212571"/>
                    </a:ext>
                  </a:extLst>
                </a:gridCol>
                <a:gridCol w="3977249">
                  <a:extLst>
                    <a:ext uri="{9D8B030D-6E8A-4147-A177-3AD203B41FA5}">
                      <a16:colId xmlns:a16="http://schemas.microsoft.com/office/drawing/2014/main" val="3047960446"/>
                    </a:ext>
                  </a:extLst>
                </a:gridCol>
              </a:tblGrid>
              <a:tr h="526636">
                <a:tc>
                  <a:txBody>
                    <a:bodyPr/>
                    <a:lstStyle>
                      <a:lvl1pPr marL="0" algn="l" defTabSz="914400" rtl="0" eaLnBrk="1" latinLnBrk="0" hangingPunct="1">
                        <a:defRPr sz="1800" b="1" kern="1200">
                          <a:solidFill>
                            <a:schemeClr val="bg1"/>
                          </a:solidFill>
                          <a:latin typeface="Myriad Web Pro"/>
                        </a:defRPr>
                      </a:lvl1pPr>
                      <a:lvl2pPr marL="457200" algn="l" defTabSz="914400" rtl="0" eaLnBrk="1" latinLnBrk="0" hangingPunct="1">
                        <a:defRPr sz="1800" b="1" kern="1200">
                          <a:solidFill>
                            <a:schemeClr val="bg1"/>
                          </a:solidFill>
                          <a:latin typeface="Myriad Web Pro"/>
                        </a:defRPr>
                      </a:lvl2pPr>
                      <a:lvl3pPr marL="914400" algn="l" defTabSz="914400" rtl="0" eaLnBrk="1" latinLnBrk="0" hangingPunct="1">
                        <a:defRPr sz="1800" b="1" kern="1200">
                          <a:solidFill>
                            <a:schemeClr val="bg1"/>
                          </a:solidFill>
                          <a:latin typeface="Myriad Web Pro"/>
                        </a:defRPr>
                      </a:lvl3pPr>
                      <a:lvl4pPr marL="1371600" algn="l" defTabSz="914400" rtl="0" eaLnBrk="1" latinLnBrk="0" hangingPunct="1">
                        <a:defRPr sz="1800" b="1" kern="1200">
                          <a:solidFill>
                            <a:schemeClr val="bg1"/>
                          </a:solidFill>
                          <a:latin typeface="Myriad Web Pro"/>
                        </a:defRPr>
                      </a:lvl4pPr>
                      <a:lvl5pPr marL="1828800" algn="l" defTabSz="914400" rtl="0" eaLnBrk="1" latinLnBrk="0" hangingPunct="1">
                        <a:defRPr sz="1800" b="1" kern="1200">
                          <a:solidFill>
                            <a:schemeClr val="bg1"/>
                          </a:solidFill>
                          <a:latin typeface="Myriad Web Pro"/>
                        </a:defRPr>
                      </a:lvl5pPr>
                      <a:lvl6pPr marL="2286000" algn="l" defTabSz="914400" rtl="0" eaLnBrk="1" latinLnBrk="0" hangingPunct="1">
                        <a:defRPr sz="1800" b="1" kern="1200">
                          <a:solidFill>
                            <a:schemeClr val="bg1"/>
                          </a:solidFill>
                          <a:latin typeface="Myriad Web Pro"/>
                        </a:defRPr>
                      </a:lvl6pPr>
                      <a:lvl7pPr marL="2743200" algn="l" defTabSz="914400" rtl="0" eaLnBrk="1" latinLnBrk="0" hangingPunct="1">
                        <a:defRPr sz="1800" b="1" kern="1200">
                          <a:solidFill>
                            <a:schemeClr val="bg1"/>
                          </a:solidFill>
                          <a:latin typeface="Myriad Web Pro"/>
                        </a:defRPr>
                      </a:lvl7pPr>
                      <a:lvl8pPr marL="3200400" algn="l" defTabSz="914400" rtl="0" eaLnBrk="1" latinLnBrk="0" hangingPunct="1">
                        <a:defRPr sz="1800" b="1" kern="1200">
                          <a:solidFill>
                            <a:schemeClr val="bg1"/>
                          </a:solidFill>
                          <a:latin typeface="Myriad Web Pro"/>
                        </a:defRPr>
                      </a:lvl8pPr>
                      <a:lvl9pPr marL="3657600" algn="l" defTabSz="914400" rtl="0" eaLnBrk="1" latinLnBrk="0" hangingPunct="1">
                        <a:defRPr sz="1800" b="1" kern="1200">
                          <a:solidFill>
                            <a:schemeClr val="bg1"/>
                          </a:solidFill>
                          <a:latin typeface="Myriad Web Pro"/>
                        </a:defRPr>
                      </a:lvl9pPr>
                    </a:lstStyle>
                    <a:p>
                      <a:pPr algn="ctr"/>
                      <a:r>
                        <a:rPr lang="en-US" sz="1600" dirty="0">
                          <a:solidFill>
                            <a:schemeClr val="bg2"/>
                          </a:solidFill>
                          <a:latin typeface="Calibri" panose="020F0502020204030204" pitchFamily="34" charset="0"/>
                          <a:cs typeface="Calibri" panose="020F0502020204030204" pitchFamily="34" charset="0"/>
                        </a:rPr>
                        <a:t>ASD case definition</a:t>
                      </a:r>
                    </a:p>
                  </a:txBody>
                  <a:tcPr anchor="ctr">
                    <a:lnL w="9525" cap="flat" cmpd="sng" algn="ctr">
                      <a:solidFill>
                        <a:srgbClr val="002060">
                          <a:shade val="95000"/>
                          <a:satMod val="105000"/>
                        </a:srgbClr>
                      </a:solidFill>
                      <a:prstDash val="solid"/>
                    </a:lnL>
                    <a:lnR w="12700" cap="flat" cmpd="sng" algn="ctr">
                      <a:solidFill>
                        <a:srgbClr val="FFFFFF"/>
                      </a:solidFill>
                      <a:prstDash val="solid"/>
                      <a:round/>
                      <a:headEnd type="none" w="med" len="med"/>
                      <a:tailEnd type="none" w="med" len="me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solidFill>
                      <a:srgbClr val="164380"/>
                    </a:solidFill>
                  </a:tcPr>
                </a:tc>
                <a:tc>
                  <a:txBody>
                    <a:bodyPr/>
                    <a:lstStyle>
                      <a:lvl1pPr marL="0" algn="l" defTabSz="914400" rtl="0" eaLnBrk="1" latinLnBrk="0" hangingPunct="1">
                        <a:defRPr sz="1800" b="1" kern="1200">
                          <a:solidFill>
                            <a:schemeClr val="bg1"/>
                          </a:solidFill>
                          <a:latin typeface="Myriad Web Pro"/>
                        </a:defRPr>
                      </a:lvl1pPr>
                      <a:lvl2pPr marL="457200" algn="l" defTabSz="914400" rtl="0" eaLnBrk="1" latinLnBrk="0" hangingPunct="1">
                        <a:defRPr sz="1800" b="1" kern="1200">
                          <a:solidFill>
                            <a:schemeClr val="bg1"/>
                          </a:solidFill>
                          <a:latin typeface="Myriad Web Pro"/>
                        </a:defRPr>
                      </a:lvl2pPr>
                      <a:lvl3pPr marL="914400" algn="l" defTabSz="914400" rtl="0" eaLnBrk="1" latinLnBrk="0" hangingPunct="1">
                        <a:defRPr sz="1800" b="1" kern="1200">
                          <a:solidFill>
                            <a:schemeClr val="bg1"/>
                          </a:solidFill>
                          <a:latin typeface="Myriad Web Pro"/>
                        </a:defRPr>
                      </a:lvl3pPr>
                      <a:lvl4pPr marL="1371600" algn="l" defTabSz="914400" rtl="0" eaLnBrk="1" latinLnBrk="0" hangingPunct="1">
                        <a:defRPr sz="1800" b="1" kern="1200">
                          <a:solidFill>
                            <a:schemeClr val="bg1"/>
                          </a:solidFill>
                          <a:latin typeface="Myriad Web Pro"/>
                        </a:defRPr>
                      </a:lvl4pPr>
                      <a:lvl5pPr marL="1828800" algn="l" defTabSz="914400" rtl="0" eaLnBrk="1" latinLnBrk="0" hangingPunct="1">
                        <a:defRPr sz="1800" b="1" kern="1200">
                          <a:solidFill>
                            <a:schemeClr val="bg1"/>
                          </a:solidFill>
                          <a:latin typeface="Myriad Web Pro"/>
                        </a:defRPr>
                      </a:lvl5pPr>
                      <a:lvl6pPr marL="2286000" algn="l" defTabSz="914400" rtl="0" eaLnBrk="1" latinLnBrk="0" hangingPunct="1">
                        <a:defRPr sz="1800" b="1" kern="1200">
                          <a:solidFill>
                            <a:schemeClr val="bg1"/>
                          </a:solidFill>
                          <a:latin typeface="Myriad Web Pro"/>
                        </a:defRPr>
                      </a:lvl6pPr>
                      <a:lvl7pPr marL="2743200" algn="l" defTabSz="914400" rtl="0" eaLnBrk="1" latinLnBrk="0" hangingPunct="1">
                        <a:defRPr sz="1800" b="1" kern="1200">
                          <a:solidFill>
                            <a:schemeClr val="bg1"/>
                          </a:solidFill>
                          <a:latin typeface="Myriad Web Pro"/>
                        </a:defRPr>
                      </a:lvl7pPr>
                      <a:lvl8pPr marL="3200400" algn="l" defTabSz="914400" rtl="0" eaLnBrk="1" latinLnBrk="0" hangingPunct="1">
                        <a:defRPr sz="1800" b="1" kern="1200">
                          <a:solidFill>
                            <a:schemeClr val="bg1"/>
                          </a:solidFill>
                          <a:latin typeface="Myriad Web Pro"/>
                        </a:defRPr>
                      </a:lvl8pPr>
                      <a:lvl9pPr marL="3657600" algn="l" defTabSz="914400" rtl="0" eaLnBrk="1" latinLnBrk="0" hangingPunct="1">
                        <a:defRPr sz="1800" b="1" kern="1200">
                          <a:solidFill>
                            <a:schemeClr val="bg1"/>
                          </a:solidFill>
                          <a:latin typeface="Myriad Web Pro"/>
                        </a:defRPr>
                      </a:lvl9pPr>
                    </a:lstStyle>
                    <a:p>
                      <a:pPr algn="ctr"/>
                      <a:r>
                        <a:rPr lang="en-US" sz="1600" dirty="0">
                          <a:solidFill>
                            <a:schemeClr val="bg2"/>
                          </a:solidFill>
                          <a:latin typeface="Calibri" panose="020F0502020204030204" pitchFamily="34" charset="0"/>
                          <a:cs typeface="Calibri" panose="020F0502020204030204" pitchFamily="34" charset="0"/>
                        </a:rPr>
                        <a:t>Suspected ASD case definition</a:t>
                      </a:r>
                    </a:p>
                  </a:txBody>
                  <a:tcPr anchor="ctr">
                    <a:lnL w="12700" cap="flat" cmpd="sng" algn="ctr">
                      <a:solidFill>
                        <a:srgbClr val="FFFFFF"/>
                      </a:solidFill>
                      <a:prstDash val="solid"/>
                      <a:round/>
                      <a:headEnd type="none" w="med" len="med"/>
                      <a:tailEnd type="none" w="med" len="med"/>
                    </a:lnL>
                    <a:lnR w="9525" cap="flat" cmpd="sng" algn="ctr">
                      <a:solidFill>
                        <a:srgbClr val="002060">
                          <a:shade val="95000"/>
                          <a:satMod val="105000"/>
                        </a:srgbClr>
                      </a:solidFill>
                      <a:prstDash val="soli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solidFill>
                      <a:srgbClr val="164380"/>
                    </a:solidFill>
                  </a:tcPr>
                </a:tc>
                <a:extLst>
                  <a:ext uri="{0D108BD9-81ED-4DB2-BD59-A6C34878D82A}">
                    <a16:rowId xmlns:a16="http://schemas.microsoft.com/office/drawing/2014/main" val="3036981857"/>
                  </a:ext>
                </a:extLst>
              </a:tr>
              <a:tr h="1630063">
                <a:tc>
                  <a:txBody>
                    <a:bodyPr/>
                    <a:lstStyle>
                      <a:lvl1pPr marL="0" algn="l" defTabSz="914400" rtl="0" eaLnBrk="1" latinLnBrk="0" hangingPunct="1">
                        <a:defRPr sz="1800" kern="1200">
                          <a:solidFill>
                            <a:schemeClr val="tx1"/>
                          </a:solidFill>
                          <a:latin typeface="Myriad Web Pro"/>
                        </a:defRPr>
                      </a:lvl1pPr>
                      <a:lvl2pPr marL="457200" algn="l" defTabSz="914400" rtl="0" eaLnBrk="1" latinLnBrk="0" hangingPunct="1">
                        <a:defRPr sz="1800" kern="1200">
                          <a:solidFill>
                            <a:schemeClr val="tx1"/>
                          </a:solidFill>
                          <a:latin typeface="Myriad Web Pro"/>
                        </a:defRPr>
                      </a:lvl2pPr>
                      <a:lvl3pPr marL="914400" algn="l" defTabSz="914400" rtl="0" eaLnBrk="1" latinLnBrk="0" hangingPunct="1">
                        <a:defRPr sz="1800" kern="1200">
                          <a:solidFill>
                            <a:schemeClr val="tx1"/>
                          </a:solidFill>
                          <a:latin typeface="Myriad Web Pro"/>
                        </a:defRPr>
                      </a:lvl3pPr>
                      <a:lvl4pPr marL="1371600" algn="l" defTabSz="914400" rtl="0" eaLnBrk="1" latinLnBrk="0" hangingPunct="1">
                        <a:defRPr sz="1800" kern="1200">
                          <a:solidFill>
                            <a:schemeClr val="tx1"/>
                          </a:solidFill>
                          <a:latin typeface="Myriad Web Pro"/>
                        </a:defRPr>
                      </a:lvl4pPr>
                      <a:lvl5pPr marL="1828800" algn="l" defTabSz="914400" rtl="0" eaLnBrk="1" latinLnBrk="0" hangingPunct="1">
                        <a:defRPr sz="1800" kern="1200">
                          <a:solidFill>
                            <a:schemeClr val="tx1"/>
                          </a:solidFill>
                          <a:latin typeface="Myriad Web Pro"/>
                        </a:defRPr>
                      </a:lvl5pPr>
                      <a:lvl6pPr marL="2286000" algn="l" defTabSz="914400" rtl="0" eaLnBrk="1" latinLnBrk="0" hangingPunct="1">
                        <a:defRPr sz="1800" kern="1200">
                          <a:solidFill>
                            <a:schemeClr val="tx1"/>
                          </a:solidFill>
                          <a:latin typeface="Myriad Web Pro"/>
                        </a:defRPr>
                      </a:lvl6pPr>
                      <a:lvl7pPr marL="2743200" algn="l" defTabSz="914400" rtl="0" eaLnBrk="1" latinLnBrk="0" hangingPunct="1">
                        <a:defRPr sz="1800" kern="1200">
                          <a:solidFill>
                            <a:schemeClr val="tx1"/>
                          </a:solidFill>
                          <a:latin typeface="Myriad Web Pro"/>
                        </a:defRPr>
                      </a:lvl7pPr>
                      <a:lvl8pPr marL="3200400" algn="l" defTabSz="914400" rtl="0" eaLnBrk="1" latinLnBrk="0" hangingPunct="1">
                        <a:defRPr sz="1800" kern="1200">
                          <a:solidFill>
                            <a:schemeClr val="tx1"/>
                          </a:solidFill>
                          <a:latin typeface="Myriad Web Pro"/>
                        </a:defRPr>
                      </a:lvl8pPr>
                      <a:lvl9pPr marL="3657600" algn="l" defTabSz="914400" rtl="0" eaLnBrk="1" latinLnBrk="0" hangingPunct="1">
                        <a:defRPr sz="1800" kern="1200">
                          <a:solidFill>
                            <a:schemeClr val="tx1"/>
                          </a:solidFill>
                          <a:latin typeface="Myriad Web Pro"/>
                        </a:defRPr>
                      </a:lvl9pPr>
                    </a:lstStyle>
                    <a:p>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Child has documentation of ever receiving: </a:t>
                      </a:r>
                    </a:p>
                    <a:p>
                      <a:pPr marL="342900" indent="-342900">
                        <a:buAutoNum type="arabicParenR"/>
                      </a:pPr>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a written ASD diagnosis by a qualified professional, </a:t>
                      </a:r>
                    </a:p>
                    <a:p>
                      <a:pPr marL="342900" indent="-342900">
                        <a:buAutoNum type="arabicParenR"/>
                      </a:pPr>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a special education classification of autism, OR</a:t>
                      </a:r>
                    </a:p>
                    <a:p>
                      <a:pPr marL="342900" indent="-342900">
                        <a:buAutoNum type="arabicParenR"/>
                      </a:pPr>
                      <a:r>
                        <a:rPr lang="en-US" sz="1400" b="0" i="0" u="none" strike="noStrike" kern="1200" baseline="0" dirty="0">
                          <a:solidFill>
                            <a:srgbClr val="000000"/>
                          </a:solidFill>
                          <a:latin typeface="Calibri" panose="020F0502020204030204" pitchFamily="34" charset="0"/>
                          <a:ea typeface="+mn-ea"/>
                          <a:cs typeface="Calibri" panose="020F0502020204030204" pitchFamily="34" charset="0"/>
                        </a:rPr>
                        <a:t>an ASD ICD code obtained from administrative or billing information.</a:t>
                      </a:r>
                      <a:endParaRPr lang="en-US" sz="1400" dirty="0">
                        <a:solidFill>
                          <a:srgbClr val="000000"/>
                        </a:solidFill>
                        <a:latin typeface="Calibri" panose="020F0502020204030204" pitchFamily="34" charset="0"/>
                        <a:cs typeface="Calibri" panose="020F0502020204030204" pitchFamily="34" charset="0"/>
                      </a:endParaRPr>
                    </a:p>
                  </a:txBody>
                  <a:tcPr>
                    <a:lnL w="9525" cap="flat" cmpd="sng" algn="ctr">
                      <a:solidFill>
                        <a:srgbClr val="002060">
                          <a:shade val="95000"/>
                          <a:satMod val="105000"/>
                        </a:srgbClr>
                      </a:solidFill>
                      <a:prstDash val="solid"/>
                    </a:lnL>
                    <a:lnR w="12700" cap="flat" cmpd="sng" algn="ctr">
                      <a:solidFill>
                        <a:srgbClr val="002060"/>
                      </a:solidFill>
                      <a:prstDash val="solid"/>
                      <a:round/>
                      <a:headEnd type="none" w="med" len="med"/>
                      <a:tailEnd type="none" w="med" len="me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yriad Web Pro"/>
                        </a:defRPr>
                      </a:lvl1pPr>
                      <a:lvl2pPr marL="457200" algn="l" defTabSz="914400" rtl="0" eaLnBrk="1" latinLnBrk="0" hangingPunct="1">
                        <a:defRPr sz="1800" kern="1200">
                          <a:solidFill>
                            <a:schemeClr val="tx1"/>
                          </a:solidFill>
                          <a:latin typeface="Myriad Web Pro"/>
                        </a:defRPr>
                      </a:lvl2pPr>
                      <a:lvl3pPr marL="914400" algn="l" defTabSz="914400" rtl="0" eaLnBrk="1" latinLnBrk="0" hangingPunct="1">
                        <a:defRPr sz="1800" kern="1200">
                          <a:solidFill>
                            <a:schemeClr val="tx1"/>
                          </a:solidFill>
                          <a:latin typeface="Myriad Web Pro"/>
                        </a:defRPr>
                      </a:lvl3pPr>
                      <a:lvl4pPr marL="1371600" algn="l" defTabSz="914400" rtl="0" eaLnBrk="1" latinLnBrk="0" hangingPunct="1">
                        <a:defRPr sz="1800" kern="1200">
                          <a:solidFill>
                            <a:schemeClr val="tx1"/>
                          </a:solidFill>
                          <a:latin typeface="Myriad Web Pro"/>
                        </a:defRPr>
                      </a:lvl4pPr>
                      <a:lvl5pPr marL="1828800" algn="l" defTabSz="914400" rtl="0" eaLnBrk="1" latinLnBrk="0" hangingPunct="1">
                        <a:defRPr sz="1800" kern="1200">
                          <a:solidFill>
                            <a:schemeClr val="tx1"/>
                          </a:solidFill>
                          <a:latin typeface="Myriad Web Pro"/>
                        </a:defRPr>
                      </a:lvl5pPr>
                      <a:lvl6pPr marL="2286000" algn="l" defTabSz="914400" rtl="0" eaLnBrk="1" latinLnBrk="0" hangingPunct="1">
                        <a:defRPr sz="1800" kern="1200">
                          <a:solidFill>
                            <a:schemeClr val="tx1"/>
                          </a:solidFill>
                          <a:latin typeface="Myriad Web Pro"/>
                        </a:defRPr>
                      </a:lvl6pPr>
                      <a:lvl7pPr marL="2743200" algn="l" defTabSz="914400" rtl="0" eaLnBrk="1" latinLnBrk="0" hangingPunct="1">
                        <a:defRPr sz="1800" kern="1200">
                          <a:solidFill>
                            <a:schemeClr val="tx1"/>
                          </a:solidFill>
                          <a:latin typeface="Myriad Web Pro"/>
                        </a:defRPr>
                      </a:lvl7pPr>
                      <a:lvl8pPr marL="3200400" algn="l" defTabSz="914400" rtl="0" eaLnBrk="1" latinLnBrk="0" hangingPunct="1">
                        <a:defRPr sz="1800" kern="1200">
                          <a:solidFill>
                            <a:schemeClr val="tx1"/>
                          </a:solidFill>
                          <a:latin typeface="Myriad Web Pro"/>
                        </a:defRPr>
                      </a:lvl8pPr>
                      <a:lvl9pPr marL="3657600" algn="l" defTabSz="914400" rtl="0" eaLnBrk="1" latinLnBrk="0" hangingPunct="1">
                        <a:defRPr sz="1800" kern="1200">
                          <a:solidFill>
                            <a:schemeClr val="tx1"/>
                          </a:solidFill>
                          <a:latin typeface="Myriad Web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Calibri" panose="020F0502020204030204" pitchFamily="34" charset="0"/>
                          <a:cs typeface="Calibri" panose="020F0502020204030204" pitchFamily="34" charset="0"/>
                        </a:rPr>
                        <a:t>(4-year-old only)</a:t>
                      </a:r>
                    </a:p>
                    <a:p>
                      <a:r>
                        <a:rPr lang="en-US" sz="1400" dirty="0">
                          <a:solidFill>
                            <a:srgbClr val="000000"/>
                          </a:solidFill>
                          <a:latin typeface="Calibri" panose="020F0502020204030204" pitchFamily="34" charset="0"/>
                          <a:cs typeface="Calibri" panose="020F0502020204030204" pitchFamily="34" charset="0"/>
                        </a:rPr>
                        <a:t>Child does not meet criteria of full case definition but there is a qualified examiner’s diagnostic statement that the child is suspected of having ASD.</a:t>
                      </a:r>
                    </a:p>
                  </a:txBody>
                  <a:tcPr>
                    <a:lnL w="12700" cap="flat" cmpd="sng" algn="ctr">
                      <a:solidFill>
                        <a:srgbClr val="002060"/>
                      </a:solidFill>
                      <a:prstDash val="solid"/>
                      <a:round/>
                      <a:headEnd type="none" w="med" len="med"/>
                      <a:tailEnd type="none" w="med" len="med"/>
                    </a:lnL>
                    <a:lnR w="9525" cap="flat" cmpd="sng" algn="ctr">
                      <a:solidFill>
                        <a:srgbClr val="002060">
                          <a:shade val="95000"/>
                          <a:satMod val="105000"/>
                        </a:srgbClr>
                      </a:solidFill>
                      <a:prstDash val="solid"/>
                    </a:lnR>
                    <a:lnT w="9525" cap="flat" cmpd="sng" algn="ctr">
                      <a:solidFill>
                        <a:srgbClr val="002060">
                          <a:shade val="95000"/>
                          <a:satMod val="105000"/>
                        </a:srgbClr>
                      </a:solidFill>
                      <a:prstDash val="solid"/>
                    </a:lnT>
                    <a:lnB w="9525" cap="flat" cmpd="sng" algn="ctr">
                      <a:solidFill>
                        <a:srgbClr val="00206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62210242"/>
                  </a:ext>
                </a:extLst>
              </a:tr>
            </a:tbl>
          </a:graphicData>
        </a:graphic>
      </p:graphicFrame>
    </p:spTree>
    <p:extLst>
      <p:ext uri="{BB962C8B-B14F-4D97-AF65-F5344CB8AC3E}">
        <p14:creationId xmlns:p14="http://schemas.microsoft.com/office/powerpoint/2010/main" val="265268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227E-7D2E-A7DF-7BF7-F6564FC90A94}"/>
              </a:ext>
            </a:extLst>
          </p:cNvPr>
          <p:cNvSpPr>
            <a:spLocks noGrp="1"/>
          </p:cNvSpPr>
          <p:nvPr>
            <p:ph type="title"/>
          </p:nvPr>
        </p:nvSpPr>
        <p:spPr/>
        <p:txBody>
          <a:bodyPr/>
          <a:lstStyle/>
          <a:p>
            <a:r>
              <a:rPr lang="en-US" dirty="0"/>
              <a:t>ADDM Intellectual Disability Case Definition</a:t>
            </a:r>
          </a:p>
        </p:txBody>
      </p:sp>
      <p:sp>
        <p:nvSpPr>
          <p:cNvPr id="3" name="Text Placeholder 2">
            <a:extLst>
              <a:ext uri="{FF2B5EF4-FFF2-40B4-BE49-F238E27FC236}">
                <a16:creationId xmlns:a16="http://schemas.microsoft.com/office/drawing/2014/main" id="{455A1A2F-B07D-7B57-35C9-398F1DB7CBAD}"/>
              </a:ext>
            </a:extLst>
          </p:cNvPr>
          <p:cNvSpPr>
            <a:spLocks noGrp="1"/>
          </p:cNvSpPr>
          <p:nvPr>
            <p:ph type="body" sz="quarter" idx="10"/>
          </p:nvPr>
        </p:nvSpPr>
        <p:spPr/>
        <p:txBody>
          <a:bodyPr/>
          <a:lstStyle/>
          <a:p>
            <a:pPr marL="0" indent="0">
              <a:spcBef>
                <a:spcPts val="600"/>
              </a:spcBef>
              <a:spcAft>
                <a:spcPts val="600"/>
              </a:spcAft>
              <a:buNone/>
            </a:pPr>
            <a:r>
              <a:rPr lang="en-US" dirty="0"/>
              <a:t>Co-occurring intellectual disability was classified as:</a:t>
            </a:r>
          </a:p>
          <a:p>
            <a:pPr marL="685800" lvl="1" indent="-342900">
              <a:spcBef>
                <a:spcPts val="0"/>
              </a:spcBef>
              <a:spcAft>
                <a:spcPts val="0"/>
              </a:spcAft>
              <a:buClrTx/>
              <a:buFont typeface="+mj-lt"/>
              <a:buAutoNum type="arabicPeriod"/>
            </a:pPr>
            <a:r>
              <a:rPr lang="en-US" dirty="0"/>
              <a:t>Intelligence quotient (IQ) score ≤70 on child’s most recent IQ test</a:t>
            </a:r>
          </a:p>
          <a:p>
            <a:pPr marL="685800" lvl="1" indent="-342900">
              <a:spcBef>
                <a:spcPts val="0"/>
              </a:spcBef>
              <a:spcAft>
                <a:spcPts val="600"/>
              </a:spcAft>
              <a:buClrTx/>
              <a:buFont typeface="+mj-lt"/>
              <a:buAutoNum type="arabicPeriod"/>
            </a:pPr>
            <a:r>
              <a:rPr lang="en-US" dirty="0"/>
              <a:t>Examiner’s statement of intellectual disability on child’s most recent IQ test</a:t>
            </a:r>
          </a:p>
          <a:p>
            <a:endParaRPr lang="en-US" dirty="0"/>
          </a:p>
        </p:txBody>
      </p:sp>
    </p:spTree>
    <p:extLst>
      <p:ext uri="{BB962C8B-B14F-4D97-AF65-F5344CB8AC3E}">
        <p14:creationId xmlns:p14="http://schemas.microsoft.com/office/powerpoint/2010/main" val="38384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227E-7D2E-A7DF-7BF7-F6564FC90A94}"/>
              </a:ext>
            </a:extLst>
          </p:cNvPr>
          <p:cNvSpPr>
            <a:spLocks noGrp="1"/>
          </p:cNvSpPr>
          <p:nvPr>
            <p:ph type="title"/>
          </p:nvPr>
        </p:nvSpPr>
        <p:spPr/>
        <p:txBody>
          <a:bodyPr/>
          <a:lstStyle/>
          <a:p>
            <a:r>
              <a:rPr lang="en-US" sz="2700" dirty="0"/>
              <a:t>ADDM Additional Data Sources and Variable Definitions</a:t>
            </a:r>
          </a:p>
        </p:txBody>
      </p:sp>
      <p:sp>
        <p:nvSpPr>
          <p:cNvPr id="3" name="Text Placeholder 2">
            <a:extLst>
              <a:ext uri="{FF2B5EF4-FFF2-40B4-BE49-F238E27FC236}">
                <a16:creationId xmlns:a16="http://schemas.microsoft.com/office/drawing/2014/main" id="{455A1A2F-B07D-7B57-35C9-398F1DB7CBAD}"/>
              </a:ext>
            </a:extLst>
          </p:cNvPr>
          <p:cNvSpPr>
            <a:spLocks noGrp="1"/>
          </p:cNvSpPr>
          <p:nvPr>
            <p:ph type="body" sz="quarter" idx="10"/>
          </p:nvPr>
        </p:nvSpPr>
        <p:spPr/>
        <p:txBody>
          <a:bodyPr/>
          <a:lstStyle/>
          <a:p>
            <a:pPr marL="0" indent="0">
              <a:spcBef>
                <a:spcPts val="0"/>
              </a:spcBef>
              <a:spcAft>
                <a:spcPts val="600"/>
              </a:spcAft>
              <a:buNone/>
            </a:pPr>
            <a:r>
              <a:rPr lang="en-US" dirty="0"/>
              <a:t>The number of children aged 4 and 8 years living in each surveillance area was obtained from the U.S. Census Bureau Vintage 2022 county-level single-year-of-age postcensal population estimates for 2022. Surveillance areas at four sites (Arizona, California, Minnesota, and Texas [Austin]) were partial counties and were defined using census tracts. For these sites, postcensal population estimates were adjusted using American Community Survey (ACS) estimates of included census tracts. </a:t>
            </a:r>
            <a:br>
              <a:rPr lang="en-US" dirty="0"/>
            </a:br>
            <a:endParaRPr lang="en-US" dirty="0"/>
          </a:p>
          <a:p>
            <a:pPr marL="0" indent="0">
              <a:spcBef>
                <a:spcPts val="0"/>
              </a:spcBef>
              <a:spcAft>
                <a:spcPts val="600"/>
              </a:spcAft>
              <a:buNone/>
            </a:pPr>
            <a:r>
              <a:rPr lang="en-US" dirty="0"/>
              <a:t>Sites linked American Community Survey 2022 5-year estimates for median household income (MHI) to records of children using their 2022 address. Census tracts for all sites combined were grouped into low, middle, and high MHI tertiles that included roughly equal populations of children.</a:t>
            </a:r>
          </a:p>
        </p:txBody>
      </p:sp>
    </p:spTree>
    <p:extLst>
      <p:ext uri="{BB962C8B-B14F-4D97-AF65-F5344CB8AC3E}">
        <p14:creationId xmlns:p14="http://schemas.microsoft.com/office/powerpoint/2010/main" val="167913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FEE8-017C-D8F5-5E56-172EA6DD21F4}"/>
              </a:ext>
            </a:extLst>
          </p:cNvPr>
          <p:cNvSpPr>
            <a:spLocks noGrp="1"/>
          </p:cNvSpPr>
          <p:nvPr>
            <p:ph type="title"/>
          </p:nvPr>
        </p:nvSpPr>
        <p:spPr/>
        <p:txBody>
          <a:bodyPr/>
          <a:lstStyle/>
          <a:p>
            <a:r>
              <a:rPr lang="en-US" dirty="0"/>
              <a:t>ADDM Analytic Methods</a:t>
            </a:r>
          </a:p>
        </p:txBody>
      </p:sp>
      <p:sp>
        <p:nvSpPr>
          <p:cNvPr id="3" name="Text Placeholder 2">
            <a:extLst>
              <a:ext uri="{FF2B5EF4-FFF2-40B4-BE49-F238E27FC236}">
                <a16:creationId xmlns:a16="http://schemas.microsoft.com/office/drawing/2014/main" id="{13858848-30DA-E934-63BE-142946E584FA}"/>
              </a:ext>
            </a:extLst>
          </p:cNvPr>
          <p:cNvSpPr>
            <a:spLocks noGrp="1"/>
          </p:cNvSpPr>
          <p:nvPr>
            <p:ph type="body" sz="quarter" idx="10"/>
          </p:nvPr>
        </p:nvSpPr>
        <p:spPr/>
        <p:txBody>
          <a:bodyPr/>
          <a:lstStyle/>
          <a:p>
            <a:pPr marL="0" indent="0">
              <a:spcBef>
                <a:spcPts val="450"/>
              </a:spcBef>
              <a:buNone/>
            </a:pPr>
            <a:r>
              <a:rPr lang="en-US" dirty="0"/>
              <a:t>Prevalence was calculated as the number of children with ASD per 1,000 children in the defined population or subgroup.</a:t>
            </a:r>
          </a:p>
          <a:p>
            <a:pPr marL="0" indent="0">
              <a:spcBef>
                <a:spcPts val="450"/>
              </a:spcBef>
              <a:buNone/>
            </a:pPr>
            <a:endParaRPr lang="en-US" dirty="0"/>
          </a:p>
          <a:p>
            <a:pPr marL="0" indent="0">
              <a:spcBef>
                <a:spcPts val="450"/>
              </a:spcBef>
              <a:buNone/>
            </a:pPr>
            <a:r>
              <a:rPr lang="en-US" dirty="0"/>
              <a:t>Cumulative incidence for children aged 4 years was compared with children aged 8 years in the ADDM Network. Cumulative incidence of ASD diagnosis was calculated per 1,000 children by dividing the total number of children with an ASD diagnosis or special education eligibility at each month of age by the 2022 age 4 or age 8 population denominator.</a:t>
            </a:r>
          </a:p>
          <a:p>
            <a:endParaRPr lang="en-US" dirty="0"/>
          </a:p>
        </p:txBody>
      </p:sp>
    </p:spTree>
    <p:extLst>
      <p:ext uri="{BB962C8B-B14F-4D97-AF65-F5344CB8AC3E}">
        <p14:creationId xmlns:p14="http://schemas.microsoft.com/office/powerpoint/2010/main" val="85778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1BAC-E500-300F-0097-7F4CA87B8B03}"/>
              </a:ext>
            </a:extLst>
          </p:cNvPr>
          <p:cNvSpPr>
            <a:spLocks noGrp="1"/>
          </p:cNvSpPr>
          <p:nvPr>
            <p:ph type="title"/>
          </p:nvPr>
        </p:nvSpPr>
        <p:spPr/>
        <p:txBody>
          <a:bodyPr/>
          <a:lstStyle/>
          <a:p>
            <a:r>
              <a:rPr lang="en-US" dirty="0"/>
              <a:t>ADDM Analytic Methods – COVID-19 analysis</a:t>
            </a:r>
          </a:p>
        </p:txBody>
      </p:sp>
      <p:sp>
        <p:nvSpPr>
          <p:cNvPr id="3" name="Text Placeholder 2">
            <a:extLst>
              <a:ext uri="{FF2B5EF4-FFF2-40B4-BE49-F238E27FC236}">
                <a16:creationId xmlns:a16="http://schemas.microsoft.com/office/drawing/2014/main" id="{15841ABB-82B3-C95F-3FF8-C0FC3127A5CE}"/>
              </a:ext>
            </a:extLst>
          </p:cNvPr>
          <p:cNvSpPr>
            <a:spLocks noGrp="1"/>
          </p:cNvSpPr>
          <p:nvPr>
            <p:ph type="body" sz="quarter" idx="10"/>
          </p:nvPr>
        </p:nvSpPr>
        <p:spPr/>
        <p:txBody>
          <a:bodyPr/>
          <a:lstStyle/>
          <a:p>
            <a:pPr marL="0" indent="0">
              <a:buNone/>
            </a:pPr>
            <a:r>
              <a:rPr lang="en-US" dirty="0"/>
              <a:t>Numbers of evaluations and ages of earliest identification were aggregated by calendar month for children aged 4 and 8 years in 2022. </a:t>
            </a:r>
          </a:p>
          <a:p>
            <a:pPr marL="0" indent="0">
              <a:buNone/>
            </a:pPr>
            <a:endParaRPr lang="en-US" dirty="0"/>
          </a:p>
          <a:p>
            <a:pPr marL="0" indent="0">
              <a:buNone/>
            </a:pPr>
            <a:r>
              <a:rPr lang="en-US" dirty="0"/>
              <a:t>To compare the same age windows by calendar month, the numbers of evaluations and incidence of identification from 2014 (year 0) through 2018 (year 4) for children aged 8 years were subtracted from the same months during 2018 (year 0) through 2022 (year 4) for children aged 4 years.</a:t>
            </a:r>
          </a:p>
          <a:p>
            <a:endParaRPr lang="en-US" dirty="0"/>
          </a:p>
        </p:txBody>
      </p:sp>
    </p:spTree>
    <p:extLst>
      <p:ext uri="{BB962C8B-B14F-4D97-AF65-F5344CB8AC3E}">
        <p14:creationId xmlns:p14="http://schemas.microsoft.com/office/powerpoint/2010/main" val="41661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F05F-6B11-81F0-10DC-D9AC1D6A02D5}"/>
              </a:ext>
            </a:extLst>
          </p:cNvPr>
          <p:cNvSpPr>
            <a:spLocks noGrp="1"/>
          </p:cNvSpPr>
          <p:nvPr>
            <p:ph type="title"/>
          </p:nvPr>
        </p:nvSpPr>
        <p:spPr/>
        <p:txBody>
          <a:bodyPr/>
          <a:lstStyle/>
          <a:p>
            <a:r>
              <a:rPr lang="en-US" dirty="0"/>
              <a:t>Visualizations – </a:t>
            </a:r>
          </a:p>
        </p:txBody>
      </p:sp>
      <p:sp>
        <p:nvSpPr>
          <p:cNvPr id="3" name="Text Placeholder 2">
            <a:extLst>
              <a:ext uri="{FF2B5EF4-FFF2-40B4-BE49-F238E27FC236}">
                <a16:creationId xmlns:a16="http://schemas.microsoft.com/office/drawing/2014/main" id="{6117E47E-DC76-B8FD-E423-C47D7B428982}"/>
              </a:ext>
            </a:extLst>
          </p:cNvPr>
          <p:cNvSpPr>
            <a:spLocks noGrp="1"/>
          </p:cNvSpPr>
          <p:nvPr>
            <p:ph type="body" idx="1"/>
          </p:nvPr>
        </p:nvSpPr>
        <p:spPr/>
        <p:txBody>
          <a:bodyPr/>
          <a:lstStyle/>
          <a:p>
            <a:r>
              <a:rPr lang="en-US" dirty="0"/>
              <a:t>Key prevalence findings from children aged 8 years</a:t>
            </a:r>
          </a:p>
        </p:txBody>
      </p:sp>
    </p:spTree>
    <p:extLst>
      <p:ext uri="{BB962C8B-B14F-4D97-AF65-F5344CB8AC3E}">
        <p14:creationId xmlns:p14="http://schemas.microsoft.com/office/powerpoint/2010/main" val="1968860705"/>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417DBE3830A40AF1CB82ED02EBE7C" ma:contentTypeVersion="11" ma:contentTypeDescription="Create a new document." ma:contentTypeScope="" ma:versionID="ad006993af6e0489a1357340d365551e">
  <xsd:schema xmlns:xsd="http://www.w3.org/2001/XMLSchema" xmlns:xs="http://www.w3.org/2001/XMLSchema" xmlns:p="http://schemas.microsoft.com/office/2006/metadata/properties" xmlns:ns2="7b0f8eeb-64a8-4612-97fa-5e64af51945a" targetNamespace="http://schemas.microsoft.com/office/2006/metadata/properties" ma:root="true" ma:fieldsID="96233fca0b4bd0d22a74fdea13a7b9f2" ns2:_="">
    <xsd:import namespace="7b0f8eeb-64a8-4612-97fa-5e64af5194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f8eeb-64a8-4612-97fa-5e64af5194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0f8eeb-64a8-4612-97fa-5e64af5194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ADD406-81A1-465C-BBB7-8B7BE66C5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f8eeb-64a8-4612-97fa-5e64af519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7D2851-7A83-441B-8A18-7A0A7359ED8B}">
  <ds:schemaRefs>
    <ds:schemaRef ds:uri="http://schemas.microsoft.com/sharepoint/v3/contenttype/forms"/>
  </ds:schemaRefs>
</ds:datastoreItem>
</file>

<file path=customXml/itemProps3.xml><?xml version="1.0" encoding="utf-8"?>
<ds:datastoreItem xmlns:ds="http://schemas.openxmlformats.org/officeDocument/2006/customXml" ds:itemID="{A3F329C8-9DEF-4FBB-92A4-1041DDD5CC23}">
  <ds:schemaRefs>
    <ds:schemaRef ds:uri="7b0f8eeb-64a8-4612-97fa-5e64af51945a"/>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1827</TotalTime>
  <Words>2227</Words>
  <Application>Microsoft Office PowerPoint</Application>
  <PresentationFormat>On-screen Show (16:9)</PresentationFormat>
  <Paragraphs>106</Paragraphs>
  <Slides>28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Myriad Web Pro</vt:lpstr>
      <vt:lpstr>Wingdings</vt:lpstr>
      <vt:lpstr>NCEH_ATSDR_combined</vt:lpstr>
      <vt:lpstr>1_NCEH_ATSDR_combined</vt:lpstr>
      <vt:lpstr>Autism and Developmental Disabilities Monitoring (ADDM) Network  Surveillance Summary Supplemental Slides 2022 </vt:lpstr>
      <vt:lpstr>2022 ADDM Surveillance Summary Citation and Link</vt:lpstr>
      <vt:lpstr>PowerPoint Presentation</vt:lpstr>
      <vt:lpstr>ADDM Ascertainment and Autism Spectrum Disorder (ASD) Case Definition</vt:lpstr>
      <vt:lpstr>ADDM Intellectual Disability Case Definition</vt:lpstr>
      <vt:lpstr>ADDM Additional Data Sources and Variable Definitions</vt:lpstr>
      <vt:lpstr>ADDM Analytic Methods</vt:lpstr>
      <vt:lpstr>ADDM Analytic Methods – COVID-19 analysis</vt:lpstr>
      <vt:lpstr>Visualizations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Visualizations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Katz, Bryan (CDC/NCBDDD/DHDD)</cp:lastModifiedBy>
  <cp:revision>44</cp:revision>
  <dcterms:created xsi:type="dcterms:W3CDTF">2011-03-17T17:43:16Z</dcterms:created>
  <dcterms:modified xsi:type="dcterms:W3CDTF">2025-04-11T15:12:07Z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0x010100718417DBE3830A40AF1CB82ED02EBE7C</vt:lpwstr>
  </property>
</Properties>
</file>