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omments/modernComment_7FFFCC46_FC5AB595.xml" ContentType="application/vnd.ms-powerpoint.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omments/modernComment_7FFFCC42_AA3F8F5B.xml" ContentType="application/vnd.ms-powerpoint.comment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omments/modernComment_7FFFCC3E_DCD0ACEA.xml" ContentType="application/vnd.ms-powerpoint.comments+xml"/>
  <Override PartName="/ppt/notesSlides/notesSlide72.xml" ContentType="application/vnd.openxmlformats-officedocument.presentationml.notesSlide+xml"/>
  <Override PartName="/ppt/comments/modernComment_7FFFCC3D_A4AC4567.xml" ContentType="application/vnd.ms-powerpoint.comments+xml"/>
  <Override PartName="/ppt/notesSlides/notesSlide73.xml" ContentType="application/vnd.openxmlformats-officedocument.presentationml.notesSlide+xml"/>
  <Override PartName="/ppt/comments/modernComment_7FFFCC3B_2F1530EE.xml" ContentType="application/vnd.ms-powerpoint.comment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omments/modernComment_7FFFCC39_7BE997FE.xml" ContentType="application/vnd.ms-powerpoint.comment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comments/modernComment_7FFFCC37_3D6DE732.xml" ContentType="application/vnd.ms-powerpoint.comments+xml"/>
  <Override PartName="/ppt/notesSlides/notesSlide78.xml" ContentType="application/vnd.openxmlformats-officedocument.presentationml.notesSlide+xml"/>
  <Override PartName="/ppt/comments/modernComment_7FFFCC36_28AA84B2.xml" ContentType="application/vnd.ms-powerpoint.comments+xml"/>
  <Override PartName="/ppt/notesSlides/notesSlide79.xml" ContentType="application/vnd.openxmlformats-officedocument.presentationml.notesSlide+xml"/>
  <Override PartName="/ppt/comments/modernComment_7FFFCC35_FE649CDF.xml" ContentType="application/vnd.ms-powerpoint.comments+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4"/>
    <p:sldMasterId id="2147483717" r:id="rId5"/>
    <p:sldMasterId id="2147483754" r:id="rId6"/>
    <p:sldMasterId id="2147483757" r:id="rId7"/>
    <p:sldMasterId id="2147483648" r:id="rId8"/>
  </p:sldMasterIdLst>
  <p:notesMasterIdLst>
    <p:notesMasterId r:id="rId112"/>
  </p:notesMasterIdLst>
  <p:sldIdLst>
    <p:sldId id="257" r:id="rId9"/>
    <p:sldId id="294" r:id="rId10"/>
    <p:sldId id="392" r:id="rId11"/>
    <p:sldId id="286" r:id="rId12"/>
    <p:sldId id="278" r:id="rId13"/>
    <p:sldId id="287" r:id="rId14"/>
    <p:sldId id="288" r:id="rId15"/>
    <p:sldId id="289" r:id="rId16"/>
    <p:sldId id="275" r:id="rId17"/>
    <p:sldId id="276" r:id="rId18"/>
    <p:sldId id="277" r:id="rId19"/>
    <p:sldId id="283" r:id="rId20"/>
    <p:sldId id="284" r:id="rId21"/>
    <p:sldId id="285" r:id="rId22"/>
    <p:sldId id="336" r:id="rId23"/>
    <p:sldId id="265" r:id="rId24"/>
    <p:sldId id="291" r:id="rId25"/>
    <p:sldId id="292" r:id="rId26"/>
    <p:sldId id="279" r:id="rId27"/>
    <p:sldId id="280" r:id="rId28"/>
    <p:sldId id="281" r:id="rId29"/>
    <p:sldId id="293" r:id="rId30"/>
    <p:sldId id="400" r:id="rId31"/>
    <p:sldId id="401" r:id="rId32"/>
    <p:sldId id="296" r:id="rId33"/>
    <p:sldId id="282" r:id="rId34"/>
    <p:sldId id="402" r:id="rId35"/>
    <p:sldId id="298" r:id="rId36"/>
    <p:sldId id="299" r:id="rId37"/>
    <p:sldId id="300" r:id="rId38"/>
    <p:sldId id="2147376864" r:id="rId39"/>
    <p:sldId id="364" r:id="rId40"/>
    <p:sldId id="2147376865" r:id="rId41"/>
    <p:sldId id="363" r:id="rId42"/>
    <p:sldId id="2147376866" r:id="rId43"/>
    <p:sldId id="2147376805" r:id="rId44"/>
    <p:sldId id="2147376802" r:id="rId45"/>
    <p:sldId id="2147376796" r:id="rId46"/>
    <p:sldId id="2147376798" r:id="rId47"/>
    <p:sldId id="2147376799" r:id="rId48"/>
    <p:sldId id="2147376800" r:id="rId49"/>
    <p:sldId id="2147376867" r:id="rId50"/>
    <p:sldId id="394" r:id="rId51"/>
    <p:sldId id="395" r:id="rId52"/>
    <p:sldId id="396" r:id="rId53"/>
    <p:sldId id="2147376692" r:id="rId54"/>
    <p:sldId id="2147376693" r:id="rId55"/>
    <p:sldId id="2147376868" r:id="rId56"/>
    <p:sldId id="2147376686" r:id="rId57"/>
    <p:sldId id="2147376694" r:id="rId58"/>
    <p:sldId id="2147376687" r:id="rId59"/>
    <p:sldId id="2147376690" r:id="rId60"/>
    <p:sldId id="2147376689" r:id="rId61"/>
    <p:sldId id="2147376695" r:id="rId62"/>
    <p:sldId id="2147376696" r:id="rId63"/>
    <p:sldId id="2147376697" r:id="rId64"/>
    <p:sldId id="397" r:id="rId65"/>
    <p:sldId id="351" r:id="rId66"/>
    <p:sldId id="295" r:id="rId67"/>
    <p:sldId id="272" r:id="rId68"/>
    <p:sldId id="391" r:id="rId69"/>
    <p:sldId id="2147470363" r:id="rId70"/>
    <p:sldId id="2147470361" r:id="rId71"/>
    <p:sldId id="2147470366" r:id="rId72"/>
    <p:sldId id="2147470359" r:id="rId73"/>
    <p:sldId id="2147470358" r:id="rId74"/>
    <p:sldId id="271" r:id="rId75"/>
    <p:sldId id="2147376785" r:id="rId76"/>
    <p:sldId id="2147376741" r:id="rId77"/>
    <p:sldId id="2147470367" r:id="rId78"/>
    <p:sldId id="2147470368" r:id="rId79"/>
    <p:sldId id="2147376863" r:id="rId80"/>
    <p:sldId id="2147470369" r:id="rId81"/>
    <p:sldId id="2147376862" r:id="rId82"/>
    <p:sldId id="2147470370" r:id="rId83"/>
    <p:sldId id="398" r:id="rId84"/>
    <p:sldId id="399" r:id="rId85"/>
    <p:sldId id="2147470407" r:id="rId86"/>
    <p:sldId id="2147470406" r:id="rId87"/>
    <p:sldId id="2147470405" r:id="rId88"/>
    <p:sldId id="2147470404" r:id="rId89"/>
    <p:sldId id="2147470403" r:id="rId90"/>
    <p:sldId id="2147470402" r:id="rId91"/>
    <p:sldId id="2147470401" r:id="rId92"/>
    <p:sldId id="2147470400" r:id="rId93"/>
    <p:sldId id="2147470399" r:id="rId94"/>
    <p:sldId id="2147470398" r:id="rId95"/>
    <p:sldId id="2147470397" r:id="rId96"/>
    <p:sldId id="2147470396" r:id="rId97"/>
    <p:sldId id="2147470395" r:id="rId98"/>
    <p:sldId id="2147470394" r:id="rId99"/>
    <p:sldId id="2147470393" r:id="rId100"/>
    <p:sldId id="2147470392" r:id="rId101"/>
    <p:sldId id="2147470391" r:id="rId102"/>
    <p:sldId id="2147470390" r:id="rId103"/>
    <p:sldId id="2147470389" r:id="rId104"/>
    <p:sldId id="2147470388" r:id="rId105"/>
    <p:sldId id="274" r:id="rId106"/>
    <p:sldId id="2147376757" r:id="rId107"/>
    <p:sldId id="2147470387" r:id="rId108"/>
    <p:sldId id="297" r:id="rId109"/>
    <p:sldId id="372" r:id="rId110"/>
    <p:sldId id="373" r:id="rId1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6695396-DB6F-40A6-90B8-92B73A004A96}">
          <p14:sldIdLst>
            <p14:sldId id="257"/>
            <p14:sldId id="294"/>
            <p14:sldId id="392"/>
            <p14:sldId id="286"/>
            <p14:sldId id="278"/>
            <p14:sldId id="287"/>
            <p14:sldId id="288"/>
            <p14:sldId id="289"/>
            <p14:sldId id="275"/>
            <p14:sldId id="276"/>
            <p14:sldId id="277"/>
            <p14:sldId id="283"/>
            <p14:sldId id="284"/>
            <p14:sldId id="285"/>
            <p14:sldId id="336"/>
            <p14:sldId id="265"/>
            <p14:sldId id="291"/>
            <p14:sldId id="292"/>
            <p14:sldId id="279"/>
            <p14:sldId id="280"/>
            <p14:sldId id="281"/>
            <p14:sldId id="293"/>
            <p14:sldId id="400"/>
            <p14:sldId id="401"/>
            <p14:sldId id="296"/>
            <p14:sldId id="282"/>
            <p14:sldId id="402"/>
            <p14:sldId id="298"/>
            <p14:sldId id="299"/>
            <p14:sldId id="300"/>
            <p14:sldId id="2147376864"/>
            <p14:sldId id="364"/>
            <p14:sldId id="2147376865"/>
            <p14:sldId id="363"/>
            <p14:sldId id="2147376866"/>
            <p14:sldId id="2147376805"/>
            <p14:sldId id="2147376802"/>
            <p14:sldId id="2147376796"/>
            <p14:sldId id="2147376798"/>
            <p14:sldId id="2147376799"/>
            <p14:sldId id="2147376800"/>
            <p14:sldId id="2147376867"/>
            <p14:sldId id="394"/>
            <p14:sldId id="395"/>
            <p14:sldId id="396"/>
            <p14:sldId id="2147376692"/>
            <p14:sldId id="2147376693"/>
            <p14:sldId id="2147376868"/>
            <p14:sldId id="2147376686"/>
            <p14:sldId id="2147376694"/>
            <p14:sldId id="2147376687"/>
            <p14:sldId id="2147376690"/>
            <p14:sldId id="2147376689"/>
            <p14:sldId id="2147376695"/>
            <p14:sldId id="2147376696"/>
            <p14:sldId id="2147376697"/>
            <p14:sldId id="397"/>
            <p14:sldId id="351"/>
            <p14:sldId id="295"/>
            <p14:sldId id="272"/>
            <p14:sldId id="391"/>
            <p14:sldId id="2147470363"/>
            <p14:sldId id="2147470361"/>
            <p14:sldId id="2147470366"/>
            <p14:sldId id="2147470359"/>
            <p14:sldId id="2147470358"/>
            <p14:sldId id="271"/>
            <p14:sldId id="2147376785"/>
            <p14:sldId id="2147376741"/>
            <p14:sldId id="2147470367"/>
            <p14:sldId id="2147470368"/>
            <p14:sldId id="2147376863"/>
            <p14:sldId id="2147470369"/>
            <p14:sldId id="2147376862"/>
            <p14:sldId id="2147470370"/>
            <p14:sldId id="398"/>
            <p14:sldId id="399"/>
            <p14:sldId id="2147470407"/>
            <p14:sldId id="2147470406"/>
            <p14:sldId id="2147470405"/>
            <p14:sldId id="2147470404"/>
            <p14:sldId id="2147470403"/>
            <p14:sldId id="2147470402"/>
            <p14:sldId id="2147470401"/>
            <p14:sldId id="2147470400"/>
            <p14:sldId id="2147470399"/>
            <p14:sldId id="2147470398"/>
            <p14:sldId id="2147470397"/>
            <p14:sldId id="2147470396"/>
            <p14:sldId id="2147470395"/>
            <p14:sldId id="2147470394"/>
            <p14:sldId id="2147470393"/>
            <p14:sldId id="2147470392"/>
            <p14:sldId id="2147470391"/>
            <p14:sldId id="2147470390"/>
            <p14:sldId id="2147470389"/>
            <p14:sldId id="2147470388"/>
            <p14:sldId id="274"/>
            <p14:sldId id="2147376757"/>
            <p14:sldId id="2147470387"/>
            <p14:sldId id="297"/>
            <p14:sldId id="372"/>
            <p14:sldId id="37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459B0C-D9BF-1A2C-261A-7B1F6DEBEB1F}" name="Mandel, Grace (CDC/IOD/OPHDST)" initials="MG(" userId="S::nvm8@cdc.gov::0ac2c6b9-92f9-44d7-9fed-9ca59630dfbc" providerId="AD"/>
  <p188:author id="{0C13EB21-6F7D-DACC-D330-B8DBC16A3ADC}" name="Warner, Agnes (CDC/IOD/OPHDST)" initials="W(" userId="S::bli8@cdc.gov::9c152b7a-bce4-48a9-86b4-68df881a78dd" providerId="AD"/>
  <p188:author id="{65F6D836-7734-DCC7-AD51-6455DA71836C}" name="Berger, Sherri (CDC/IOD)" initials="BS(" userId="S::sob8@cdc.gov::f66f0b87-244d-486e-b62d-8f2c6af77a6c" providerId="AD"/>
  <p188:author id="{0230409D-0DD1-E6B0-8101-00AAAA6D47BC}" name="CDC" initials="CDC" userId="CDC" providerId="None"/>
  <p188:author id="{3DBABDB8-B863-4AFF-930C-1C9A60161F50}" name="Layden, Jennifer (CDC/IOD/OPHDST)" initials="LJ(" userId="S::qbg5@cdc.gov::fe66d973-9f65-483e-9266-f334fa92ea65" providerId="AD"/>
  <p188:author id="{E0C3A7D7-26C2-5E7A-3B5F-F217CE1ED73E}" name="Houry, Debra E. (CDC/IOD)" initials="H(" userId="S::vjz7@cdc.gov::53a04fdb-c7aa-4cd3-8d0b-b5ef6956828f" providerId="AD"/>
  <p188:author id="{0E76ADED-9F3C-4F61-725F-994C72E24A36}" name="Tara Ramanathan Holiday" initials="TRH" userId="Tara Ramanathan Holiday"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68F"/>
    <a:srgbClr val="536DB3"/>
    <a:srgbClr val="007D57"/>
    <a:srgbClr val="993B25"/>
    <a:srgbClr val="7F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BE0E26-6265-97BD-EF1D-6F09767A351F}" v="84" dt="2023-11-14T01:02:28.846"/>
    <p1510:client id="{DB3BAD7E-1BDC-4AB4-836E-F24F8F91795A}" v="1" dt="2023-11-12T14:45:02.6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48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microsoft.com/office/2016/11/relationships/changesInfo" Target="changesInfos/changesInfo1.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notesMaster" Target="notesMasters/notesMaster1.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presProps" Target="presProps.xml"/><Relationship Id="rId118" Type="http://schemas.microsoft.com/office/2015/10/relationships/revisionInfo" Target="revisionInfo.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viewProps" Target="viewProps.xml"/><Relationship Id="rId119" Type="http://schemas.microsoft.com/office/2018/10/relationships/authors" Target="author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theme" Target="theme/theme1.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rner, Agnes (CDC/IOD/OPHDST)" userId="9c152b7a-bce4-48a9-86b4-68df881a78dd" providerId="ADAL" clId="{DB3BAD7E-1BDC-4AB4-836E-F24F8F91795A}"/>
    <pc:docChg chg="addSld modSld">
      <pc:chgData name="Warner, Agnes (CDC/IOD/OPHDST)" userId="9c152b7a-bce4-48a9-86b4-68df881a78dd" providerId="ADAL" clId="{DB3BAD7E-1BDC-4AB4-836E-F24F8F91795A}" dt="2023-11-12T14:45:02.645" v="0"/>
      <pc:docMkLst>
        <pc:docMk/>
      </pc:docMkLst>
      <pc:sldChg chg="add setBg">
        <pc:chgData name="Warner, Agnes (CDC/IOD/OPHDST)" userId="9c152b7a-bce4-48a9-86b4-68df881a78dd" providerId="ADAL" clId="{DB3BAD7E-1BDC-4AB4-836E-F24F8F91795A}" dt="2023-11-12T14:45:02.645" v="0"/>
        <pc:sldMkLst>
          <pc:docMk/>
          <pc:sldMk cId="2327659263" sldId="2147376757"/>
        </pc:sldMkLst>
      </pc:sldChg>
    </pc:docChg>
  </pc:docChgLst>
  <pc:docChgLst>
    <pc:chgData name="Richards, Bridget (CDC/IOD/OCS)" userId="1bbf1aca-d331-446b-ba8a-6ecec472071e" providerId="ADAL" clId="{801EB867-6D94-4BF2-97A5-E1260E653D67}"/>
    <pc:docChg chg="undo custSel addSld delSld modSld sldOrd modSection">
      <pc:chgData name="Richards, Bridget (CDC/IOD/OCS)" userId="1bbf1aca-d331-446b-ba8a-6ecec472071e" providerId="ADAL" clId="{801EB867-6D94-4BF2-97A5-E1260E653D67}" dt="2023-11-08T15:48:27.747" v="372" actId="20577"/>
      <pc:docMkLst>
        <pc:docMk/>
      </pc:docMkLst>
      <pc:sldChg chg="ord">
        <pc:chgData name="Richards, Bridget (CDC/IOD/OCS)" userId="1bbf1aca-d331-446b-ba8a-6ecec472071e" providerId="ADAL" clId="{801EB867-6D94-4BF2-97A5-E1260E653D67}" dt="2023-11-08T15:29:31.642" v="176"/>
        <pc:sldMkLst>
          <pc:docMk/>
          <pc:sldMk cId="701710869" sldId="272"/>
        </pc:sldMkLst>
      </pc:sldChg>
      <pc:sldChg chg="modSp mod ord">
        <pc:chgData name="Richards, Bridget (CDC/IOD/OCS)" userId="1bbf1aca-d331-446b-ba8a-6ecec472071e" providerId="ADAL" clId="{801EB867-6D94-4BF2-97A5-E1260E653D67}" dt="2023-11-08T15:33:31.470" v="272" actId="113"/>
        <pc:sldMkLst>
          <pc:docMk/>
          <pc:sldMk cId="848605806" sldId="274"/>
        </pc:sldMkLst>
        <pc:spChg chg="mod">
          <ac:chgData name="Richards, Bridget (CDC/IOD/OCS)" userId="1bbf1aca-d331-446b-ba8a-6ecec472071e" providerId="ADAL" clId="{801EB867-6D94-4BF2-97A5-E1260E653D67}" dt="2023-11-08T15:33:31.470" v="272" actId="113"/>
          <ac:spMkLst>
            <pc:docMk/>
            <pc:sldMk cId="848605806" sldId="274"/>
            <ac:spMk id="4" creationId="{BA18A7C6-1789-4227-9B2A-ECBB8A73DDF7}"/>
          </ac:spMkLst>
        </pc:spChg>
      </pc:sldChg>
      <pc:sldChg chg="del">
        <pc:chgData name="Richards, Bridget (CDC/IOD/OCS)" userId="1bbf1aca-d331-446b-ba8a-6ecec472071e" providerId="ADAL" clId="{801EB867-6D94-4BF2-97A5-E1260E653D67}" dt="2023-11-08T15:16:16.127" v="43" actId="47"/>
        <pc:sldMkLst>
          <pc:docMk/>
          <pc:sldMk cId="3075629513" sldId="284"/>
        </pc:sldMkLst>
      </pc:sldChg>
      <pc:sldChg chg="del">
        <pc:chgData name="Richards, Bridget (CDC/IOD/OCS)" userId="1bbf1aca-d331-446b-ba8a-6ecec472071e" providerId="ADAL" clId="{801EB867-6D94-4BF2-97A5-E1260E653D67}" dt="2023-11-08T15:16:15.406" v="42" actId="47"/>
        <pc:sldMkLst>
          <pc:docMk/>
          <pc:sldMk cId="1901377013" sldId="285"/>
        </pc:sldMkLst>
      </pc:sldChg>
      <pc:sldChg chg="del">
        <pc:chgData name="Richards, Bridget (CDC/IOD/OCS)" userId="1bbf1aca-d331-446b-ba8a-6ecec472071e" providerId="ADAL" clId="{801EB867-6D94-4BF2-97A5-E1260E653D67}" dt="2023-11-08T15:16:14.630" v="41" actId="47"/>
        <pc:sldMkLst>
          <pc:docMk/>
          <pc:sldMk cId="1868950689" sldId="286"/>
        </pc:sldMkLst>
      </pc:sldChg>
      <pc:sldChg chg="del">
        <pc:chgData name="Richards, Bridget (CDC/IOD/OCS)" userId="1bbf1aca-d331-446b-ba8a-6ecec472071e" providerId="ADAL" clId="{801EB867-6D94-4BF2-97A5-E1260E653D67}" dt="2023-11-08T15:16:13.867" v="40" actId="47"/>
        <pc:sldMkLst>
          <pc:docMk/>
          <pc:sldMk cId="1610840516" sldId="287"/>
        </pc:sldMkLst>
      </pc:sldChg>
      <pc:sldChg chg="del">
        <pc:chgData name="Richards, Bridget (CDC/IOD/OCS)" userId="1bbf1aca-d331-446b-ba8a-6ecec472071e" providerId="ADAL" clId="{801EB867-6D94-4BF2-97A5-E1260E653D67}" dt="2023-11-08T15:16:13.101" v="39" actId="47"/>
        <pc:sldMkLst>
          <pc:docMk/>
          <pc:sldMk cId="1985900546" sldId="288"/>
        </pc:sldMkLst>
      </pc:sldChg>
      <pc:sldChg chg="del">
        <pc:chgData name="Richards, Bridget (CDC/IOD/OCS)" userId="1bbf1aca-d331-446b-ba8a-6ecec472071e" providerId="ADAL" clId="{801EB867-6D94-4BF2-97A5-E1260E653D67}" dt="2023-11-08T15:16:12.255" v="38" actId="47"/>
        <pc:sldMkLst>
          <pc:docMk/>
          <pc:sldMk cId="1824964989" sldId="289"/>
        </pc:sldMkLst>
      </pc:sldChg>
      <pc:sldChg chg="del">
        <pc:chgData name="Richards, Bridget (CDC/IOD/OCS)" userId="1bbf1aca-d331-446b-ba8a-6ecec472071e" providerId="ADAL" clId="{801EB867-6D94-4BF2-97A5-E1260E653D67}" dt="2023-11-08T15:16:08.305" v="36" actId="47"/>
        <pc:sldMkLst>
          <pc:docMk/>
          <pc:sldMk cId="2377104900" sldId="290"/>
        </pc:sldMkLst>
      </pc:sldChg>
      <pc:sldChg chg="del">
        <pc:chgData name="Richards, Bridget (CDC/IOD/OCS)" userId="1bbf1aca-d331-446b-ba8a-6ecec472071e" providerId="ADAL" clId="{801EB867-6D94-4BF2-97A5-E1260E653D67}" dt="2023-11-08T15:16:05.599" v="35" actId="47"/>
        <pc:sldMkLst>
          <pc:docMk/>
          <pc:sldMk cId="1923973500" sldId="291"/>
        </pc:sldMkLst>
      </pc:sldChg>
      <pc:sldChg chg="del">
        <pc:chgData name="Richards, Bridget (CDC/IOD/OCS)" userId="1bbf1aca-d331-446b-ba8a-6ecec472071e" providerId="ADAL" clId="{801EB867-6D94-4BF2-97A5-E1260E653D67}" dt="2023-11-08T15:16:10.661" v="37" actId="47"/>
        <pc:sldMkLst>
          <pc:docMk/>
          <pc:sldMk cId="3094274352" sldId="292"/>
        </pc:sldMkLst>
      </pc:sldChg>
      <pc:sldChg chg="modSp mod">
        <pc:chgData name="Richards, Bridget (CDC/IOD/OCS)" userId="1bbf1aca-d331-446b-ba8a-6ecec472071e" providerId="ADAL" clId="{801EB867-6D94-4BF2-97A5-E1260E653D67}" dt="2023-11-08T15:32:44.044" v="264" actId="113"/>
        <pc:sldMkLst>
          <pc:docMk/>
          <pc:sldMk cId="3925469381" sldId="294"/>
        </pc:sldMkLst>
        <pc:spChg chg="mod">
          <ac:chgData name="Richards, Bridget (CDC/IOD/OCS)" userId="1bbf1aca-d331-446b-ba8a-6ecec472071e" providerId="ADAL" clId="{801EB867-6D94-4BF2-97A5-E1260E653D67}" dt="2023-11-08T15:32:44.044" v="264" actId="113"/>
          <ac:spMkLst>
            <pc:docMk/>
            <pc:sldMk cId="3925469381" sldId="294"/>
            <ac:spMk id="4" creationId="{BA18A7C6-1789-4227-9B2A-ECBB8A73DDF7}"/>
          </ac:spMkLst>
        </pc:spChg>
      </pc:sldChg>
      <pc:sldChg chg="ord">
        <pc:chgData name="Richards, Bridget (CDC/IOD/OCS)" userId="1bbf1aca-d331-446b-ba8a-6ecec472071e" providerId="ADAL" clId="{801EB867-6D94-4BF2-97A5-E1260E653D67}" dt="2023-11-08T15:29:19.815" v="172"/>
        <pc:sldMkLst>
          <pc:docMk/>
          <pc:sldMk cId="3013689993" sldId="295"/>
        </pc:sldMkLst>
      </pc:sldChg>
      <pc:sldChg chg="del">
        <pc:chgData name="Richards, Bridget (CDC/IOD/OCS)" userId="1bbf1aca-d331-446b-ba8a-6ecec472071e" providerId="ADAL" clId="{801EB867-6D94-4BF2-97A5-E1260E653D67}" dt="2023-11-08T15:16:46.170" v="46" actId="47"/>
        <pc:sldMkLst>
          <pc:docMk/>
          <pc:sldMk cId="1349668106" sldId="298"/>
        </pc:sldMkLst>
      </pc:sldChg>
      <pc:sldChg chg="del">
        <pc:chgData name="Richards, Bridget (CDC/IOD/OCS)" userId="1bbf1aca-d331-446b-ba8a-6ecec472071e" providerId="ADAL" clId="{801EB867-6D94-4BF2-97A5-E1260E653D67}" dt="2023-11-08T15:16:46.170" v="46" actId="47"/>
        <pc:sldMkLst>
          <pc:docMk/>
          <pc:sldMk cId="1084209571" sldId="299"/>
        </pc:sldMkLst>
      </pc:sldChg>
      <pc:sldChg chg="del">
        <pc:chgData name="Richards, Bridget (CDC/IOD/OCS)" userId="1bbf1aca-d331-446b-ba8a-6ecec472071e" providerId="ADAL" clId="{801EB867-6D94-4BF2-97A5-E1260E653D67}" dt="2023-11-08T15:16:46.170" v="46" actId="47"/>
        <pc:sldMkLst>
          <pc:docMk/>
          <pc:sldMk cId="3350474118" sldId="300"/>
        </pc:sldMkLst>
      </pc:sldChg>
      <pc:sldChg chg="del">
        <pc:chgData name="Richards, Bridget (CDC/IOD/OCS)" userId="1bbf1aca-d331-446b-ba8a-6ecec472071e" providerId="ADAL" clId="{801EB867-6D94-4BF2-97A5-E1260E653D67}" dt="2023-11-08T15:16:46.170" v="46" actId="47"/>
        <pc:sldMkLst>
          <pc:docMk/>
          <pc:sldMk cId="3503458269" sldId="301"/>
        </pc:sldMkLst>
      </pc:sldChg>
      <pc:sldChg chg="del">
        <pc:chgData name="Richards, Bridget (CDC/IOD/OCS)" userId="1bbf1aca-d331-446b-ba8a-6ecec472071e" providerId="ADAL" clId="{801EB867-6D94-4BF2-97A5-E1260E653D67}" dt="2023-11-08T15:16:46.170" v="46" actId="47"/>
        <pc:sldMkLst>
          <pc:docMk/>
          <pc:sldMk cId="3225662525" sldId="302"/>
        </pc:sldMkLst>
      </pc:sldChg>
      <pc:sldChg chg="del">
        <pc:chgData name="Richards, Bridget (CDC/IOD/OCS)" userId="1bbf1aca-d331-446b-ba8a-6ecec472071e" providerId="ADAL" clId="{801EB867-6D94-4BF2-97A5-E1260E653D67}" dt="2023-11-08T15:16:46.170" v="46" actId="47"/>
        <pc:sldMkLst>
          <pc:docMk/>
          <pc:sldMk cId="4040624766" sldId="303"/>
        </pc:sldMkLst>
      </pc:sldChg>
      <pc:sldChg chg="del">
        <pc:chgData name="Richards, Bridget (CDC/IOD/OCS)" userId="1bbf1aca-d331-446b-ba8a-6ecec472071e" providerId="ADAL" clId="{801EB867-6D94-4BF2-97A5-E1260E653D67}" dt="2023-11-08T15:16:46.170" v="46" actId="47"/>
        <pc:sldMkLst>
          <pc:docMk/>
          <pc:sldMk cId="933367653" sldId="304"/>
        </pc:sldMkLst>
      </pc:sldChg>
      <pc:sldChg chg="del">
        <pc:chgData name="Richards, Bridget (CDC/IOD/OCS)" userId="1bbf1aca-d331-446b-ba8a-6ecec472071e" providerId="ADAL" clId="{801EB867-6D94-4BF2-97A5-E1260E653D67}" dt="2023-11-08T15:16:46.170" v="46" actId="47"/>
        <pc:sldMkLst>
          <pc:docMk/>
          <pc:sldMk cId="832235966" sldId="305"/>
        </pc:sldMkLst>
      </pc:sldChg>
      <pc:sldChg chg="del">
        <pc:chgData name="Richards, Bridget (CDC/IOD/OCS)" userId="1bbf1aca-d331-446b-ba8a-6ecec472071e" providerId="ADAL" clId="{801EB867-6D94-4BF2-97A5-E1260E653D67}" dt="2023-11-08T15:16:46.170" v="46" actId="47"/>
        <pc:sldMkLst>
          <pc:docMk/>
          <pc:sldMk cId="827957898" sldId="306"/>
        </pc:sldMkLst>
      </pc:sldChg>
      <pc:sldChg chg="del">
        <pc:chgData name="Richards, Bridget (CDC/IOD/OCS)" userId="1bbf1aca-d331-446b-ba8a-6ecec472071e" providerId="ADAL" clId="{801EB867-6D94-4BF2-97A5-E1260E653D67}" dt="2023-11-08T15:16:46.170" v="46" actId="47"/>
        <pc:sldMkLst>
          <pc:docMk/>
          <pc:sldMk cId="1035335973" sldId="307"/>
        </pc:sldMkLst>
      </pc:sldChg>
      <pc:sldChg chg="del">
        <pc:chgData name="Richards, Bridget (CDC/IOD/OCS)" userId="1bbf1aca-d331-446b-ba8a-6ecec472071e" providerId="ADAL" clId="{801EB867-6D94-4BF2-97A5-E1260E653D67}" dt="2023-11-08T15:16:46.170" v="46" actId="47"/>
        <pc:sldMkLst>
          <pc:docMk/>
          <pc:sldMk cId="1504215161" sldId="308"/>
        </pc:sldMkLst>
      </pc:sldChg>
      <pc:sldChg chg="del">
        <pc:chgData name="Richards, Bridget (CDC/IOD/OCS)" userId="1bbf1aca-d331-446b-ba8a-6ecec472071e" providerId="ADAL" clId="{801EB867-6D94-4BF2-97A5-E1260E653D67}" dt="2023-11-08T15:16:46.170" v="46" actId="47"/>
        <pc:sldMkLst>
          <pc:docMk/>
          <pc:sldMk cId="3484298767" sldId="309"/>
        </pc:sldMkLst>
      </pc:sldChg>
      <pc:sldChg chg="del">
        <pc:chgData name="Richards, Bridget (CDC/IOD/OCS)" userId="1bbf1aca-d331-446b-ba8a-6ecec472071e" providerId="ADAL" clId="{801EB867-6D94-4BF2-97A5-E1260E653D67}" dt="2023-11-08T15:16:27.869" v="44" actId="47"/>
        <pc:sldMkLst>
          <pc:docMk/>
          <pc:sldMk cId="1611040529" sldId="322"/>
        </pc:sldMkLst>
      </pc:sldChg>
      <pc:sldChg chg="del">
        <pc:chgData name="Richards, Bridget (CDC/IOD/OCS)" userId="1bbf1aca-d331-446b-ba8a-6ecec472071e" providerId="ADAL" clId="{801EB867-6D94-4BF2-97A5-E1260E653D67}" dt="2023-11-08T15:16:27.869" v="44" actId="47"/>
        <pc:sldMkLst>
          <pc:docMk/>
          <pc:sldMk cId="938640369" sldId="323"/>
        </pc:sldMkLst>
      </pc:sldChg>
      <pc:sldChg chg="del">
        <pc:chgData name="Richards, Bridget (CDC/IOD/OCS)" userId="1bbf1aca-d331-446b-ba8a-6ecec472071e" providerId="ADAL" clId="{801EB867-6D94-4BF2-97A5-E1260E653D67}" dt="2023-11-08T15:16:27.869" v="44" actId="47"/>
        <pc:sldMkLst>
          <pc:docMk/>
          <pc:sldMk cId="3847158564" sldId="324"/>
        </pc:sldMkLst>
      </pc:sldChg>
      <pc:sldChg chg="del">
        <pc:chgData name="Richards, Bridget (CDC/IOD/OCS)" userId="1bbf1aca-d331-446b-ba8a-6ecec472071e" providerId="ADAL" clId="{801EB867-6D94-4BF2-97A5-E1260E653D67}" dt="2023-11-08T15:16:27.869" v="44" actId="47"/>
        <pc:sldMkLst>
          <pc:docMk/>
          <pc:sldMk cId="2011528078" sldId="325"/>
        </pc:sldMkLst>
      </pc:sldChg>
      <pc:sldChg chg="del">
        <pc:chgData name="Richards, Bridget (CDC/IOD/OCS)" userId="1bbf1aca-d331-446b-ba8a-6ecec472071e" providerId="ADAL" clId="{801EB867-6D94-4BF2-97A5-E1260E653D67}" dt="2023-11-08T15:16:27.869" v="44" actId="47"/>
        <pc:sldMkLst>
          <pc:docMk/>
          <pc:sldMk cId="2521036827" sldId="326"/>
        </pc:sldMkLst>
      </pc:sldChg>
      <pc:sldChg chg="del">
        <pc:chgData name="Richards, Bridget (CDC/IOD/OCS)" userId="1bbf1aca-d331-446b-ba8a-6ecec472071e" providerId="ADAL" clId="{801EB867-6D94-4BF2-97A5-E1260E653D67}" dt="2023-11-08T15:16:27.869" v="44" actId="47"/>
        <pc:sldMkLst>
          <pc:docMk/>
          <pc:sldMk cId="1387457545" sldId="327"/>
        </pc:sldMkLst>
      </pc:sldChg>
      <pc:sldChg chg="del">
        <pc:chgData name="Richards, Bridget (CDC/IOD/OCS)" userId="1bbf1aca-d331-446b-ba8a-6ecec472071e" providerId="ADAL" clId="{801EB867-6D94-4BF2-97A5-E1260E653D67}" dt="2023-11-08T15:16:27.869" v="44" actId="47"/>
        <pc:sldMkLst>
          <pc:docMk/>
          <pc:sldMk cId="667193955" sldId="328"/>
        </pc:sldMkLst>
      </pc:sldChg>
      <pc:sldChg chg="del">
        <pc:chgData name="Richards, Bridget (CDC/IOD/OCS)" userId="1bbf1aca-d331-446b-ba8a-6ecec472071e" providerId="ADAL" clId="{801EB867-6D94-4BF2-97A5-E1260E653D67}" dt="2023-11-08T15:16:27.869" v="44" actId="47"/>
        <pc:sldMkLst>
          <pc:docMk/>
          <pc:sldMk cId="413261749" sldId="329"/>
        </pc:sldMkLst>
      </pc:sldChg>
      <pc:sldChg chg="del">
        <pc:chgData name="Richards, Bridget (CDC/IOD/OCS)" userId="1bbf1aca-d331-446b-ba8a-6ecec472071e" providerId="ADAL" clId="{801EB867-6D94-4BF2-97A5-E1260E653D67}" dt="2023-11-08T15:16:27.869" v="44" actId="47"/>
        <pc:sldMkLst>
          <pc:docMk/>
          <pc:sldMk cId="4292378382" sldId="330"/>
        </pc:sldMkLst>
      </pc:sldChg>
      <pc:sldChg chg="del">
        <pc:chgData name="Richards, Bridget (CDC/IOD/OCS)" userId="1bbf1aca-d331-446b-ba8a-6ecec472071e" providerId="ADAL" clId="{801EB867-6D94-4BF2-97A5-E1260E653D67}" dt="2023-11-08T15:16:27.869" v="44" actId="47"/>
        <pc:sldMkLst>
          <pc:docMk/>
          <pc:sldMk cId="3163194187" sldId="331"/>
        </pc:sldMkLst>
      </pc:sldChg>
      <pc:sldChg chg="del">
        <pc:chgData name="Richards, Bridget (CDC/IOD/OCS)" userId="1bbf1aca-d331-446b-ba8a-6ecec472071e" providerId="ADAL" clId="{801EB867-6D94-4BF2-97A5-E1260E653D67}" dt="2023-11-08T15:16:27.869" v="44" actId="47"/>
        <pc:sldMkLst>
          <pc:docMk/>
          <pc:sldMk cId="1319832613" sldId="332"/>
        </pc:sldMkLst>
      </pc:sldChg>
      <pc:sldChg chg="del">
        <pc:chgData name="Richards, Bridget (CDC/IOD/OCS)" userId="1bbf1aca-d331-446b-ba8a-6ecec472071e" providerId="ADAL" clId="{801EB867-6D94-4BF2-97A5-E1260E653D67}" dt="2023-11-08T15:16:27.869" v="44" actId="47"/>
        <pc:sldMkLst>
          <pc:docMk/>
          <pc:sldMk cId="3710526048" sldId="333"/>
        </pc:sldMkLst>
      </pc:sldChg>
      <pc:sldChg chg="del">
        <pc:chgData name="Richards, Bridget (CDC/IOD/OCS)" userId="1bbf1aca-d331-446b-ba8a-6ecec472071e" providerId="ADAL" clId="{801EB867-6D94-4BF2-97A5-E1260E653D67}" dt="2023-11-08T15:16:27.869" v="44" actId="47"/>
        <pc:sldMkLst>
          <pc:docMk/>
          <pc:sldMk cId="3116863548" sldId="334"/>
        </pc:sldMkLst>
      </pc:sldChg>
      <pc:sldChg chg="del">
        <pc:chgData name="Richards, Bridget (CDC/IOD/OCS)" userId="1bbf1aca-d331-446b-ba8a-6ecec472071e" providerId="ADAL" clId="{801EB867-6D94-4BF2-97A5-E1260E653D67}" dt="2023-11-08T15:16:27.869" v="44" actId="47"/>
        <pc:sldMkLst>
          <pc:docMk/>
          <pc:sldMk cId="252048212" sldId="335"/>
        </pc:sldMkLst>
      </pc:sldChg>
      <pc:sldChg chg="del ord">
        <pc:chgData name="Richards, Bridget (CDC/IOD/OCS)" userId="1bbf1aca-d331-446b-ba8a-6ecec472071e" providerId="ADAL" clId="{801EB867-6D94-4BF2-97A5-E1260E653D67}" dt="2023-11-08T15:19:37.649" v="127" actId="2696"/>
        <pc:sldMkLst>
          <pc:docMk/>
          <pc:sldMk cId="2460220485" sldId="336"/>
        </pc:sldMkLst>
      </pc:sldChg>
      <pc:sldChg chg="modSp mod">
        <pc:chgData name="Richards, Bridget (CDC/IOD/OCS)" userId="1bbf1aca-d331-446b-ba8a-6ecec472071e" providerId="ADAL" clId="{801EB867-6D94-4BF2-97A5-E1260E653D67}" dt="2023-11-08T15:32:40.837" v="263" actId="113"/>
        <pc:sldMkLst>
          <pc:docMk/>
          <pc:sldMk cId="3416004605" sldId="336"/>
        </pc:sldMkLst>
        <pc:spChg chg="mod">
          <ac:chgData name="Richards, Bridget (CDC/IOD/OCS)" userId="1bbf1aca-d331-446b-ba8a-6ecec472071e" providerId="ADAL" clId="{801EB867-6D94-4BF2-97A5-E1260E653D67}" dt="2023-11-08T15:32:40.837" v="263" actId="113"/>
          <ac:spMkLst>
            <pc:docMk/>
            <pc:sldMk cId="3416004605" sldId="336"/>
            <ac:spMk id="4" creationId="{BA18A7C6-1789-4227-9B2A-ECBB8A73DDF7}"/>
          </ac:spMkLst>
        </pc:spChg>
      </pc:sldChg>
      <pc:sldChg chg="del">
        <pc:chgData name="Richards, Bridget (CDC/IOD/OCS)" userId="1bbf1aca-d331-446b-ba8a-6ecec472071e" providerId="ADAL" clId="{801EB867-6D94-4BF2-97A5-E1260E653D67}" dt="2023-11-08T15:16:35.461" v="45" actId="47"/>
        <pc:sldMkLst>
          <pc:docMk/>
          <pc:sldMk cId="2029888809" sldId="337"/>
        </pc:sldMkLst>
      </pc:sldChg>
      <pc:sldChg chg="del">
        <pc:chgData name="Richards, Bridget (CDC/IOD/OCS)" userId="1bbf1aca-d331-446b-ba8a-6ecec472071e" providerId="ADAL" clId="{801EB867-6D94-4BF2-97A5-E1260E653D67}" dt="2023-11-08T15:16:35.461" v="45" actId="47"/>
        <pc:sldMkLst>
          <pc:docMk/>
          <pc:sldMk cId="327347193" sldId="338"/>
        </pc:sldMkLst>
      </pc:sldChg>
      <pc:sldChg chg="del">
        <pc:chgData name="Richards, Bridget (CDC/IOD/OCS)" userId="1bbf1aca-d331-446b-ba8a-6ecec472071e" providerId="ADAL" clId="{801EB867-6D94-4BF2-97A5-E1260E653D67}" dt="2023-11-08T15:16:35.461" v="45" actId="47"/>
        <pc:sldMkLst>
          <pc:docMk/>
          <pc:sldMk cId="3310581292" sldId="339"/>
        </pc:sldMkLst>
      </pc:sldChg>
      <pc:sldChg chg="del">
        <pc:chgData name="Richards, Bridget (CDC/IOD/OCS)" userId="1bbf1aca-d331-446b-ba8a-6ecec472071e" providerId="ADAL" clId="{801EB867-6D94-4BF2-97A5-E1260E653D67}" dt="2023-11-08T15:16:35.461" v="45" actId="47"/>
        <pc:sldMkLst>
          <pc:docMk/>
          <pc:sldMk cId="2731551318" sldId="340"/>
        </pc:sldMkLst>
      </pc:sldChg>
      <pc:sldChg chg="del">
        <pc:chgData name="Richards, Bridget (CDC/IOD/OCS)" userId="1bbf1aca-d331-446b-ba8a-6ecec472071e" providerId="ADAL" clId="{801EB867-6D94-4BF2-97A5-E1260E653D67}" dt="2023-11-08T15:16:35.461" v="45" actId="47"/>
        <pc:sldMkLst>
          <pc:docMk/>
          <pc:sldMk cId="4067752136" sldId="341"/>
        </pc:sldMkLst>
      </pc:sldChg>
      <pc:sldChg chg="del">
        <pc:chgData name="Richards, Bridget (CDC/IOD/OCS)" userId="1bbf1aca-d331-446b-ba8a-6ecec472071e" providerId="ADAL" clId="{801EB867-6D94-4BF2-97A5-E1260E653D67}" dt="2023-11-08T15:16:35.461" v="45" actId="47"/>
        <pc:sldMkLst>
          <pc:docMk/>
          <pc:sldMk cId="1651218" sldId="342"/>
        </pc:sldMkLst>
      </pc:sldChg>
      <pc:sldChg chg="del">
        <pc:chgData name="Richards, Bridget (CDC/IOD/OCS)" userId="1bbf1aca-d331-446b-ba8a-6ecec472071e" providerId="ADAL" clId="{801EB867-6D94-4BF2-97A5-E1260E653D67}" dt="2023-11-08T15:16:35.461" v="45" actId="47"/>
        <pc:sldMkLst>
          <pc:docMk/>
          <pc:sldMk cId="2495448116" sldId="343"/>
        </pc:sldMkLst>
      </pc:sldChg>
      <pc:sldChg chg="del">
        <pc:chgData name="Richards, Bridget (CDC/IOD/OCS)" userId="1bbf1aca-d331-446b-ba8a-6ecec472071e" providerId="ADAL" clId="{801EB867-6D94-4BF2-97A5-E1260E653D67}" dt="2023-11-08T15:16:35.461" v="45" actId="47"/>
        <pc:sldMkLst>
          <pc:docMk/>
          <pc:sldMk cId="128861427" sldId="344"/>
        </pc:sldMkLst>
      </pc:sldChg>
      <pc:sldChg chg="del">
        <pc:chgData name="Richards, Bridget (CDC/IOD/OCS)" userId="1bbf1aca-d331-446b-ba8a-6ecec472071e" providerId="ADAL" clId="{801EB867-6D94-4BF2-97A5-E1260E653D67}" dt="2023-11-08T15:16:35.461" v="45" actId="47"/>
        <pc:sldMkLst>
          <pc:docMk/>
          <pc:sldMk cId="449146347" sldId="345"/>
        </pc:sldMkLst>
      </pc:sldChg>
      <pc:sldChg chg="del">
        <pc:chgData name="Richards, Bridget (CDC/IOD/OCS)" userId="1bbf1aca-d331-446b-ba8a-6ecec472071e" providerId="ADAL" clId="{801EB867-6D94-4BF2-97A5-E1260E653D67}" dt="2023-11-08T15:16:35.461" v="45" actId="47"/>
        <pc:sldMkLst>
          <pc:docMk/>
          <pc:sldMk cId="1826819867" sldId="346"/>
        </pc:sldMkLst>
      </pc:sldChg>
      <pc:sldChg chg="del">
        <pc:chgData name="Richards, Bridget (CDC/IOD/OCS)" userId="1bbf1aca-d331-446b-ba8a-6ecec472071e" providerId="ADAL" clId="{801EB867-6D94-4BF2-97A5-E1260E653D67}" dt="2023-11-08T15:16:35.461" v="45" actId="47"/>
        <pc:sldMkLst>
          <pc:docMk/>
          <pc:sldMk cId="1963611380" sldId="347"/>
        </pc:sldMkLst>
      </pc:sldChg>
      <pc:sldChg chg="del">
        <pc:chgData name="Richards, Bridget (CDC/IOD/OCS)" userId="1bbf1aca-d331-446b-ba8a-6ecec472071e" providerId="ADAL" clId="{801EB867-6D94-4BF2-97A5-E1260E653D67}" dt="2023-11-08T15:16:35.461" v="45" actId="47"/>
        <pc:sldMkLst>
          <pc:docMk/>
          <pc:sldMk cId="1587546983" sldId="348"/>
        </pc:sldMkLst>
      </pc:sldChg>
      <pc:sldChg chg="del ord">
        <pc:chgData name="Richards, Bridget (CDC/IOD/OCS)" userId="1bbf1aca-d331-446b-ba8a-6ecec472071e" providerId="ADAL" clId="{801EB867-6D94-4BF2-97A5-E1260E653D67}" dt="2023-11-08T15:19:26.708" v="124" actId="2696"/>
        <pc:sldMkLst>
          <pc:docMk/>
          <pc:sldMk cId="3148161802" sldId="349"/>
        </pc:sldMkLst>
      </pc:sldChg>
      <pc:sldChg chg="del">
        <pc:chgData name="Richards, Bridget (CDC/IOD/OCS)" userId="1bbf1aca-d331-446b-ba8a-6ecec472071e" providerId="ADAL" clId="{801EB867-6D94-4BF2-97A5-E1260E653D67}" dt="2023-11-08T15:32:03.280" v="262" actId="47"/>
        <pc:sldMkLst>
          <pc:docMk/>
          <pc:sldMk cId="3940509599" sldId="350"/>
        </pc:sldMkLst>
      </pc:sldChg>
      <pc:sldChg chg="modSp mod ord">
        <pc:chgData name="Richards, Bridget (CDC/IOD/OCS)" userId="1bbf1aca-d331-446b-ba8a-6ecec472071e" providerId="ADAL" clId="{801EB867-6D94-4BF2-97A5-E1260E653D67}" dt="2023-11-08T15:45:05.968" v="365" actId="20577"/>
        <pc:sldMkLst>
          <pc:docMk/>
          <pc:sldMk cId="1434620578" sldId="351"/>
        </pc:sldMkLst>
        <pc:spChg chg="mod">
          <ac:chgData name="Richards, Bridget (CDC/IOD/OCS)" userId="1bbf1aca-d331-446b-ba8a-6ecec472071e" providerId="ADAL" clId="{801EB867-6D94-4BF2-97A5-E1260E653D67}" dt="2023-11-08T15:45:05.968" v="365" actId="20577"/>
          <ac:spMkLst>
            <pc:docMk/>
            <pc:sldMk cId="1434620578" sldId="351"/>
            <ac:spMk id="4" creationId="{BA18A7C6-1789-4227-9B2A-ECBB8A73DDF7}"/>
          </ac:spMkLst>
        </pc:spChg>
      </pc:sldChg>
      <pc:sldChg chg="del">
        <pc:chgData name="Richards, Bridget (CDC/IOD/OCS)" userId="1bbf1aca-d331-446b-ba8a-6ecec472071e" providerId="ADAL" clId="{801EB867-6D94-4BF2-97A5-E1260E653D67}" dt="2023-11-08T15:16:01.950" v="34" actId="47"/>
        <pc:sldMkLst>
          <pc:docMk/>
          <pc:sldMk cId="1792422010" sldId="354"/>
        </pc:sldMkLst>
      </pc:sldChg>
      <pc:sldChg chg="del">
        <pc:chgData name="Richards, Bridget (CDC/IOD/OCS)" userId="1bbf1aca-d331-446b-ba8a-6ecec472071e" providerId="ADAL" clId="{801EB867-6D94-4BF2-97A5-E1260E653D67}" dt="2023-11-08T15:15:59.728" v="33" actId="47"/>
        <pc:sldMkLst>
          <pc:docMk/>
          <pc:sldMk cId="1074133707" sldId="355"/>
        </pc:sldMkLst>
      </pc:sldChg>
      <pc:sldChg chg="del">
        <pc:chgData name="Richards, Bridget (CDC/IOD/OCS)" userId="1bbf1aca-d331-446b-ba8a-6ecec472071e" providerId="ADAL" clId="{801EB867-6D94-4BF2-97A5-E1260E653D67}" dt="2023-11-08T15:15:58.129" v="31" actId="47"/>
        <pc:sldMkLst>
          <pc:docMk/>
          <pc:sldMk cId="375819410" sldId="356"/>
        </pc:sldMkLst>
      </pc:sldChg>
      <pc:sldChg chg="del">
        <pc:chgData name="Richards, Bridget (CDC/IOD/OCS)" userId="1bbf1aca-d331-446b-ba8a-6ecec472071e" providerId="ADAL" clId="{801EB867-6D94-4BF2-97A5-E1260E653D67}" dt="2023-11-08T15:15:58.986" v="32" actId="47"/>
        <pc:sldMkLst>
          <pc:docMk/>
          <pc:sldMk cId="1394214288" sldId="357"/>
        </pc:sldMkLst>
      </pc:sldChg>
      <pc:sldChg chg="del">
        <pc:chgData name="Richards, Bridget (CDC/IOD/OCS)" userId="1bbf1aca-d331-446b-ba8a-6ecec472071e" providerId="ADAL" clId="{801EB867-6D94-4BF2-97A5-E1260E653D67}" dt="2023-11-08T15:15:57.318" v="30" actId="47"/>
        <pc:sldMkLst>
          <pc:docMk/>
          <pc:sldMk cId="2980582090" sldId="358"/>
        </pc:sldMkLst>
      </pc:sldChg>
      <pc:sldChg chg="del">
        <pc:chgData name="Richards, Bridget (CDC/IOD/OCS)" userId="1bbf1aca-d331-446b-ba8a-6ecec472071e" providerId="ADAL" clId="{801EB867-6D94-4BF2-97A5-E1260E653D67}" dt="2023-11-08T15:15:56.595" v="29" actId="47"/>
        <pc:sldMkLst>
          <pc:docMk/>
          <pc:sldMk cId="2415601164" sldId="359"/>
        </pc:sldMkLst>
      </pc:sldChg>
      <pc:sldChg chg="del">
        <pc:chgData name="Richards, Bridget (CDC/IOD/OCS)" userId="1bbf1aca-d331-446b-ba8a-6ecec472071e" providerId="ADAL" clId="{801EB867-6D94-4BF2-97A5-E1260E653D67}" dt="2023-11-08T15:15:55.613" v="28" actId="47"/>
        <pc:sldMkLst>
          <pc:docMk/>
          <pc:sldMk cId="991446205" sldId="360"/>
        </pc:sldMkLst>
      </pc:sldChg>
      <pc:sldChg chg="del">
        <pc:chgData name="Richards, Bridget (CDC/IOD/OCS)" userId="1bbf1aca-d331-446b-ba8a-6ecec472071e" providerId="ADAL" clId="{801EB867-6D94-4BF2-97A5-E1260E653D67}" dt="2023-11-08T15:15:54.696" v="27" actId="47"/>
        <pc:sldMkLst>
          <pc:docMk/>
          <pc:sldMk cId="2695484046" sldId="361"/>
        </pc:sldMkLst>
      </pc:sldChg>
      <pc:sldChg chg="del">
        <pc:chgData name="Richards, Bridget (CDC/IOD/OCS)" userId="1bbf1aca-d331-446b-ba8a-6ecec472071e" providerId="ADAL" clId="{801EB867-6D94-4BF2-97A5-E1260E653D67}" dt="2023-11-08T15:15:53.813" v="26" actId="47"/>
        <pc:sldMkLst>
          <pc:docMk/>
          <pc:sldMk cId="591406097" sldId="362"/>
        </pc:sldMkLst>
      </pc:sldChg>
      <pc:sldChg chg="modSp mod ord">
        <pc:chgData name="Richards, Bridget (CDC/IOD/OCS)" userId="1bbf1aca-d331-446b-ba8a-6ecec472071e" providerId="ADAL" clId="{801EB867-6D94-4BF2-97A5-E1260E653D67}" dt="2023-11-08T15:43:16.713" v="362" actId="404"/>
        <pc:sldMkLst>
          <pc:docMk/>
          <pc:sldMk cId="2113233734" sldId="363"/>
        </pc:sldMkLst>
        <pc:spChg chg="mod">
          <ac:chgData name="Richards, Bridget (CDC/IOD/OCS)" userId="1bbf1aca-d331-446b-ba8a-6ecec472071e" providerId="ADAL" clId="{801EB867-6D94-4BF2-97A5-E1260E653D67}" dt="2023-11-08T15:42:46.370" v="358" actId="20577"/>
          <ac:spMkLst>
            <pc:docMk/>
            <pc:sldMk cId="2113233734" sldId="363"/>
            <ac:spMk id="4" creationId="{BA18A7C6-1789-4227-9B2A-ECBB8A73DDF7}"/>
          </ac:spMkLst>
        </pc:spChg>
        <pc:spChg chg="mod">
          <ac:chgData name="Richards, Bridget (CDC/IOD/OCS)" userId="1bbf1aca-d331-446b-ba8a-6ecec472071e" providerId="ADAL" clId="{801EB867-6D94-4BF2-97A5-E1260E653D67}" dt="2023-11-08T15:43:16.713" v="362" actId="404"/>
          <ac:spMkLst>
            <pc:docMk/>
            <pc:sldMk cId="2113233734" sldId="363"/>
            <ac:spMk id="5" creationId="{8D125CE9-4F5F-4764-A39C-72F04723A1DA}"/>
          </ac:spMkLst>
        </pc:spChg>
      </pc:sldChg>
      <pc:sldChg chg="ord modNotesTx">
        <pc:chgData name="Richards, Bridget (CDC/IOD/OCS)" userId="1bbf1aca-d331-446b-ba8a-6ecec472071e" providerId="ADAL" clId="{801EB867-6D94-4BF2-97A5-E1260E653D67}" dt="2023-11-08T15:21:19.471" v="132"/>
        <pc:sldMkLst>
          <pc:docMk/>
          <pc:sldMk cId="1187606785" sldId="364"/>
        </pc:sldMkLst>
      </pc:sldChg>
      <pc:sldChg chg="del">
        <pc:chgData name="Richards, Bridget (CDC/IOD/OCS)" userId="1bbf1aca-d331-446b-ba8a-6ecec472071e" providerId="ADAL" clId="{801EB867-6D94-4BF2-97A5-E1260E653D67}" dt="2023-11-08T15:15:29.692" v="24" actId="47"/>
        <pc:sldMkLst>
          <pc:docMk/>
          <pc:sldMk cId="851522518" sldId="365"/>
        </pc:sldMkLst>
      </pc:sldChg>
      <pc:sldChg chg="del">
        <pc:chgData name="Richards, Bridget (CDC/IOD/OCS)" userId="1bbf1aca-d331-446b-ba8a-6ecec472071e" providerId="ADAL" clId="{801EB867-6D94-4BF2-97A5-E1260E653D67}" dt="2023-11-08T15:15:28.405" v="23" actId="47"/>
        <pc:sldMkLst>
          <pc:docMk/>
          <pc:sldMk cId="3854267557" sldId="366"/>
        </pc:sldMkLst>
      </pc:sldChg>
      <pc:sldChg chg="del">
        <pc:chgData name="Richards, Bridget (CDC/IOD/OCS)" userId="1bbf1aca-d331-446b-ba8a-6ecec472071e" providerId="ADAL" clId="{801EB867-6D94-4BF2-97A5-E1260E653D67}" dt="2023-11-08T15:15:27.326" v="22" actId="47"/>
        <pc:sldMkLst>
          <pc:docMk/>
          <pc:sldMk cId="1255013152" sldId="367"/>
        </pc:sldMkLst>
      </pc:sldChg>
      <pc:sldChg chg="del">
        <pc:chgData name="Richards, Bridget (CDC/IOD/OCS)" userId="1bbf1aca-d331-446b-ba8a-6ecec472071e" providerId="ADAL" clId="{801EB867-6D94-4BF2-97A5-E1260E653D67}" dt="2023-11-08T15:15:26.171" v="21" actId="47"/>
        <pc:sldMkLst>
          <pc:docMk/>
          <pc:sldMk cId="421012635" sldId="368"/>
        </pc:sldMkLst>
      </pc:sldChg>
      <pc:sldChg chg="del">
        <pc:chgData name="Richards, Bridget (CDC/IOD/OCS)" userId="1bbf1aca-d331-446b-ba8a-6ecec472071e" providerId="ADAL" clId="{801EB867-6D94-4BF2-97A5-E1260E653D67}" dt="2023-11-08T15:15:24.988" v="20" actId="47"/>
        <pc:sldMkLst>
          <pc:docMk/>
          <pc:sldMk cId="1317189071" sldId="369"/>
        </pc:sldMkLst>
      </pc:sldChg>
      <pc:sldChg chg="del">
        <pc:chgData name="Richards, Bridget (CDC/IOD/OCS)" userId="1bbf1aca-d331-446b-ba8a-6ecec472071e" providerId="ADAL" clId="{801EB867-6D94-4BF2-97A5-E1260E653D67}" dt="2023-11-08T15:15:23.809" v="19" actId="47"/>
        <pc:sldMkLst>
          <pc:docMk/>
          <pc:sldMk cId="566169009" sldId="370"/>
        </pc:sldMkLst>
      </pc:sldChg>
      <pc:sldChg chg="modSp add del mod">
        <pc:chgData name="Richards, Bridget (CDC/IOD/OCS)" userId="1bbf1aca-d331-446b-ba8a-6ecec472071e" providerId="ADAL" clId="{801EB867-6D94-4BF2-97A5-E1260E653D67}" dt="2023-11-08T15:47:43.361" v="367" actId="47"/>
        <pc:sldMkLst>
          <pc:docMk/>
          <pc:sldMk cId="2438308859" sldId="371"/>
        </pc:sldMkLst>
        <pc:spChg chg="mod">
          <ac:chgData name="Richards, Bridget (CDC/IOD/OCS)" userId="1bbf1aca-d331-446b-ba8a-6ecec472071e" providerId="ADAL" clId="{801EB867-6D94-4BF2-97A5-E1260E653D67}" dt="2023-11-08T15:33:15.495" v="270" actId="113"/>
          <ac:spMkLst>
            <pc:docMk/>
            <pc:sldMk cId="2438308859" sldId="371"/>
            <ac:spMk id="4" creationId="{BA18A7C6-1789-4227-9B2A-ECBB8A73DDF7}"/>
          </ac:spMkLst>
        </pc:spChg>
      </pc:sldChg>
      <pc:sldChg chg="del">
        <pc:chgData name="Richards, Bridget (CDC/IOD/OCS)" userId="1bbf1aca-d331-446b-ba8a-6ecec472071e" providerId="ADAL" clId="{801EB867-6D94-4BF2-97A5-E1260E653D67}" dt="2023-11-08T15:14:45.888" v="16" actId="47"/>
        <pc:sldMkLst>
          <pc:docMk/>
          <pc:sldMk cId="2256429330" sldId="374"/>
        </pc:sldMkLst>
      </pc:sldChg>
      <pc:sldChg chg="del">
        <pc:chgData name="Richards, Bridget (CDC/IOD/OCS)" userId="1bbf1aca-d331-446b-ba8a-6ecec472071e" providerId="ADAL" clId="{801EB867-6D94-4BF2-97A5-E1260E653D67}" dt="2023-11-08T15:14:44.726" v="15" actId="47"/>
        <pc:sldMkLst>
          <pc:docMk/>
          <pc:sldMk cId="1629521619" sldId="375"/>
        </pc:sldMkLst>
      </pc:sldChg>
      <pc:sldChg chg="del">
        <pc:chgData name="Richards, Bridget (CDC/IOD/OCS)" userId="1bbf1aca-d331-446b-ba8a-6ecec472071e" providerId="ADAL" clId="{801EB867-6D94-4BF2-97A5-E1260E653D67}" dt="2023-11-08T15:14:44.202" v="14" actId="47"/>
        <pc:sldMkLst>
          <pc:docMk/>
          <pc:sldMk cId="2650980344" sldId="376"/>
        </pc:sldMkLst>
      </pc:sldChg>
      <pc:sldChg chg="del">
        <pc:chgData name="Richards, Bridget (CDC/IOD/OCS)" userId="1bbf1aca-d331-446b-ba8a-6ecec472071e" providerId="ADAL" clId="{801EB867-6D94-4BF2-97A5-E1260E653D67}" dt="2023-11-08T15:14:43.650" v="13" actId="47"/>
        <pc:sldMkLst>
          <pc:docMk/>
          <pc:sldMk cId="2888823523" sldId="377"/>
        </pc:sldMkLst>
      </pc:sldChg>
      <pc:sldChg chg="del">
        <pc:chgData name="Richards, Bridget (CDC/IOD/OCS)" userId="1bbf1aca-d331-446b-ba8a-6ecec472071e" providerId="ADAL" clId="{801EB867-6D94-4BF2-97A5-E1260E653D67}" dt="2023-11-08T15:14:43.120" v="12" actId="47"/>
        <pc:sldMkLst>
          <pc:docMk/>
          <pc:sldMk cId="1392991367" sldId="378"/>
        </pc:sldMkLst>
      </pc:sldChg>
      <pc:sldChg chg="del">
        <pc:chgData name="Richards, Bridget (CDC/IOD/OCS)" userId="1bbf1aca-d331-446b-ba8a-6ecec472071e" providerId="ADAL" clId="{801EB867-6D94-4BF2-97A5-E1260E653D67}" dt="2023-11-08T15:14:42.344" v="11" actId="47"/>
        <pc:sldMkLst>
          <pc:docMk/>
          <pc:sldMk cId="2691598633" sldId="379"/>
        </pc:sldMkLst>
      </pc:sldChg>
      <pc:sldChg chg="del">
        <pc:chgData name="Richards, Bridget (CDC/IOD/OCS)" userId="1bbf1aca-d331-446b-ba8a-6ecec472071e" providerId="ADAL" clId="{801EB867-6D94-4BF2-97A5-E1260E653D67}" dt="2023-11-08T15:14:41.779" v="10" actId="47"/>
        <pc:sldMkLst>
          <pc:docMk/>
          <pc:sldMk cId="642617219" sldId="380"/>
        </pc:sldMkLst>
      </pc:sldChg>
      <pc:sldChg chg="del">
        <pc:chgData name="Richards, Bridget (CDC/IOD/OCS)" userId="1bbf1aca-d331-446b-ba8a-6ecec472071e" providerId="ADAL" clId="{801EB867-6D94-4BF2-97A5-E1260E653D67}" dt="2023-11-08T15:14:41.249" v="9" actId="47"/>
        <pc:sldMkLst>
          <pc:docMk/>
          <pc:sldMk cId="3591534867" sldId="381"/>
        </pc:sldMkLst>
      </pc:sldChg>
      <pc:sldChg chg="del">
        <pc:chgData name="Richards, Bridget (CDC/IOD/OCS)" userId="1bbf1aca-d331-446b-ba8a-6ecec472071e" providerId="ADAL" clId="{801EB867-6D94-4BF2-97A5-E1260E653D67}" dt="2023-11-08T15:14:40.686" v="8" actId="47"/>
        <pc:sldMkLst>
          <pc:docMk/>
          <pc:sldMk cId="2662274771" sldId="382"/>
        </pc:sldMkLst>
      </pc:sldChg>
      <pc:sldChg chg="del">
        <pc:chgData name="Richards, Bridget (CDC/IOD/OCS)" userId="1bbf1aca-d331-446b-ba8a-6ecec472071e" providerId="ADAL" clId="{801EB867-6D94-4BF2-97A5-E1260E653D67}" dt="2023-11-08T15:14:40.114" v="7" actId="47"/>
        <pc:sldMkLst>
          <pc:docMk/>
          <pc:sldMk cId="1661232904" sldId="383"/>
        </pc:sldMkLst>
      </pc:sldChg>
      <pc:sldChg chg="del">
        <pc:chgData name="Richards, Bridget (CDC/IOD/OCS)" userId="1bbf1aca-d331-446b-ba8a-6ecec472071e" providerId="ADAL" clId="{801EB867-6D94-4BF2-97A5-E1260E653D67}" dt="2023-11-08T15:14:39.578" v="6" actId="47"/>
        <pc:sldMkLst>
          <pc:docMk/>
          <pc:sldMk cId="1671724532" sldId="384"/>
        </pc:sldMkLst>
      </pc:sldChg>
      <pc:sldChg chg="del">
        <pc:chgData name="Richards, Bridget (CDC/IOD/OCS)" userId="1bbf1aca-d331-446b-ba8a-6ecec472071e" providerId="ADAL" clId="{801EB867-6D94-4BF2-97A5-E1260E653D67}" dt="2023-11-08T15:14:39.046" v="5" actId="47"/>
        <pc:sldMkLst>
          <pc:docMk/>
          <pc:sldMk cId="1953458552" sldId="385"/>
        </pc:sldMkLst>
      </pc:sldChg>
      <pc:sldChg chg="del">
        <pc:chgData name="Richards, Bridget (CDC/IOD/OCS)" userId="1bbf1aca-d331-446b-ba8a-6ecec472071e" providerId="ADAL" clId="{801EB867-6D94-4BF2-97A5-E1260E653D67}" dt="2023-11-08T15:14:38.459" v="4" actId="47"/>
        <pc:sldMkLst>
          <pc:docMk/>
          <pc:sldMk cId="1604715930" sldId="386"/>
        </pc:sldMkLst>
      </pc:sldChg>
      <pc:sldChg chg="del">
        <pc:chgData name="Richards, Bridget (CDC/IOD/OCS)" userId="1bbf1aca-d331-446b-ba8a-6ecec472071e" providerId="ADAL" clId="{801EB867-6D94-4BF2-97A5-E1260E653D67}" dt="2023-11-08T15:14:37.875" v="3" actId="47"/>
        <pc:sldMkLst>
          <pc:docMk/>
          <pc:sldMk cId="2518129757" sldId="387"/>
        </pc:sldMkLst>
      </pc:sldChg>
      <pc:sldChg chg="del">
        <pc:chgData name="Richards, Bridget (CDC/IOD/OCS)" userId="1bbf1aca-d331-446b-ba8a-6ecec472071e" providerId="ADAL" clId="{801EB867-6D94-4BF2-97A5-E1260E653D67}" dt="2023-11-08T15:14:37.307" v="2" actId="47"/>
        <pc:sldMkLst>
          <pc:docMk/>
          <pc:sldMk cId="385470342" sldId="388"/>
        </pc:sldMkLst>
      </pc:sldChg>
      <pc:sldChg chg="del">
        <pc:chgData name="Richards, Bridget (CDC/IOD/OCS)" userId="1bbf1aca-d331-446b-ba8a-6ecec472071e" providerId="ADAL" clId="{801EB867-6D94-4BF2-97A5-E1260E653D67}" dt="2023-11-08T15:14:36.455" v="1" actId="47"/>
        <pc:sldMkLst>
          <pc:docMk/>
          <pc:sldMk cId="2772892243" sldId="389"/>
        </pc:sldMkLst>
      </pc:sldChg>
      <pc:sldChg chg="del">
        <pc:chgData name="Richards, Bridget (CDC/IOD/OCS)" userId="1bbf1aca-d331-446b-ba8a-6ecec472071e" providerId="ADAL" clId="{801EB867-6D94-4BF2-97A5-E1260E653D67}" dt="2023-11-08T15:14:33.206" v="0" actId="47"/>
        <pc:sldMkLst>
          <pc:docMk/>
          <pc:sldMk cId="3840054579" sldId="390"/>
        </pc:sldMkLst>
      </pc:sldChg>
      <pc:sldChg chg="modSp mod ord modNotesTx">
        <pc:chgData name="Richards, Bridget (CDC/IOD/OCS)" userId="1bbf1aca-d331-446b-ba8a-6ecec472071e" providerId="ADAL" clId="{801EB867-6D94-4BF2-97A5-E1260E653D67}" dt="2023-11-08T15:46:37.803" v="366"/>
        <pc:sldMkLst>
          <pc:docMk/>
          <pc:sldMk cId="1183992284" sldId="391"/>
        </pc:sldMkLst>
        <pc:spChg chg="mod">
          <ac:chgData name="Richards, Bridget (CDC/IOD/OCS)" userId="1bbf1aca-d331-446b-ba8a-6ecec472071e" providerId="ADAL" clId="{801EB867-6D94-4BF2-97A5-E1260E653D67}" dt="2023-11-08T15:33:10.823" v="269" actId="113"/>
          <ac:spMkLst>
            <pc:docMk/>
            <pc:sldMk cId="1183992284" sldId="391"/>
            <ac:spMk id="4" creationId="{BA18A7C6-1789-4227-9B2A-ECBB8A73DDF7}"/>
          </ac:spMkLst>
        </pc:spChg>
        <pc:spChg chg="mod">
          <ac:chgData name="Richards, Bridget (CDC/IOD/OCS)" userId="1bbf1aca-d331-446b-ba8a-6ecec472071e" providerId="ADAL" clId="{801EB867-6D94-4BF2-97A5-E1260E653D67}" dt="2023-11-08T15:30:11.359" v="214" actId="20577"/>
          <ac:spMkLst>
            <pc:docMk/>
            <pc:sldMk cId="1183992284" sldId="391"/>
            <ac:spMk id="5" creationId="{8D125CE9-4F5F-4764-A39C-72F04723A1DA}"/>
          </ac:spMkLst>
        </pc:spChg>
      </pc:sldChg>
      <pc:sldChg chg="modSp add del mod">
        <pc:chgData name="Richards, Bridget (CDC/IOD/OCS)" userId="1bbf1aca-d331-446b-ba8a-6ecec472071e" providerId="ADAL" clId="{801EB867-6D94-4BF2-97A5-E1260E653D67}" dt="2023-11-08T15:19:37.649" v="127" actId="2696"/>
        <pc:sldMkLst>
          <pc:docMk/>
          <pc:sldMk cId="1567444274" sldId="392"/>
        </pc:sldMkLst>
        <pc:spChg chg="mod">
          <ac:chgData name="Richards, Bridget (CDC/IOD/OCS)" userId="1bbf1aca-d331-446b-ba8a-6ecec472071e" providerId="ADAL" clId="{801EB867-6D94-4BF2-97A5-E1260E653D67}" dt="2023-11-08T15:18:49.820" v="121" actId="20577"/>
          <ac:spMkLst>
            <pc:docMk/>
            <pc:sldMk cId="1567444274" sldId="392"/>
            <ac:spMk id="4" creationId="{BA18A7C6-1789-4227-9B2A-ECBB8A73DDF7}"/>
          </ac:spMkLst>
        </pc:spChg>
        <pc:spChg chg="mod">
          <ac:chgData name="Richards, Bridget (CDC/IOD/OCS)" userId="1bbf1aca-d331-446b-ba8a-6ecec472071e" providerId="ADAL" clId="{801EB867-6D94-4BF2-97A5-E1260E653D67}" dt="2023-11-08T15:18:04.368" v="114" actId="1076"/>
          <ac:spMkLst>
            <pc:docMk/>
            <pc:sldMk cId="1567444274" sldId="392"/>
            <ac:spMk id="5" creationId="{8D125CE9-4F5F-4764-A39C-72F04723A1DA}"/>
          </ac:spMkLst>
        </pc:spChg>
      </pc:sldChg>
      <pc:sldChg chg="addSp delSp mod ord">
        <pc:chgData name="Richards, Bridget (CDC/IOD/OCS)" userId="1bbf1aca-d331-446b-ba8a-6ecec472071e" providerId="ADAL" clId="{801EB867-6D94-4BF2-97A5-E1260E653D67}" dt="2023-11-08T15:34:38.654" v="274" actId="22"/>
        <pc:sldMkLst>
          <pc:docMk/>
          <pc:sldMk cId="3222626323" sldId="392"/>
        </pc:sldMkLst>
        <pc:spChg chg="add del">
          <ac:chgData name="Richards, Bridget (CDC/IOD/OCS)" userId="1bbf1aca-d331-446b-ba8a-6ecec472071e" providerId="ADAL" clId="{801EB867-6D94-4BF2-97A5-E1260E653D67}" dt="2023-11-08T15:34:38.654" v="274" actId="22"/>
          <ac:spMkLst>
            <pc:docMk/>
            <pc:sldMk cId="3222626323" sldId="392"/>
            <ac:spMk id="3" creationId="{D27D3E1C-657D-CB98-18BF-AA6B53243B16}"/>
          </ac:spMkLst>
        </pc:spChg>
      </pc:sldChg>
      <pc:sldChg chg="add del">
        <pc:chgData name="Richards, Bridget (CDC/IOD/OCS)" userId="1bbf1aca-d331-446b-ba8a-6ecec472071e" providerId="ADAL" clId="{801EB867-6D94-4BF2-97A5-E1260E653D67}" dt="2023-11-08T15:47:44.379" v="368" actId="47"/>
        <pc:sldMkLst>
          <pc:docMk/>
          <pc:sldMk cId="850867016" sldId="393"/>
        </pc:sldMkLst>
      </pc:sldChg>
      <pc:sldChg chg="modSp add mod ord">
        <pc:chgData name="Richards, Bridget (CDC/IOD/OCS)" userId="1bbf1aca-d331-446b-ba8a-6ecec472071e" providerId="ADAL" clId="{801EB867-6D94-4BF2-97A5-E1260E653D67}" dt="2023-11-08T15:23:21.459" v="140"/>
        <pc:sldMkLst>
          <pc:docMk/>
          <pc:sldMk cId="480121036" sldId="394"/>
        </pc:sldMkLst>
        <pc:spChg chg="mod">
          <ac:chgData name="Richards, Bridget (CDC/IOD/OCS)" userId="1bbf1aca-d331-446b-ba8a-6ecec472071e" providerId="ADAL" clId="{801EB867-6D94-4BF2-97A5-E1260E653D67}" dt="2023-11-08T15:23:17.698" v="138" actId="20577"/>
          <ac:spMkLst>
            <pc:docMk/>
            <pc:sldMk cId="480121036" sldId="394"/>
            <ac:spMk id="5" creationId="{8D125CE9-4F5F-4764-A39C-72F04723A1DA}"/>
          </ac:spMkLst>
        </pc:spChg>
      </pc:sldChg>
      <pc:sldChg chg="modSp add mod ord">
        <pc:chgData name="Richards, Bridget (CDC/IOD/OCS)" userId="1bbf1aca-d331-446b-ba8a-6ecec472071e" providerId="ADAL" clId="{801EB867-6D94-4BF2-97A5-E1260E653D67}" dt="2023-11-08T15:24:46.609" v="150"/>
        <pc:sldMkLst>
          <pc:docMk/>
          <pc:sldMk cId="2395124083" sldId="395"/>
        </pc:sldMkLst>
        <pc:spChg chg="mod">
          <ac:chgData name="Richards, Bridget (CDC/IOD/OCS)" userId="1bbf1aca-d331-446b-ba8a-6ecec472071e" providerId="ADAL" clId="{801EB867-6D94-4BF2-97A5-E1260E653D67}" dt="2023-11-08T15:24:35.251" v="146" actId="20577"/>
          <ac:spMkLst>
            <pc:docMk/>
            <pc:sldMk cId="2395124083" sldId="395"/>
            <ac:spMk id="5" creationId="{8D125CE9-4F5F-4764-A39C-72F04723A1DA}"/>
          </ac:spMkLst>
        </pc:spChg>
      </pc:sldChg>
      <pc:sldChg chg="modSp add mod ord">
        <pc:chgData name="Richards, Bridget (CDC/IOD/OCS)" userId="1bbf1aca-d331-446b-ba8a-6ecec472071e" providerId="ADAL" clId="{801EB867-6D94-4BF2-97A5-E1260E653D67}" dt="2023-11-08T15:42:29.310" v="352" actId="1076"/>
        <pc:sldMkLst>
          <pc:docMk/>
          <pc:sldMk cId="3578707080" sldId="396"/>
        </pc:sldMkLst>
        <pc:spChg chg="mod">
          <ac:chgData name="Richards, Bridget (CDC/IOD/OCS)" userId="1bbf1aca-d331-446b-ba8a-6ecec472071e" providerId="ADAL" clId="{801EB867-6D94-4BF2-97A5-E1260E653D67}" dt="2023-11-08T15:42:21.032" v="350" actId="113"/>
          <ac:spMkLst>
            <pc:docMk/>
            <pc:sldMk cId="3578707080" sldId="396"/>
            <ac:spMk id="4" creationId="{BA18A7C6-1789-4227-9B2A-ECBB8A73DDF7}"/>
          </ac:spMkLst>
        </pc:spChg>
        <pc:spChg chg="mod">
          <ac:chgData name="Richards, Bridget (CDC/IOD/OCS)" userId="1bbf1aca-d331-446b-ba8a-6ecec472071e" providerId="ADAL" clId="{801EB867-6D94-4BF2-97A5-E1260E653D67}" dt="2023-11-08T15:42:29.310" v="352" actId="1076"/>
          <ac:spMkLst>
            <pc:docMk/>
            <pc:sldMk cId="3578707080" sldId="396"/>
            <ac:spMk id="5" creationId="{8D125CE9-4F5F-4764-A39C-72F04723A1DA}"/>
          </ac:spMkLst>
        </pc:spChg>
      </pc:sldChg>
      <pc:sldChg chg="add ord">
        <pc:chgData name="Richards, Bridget (CDC/IOD/OCS)" userId="1bbf1aca-d331-446b-ba8a-6ecec472071e" providerId="ADAL" clId="{801EB867-6D94-4BF2-97A5-E1260E653D67}" dt="2023-11-08T15:25:35.079" v="166"/>
        <pc:sldMkLst>
          <pc:docMk/>
          <pc:sldMk cId="2265031626" sldId="397"/>
        </pc:sldMkLst>
      </pc:sldChg>
      <pc:sldChg chg="add ord">
        <pc:chgData name="Richards, Bridget (CDC/IOD/OCS)" userId="1bbf1aca-d331-446b-ba8a-6ecec472071e" providerId="ADAL" clId="{801EB867-6D94-4BF2-97A5-E1260E653D67}" dt="2023-11-08T15:30:49.385" v="219"/>
        <pc:sldMkLst>
          <pc:docMk/>
          <pc:sldMk cId="456331630" sldId="398"/>
        </pc:sldMkLst>
      </pc:sldChg>
      <pc:sldChg chg="modSp add mod ord">
        <pc:chgData name="Richards, Bridget (CDC/IOD/OCS)" userId="1bbf1aca-d331-446b-ba8a-6ecec472071e" providerId="ADAL" clId="{801EB867-6D94-4BF2-97A5-E1260E653D67}" dt="2023-11-08T15:33:21.970" v="271" actId="113"/>
        <pc:sldMkLst>
          <pc:docMk/>
          <pc:sldMk cId="826455837" sldId="399"/>
        </pc:sldMkLst>
        <pc:spChg chg="mod">
          <ac:chgData name="Richards, Bridget (CDC/IOD/OCS)" userId="1bbf1aca-d331-446b-ba8a-6ecec472071e" providerId="ADAL" clId="{801EB867-6D94-4BF2-97A5-E1260E653D67}" dt="2023-11-08T15:33:21.970" v="271" actId="113"/>
          <ac:spMkLst>
            <pc:docMk/>
            <pc:sldMk cId="826455837" sldId="399"/>
            <ac:spMk id="4" creationId="{BA18A7C6-1789-4227-9B2A-ECBB8A73DDF7}"/>
          </ac:spMkLst>
        </pc:spChg>
        <pc:spChg chg="mod">
          <ac:chgData name="Richards, Bridget (CDC/IOD/OCS)" userId="1bbf1aca-d331-446b-ba8a-6ecec472071e" providerId="ADAL" clId="{801EB867-6D94-4BF2-97A5-E1260E653D67}" dt="2023-11-08T15:31:30.189" v="260" actId="20577"/>
          <ac:spMkLst>
            <pc:docMk/>
            <pc:sldMk cId="826455837" sldId="399"/>
            <ac:spMk id="5" creationId="{8D125CE9-4F5F-4764-A39C-72F04723A1DA}"/>
          </ac:spMkLst>
        </pc:spChg>
      </pc:sldChg>
      <pc:sldChg chg="modSp mod modNotesTx">
        <pc:chgData name="Richards, Bridget (CDC/IOD/OCS)" userId="1bbf1aca-d331-446b-ba8a-6ecec472071e" providerId="ADAL" clId="{801EB867-6D94-4BF2-97A5-E1260E653D67}" dt="2023-11-08T15:48:27.747" v="372" actId="20577"/>
        <pc:sldMkLst>
          <pc:docMk/>
          <pc:sldMk cId="2470355790" sldId="2147470369"/>
        </pc:sldMkLst>
        <pc:spChg chg="mod">
          <ac:chgData name="Richards, Bridget (CDC/IOD/OCS)" userId="1bbf1aca-d331-446b-ba8a-6ecec472071e" providerId="ADAL" clId="{801EB867-6D94-4BF2-97A5-E1260E653D67}" dt="2023-11-08T15:48:05.259" v="370" actId="20577"/>
          <ac:spMkLst>
            <pc:docMk/>
            <pc:sldMk cId="2470355790" sldId="2147470369"/>
            <ac:spMk id="3" creationId="{22C7E361-5F55-D3F1-BDDF-444CF10AC42D}"/>
          </ac:spMkLst>
        </pc:spChg>
      </pc:sldChg>
      <pc:sldMasterChg chg="delSldLayout">
        <pc:chgData name="Richards, Bridget (CDC/IOD/OCS)" userId="1bbf1aca-d331-446b-ba8a-6ecec472071e" providerId="ADAL" clId="{801EB867-6D94-4BF2-97A5-E1260E653D67}" dt="2023-11-08T15:14:33.206" v="0" actId="47"/>
        <pc:sldMasterMkLst>
          <pc:docMk/>
          <pc:sldMasterMk cId="4127444834" sldId="2147483747"/>
        </pc:sldMasterMkLst>
        <pc:sldLayoutChg chg="del">
          <pc:chgData name="Richards, Bridget (CDC/IOD/OCS)" userId="1bbf1aca-d331-446b-ba8a-6ecec472071e" providerId="ADAL" clId="{801EB867-6D94-4BF2-97A5-E1260E653D67}" dt="2023-11-08T15:14:33.206" v="0" actId="47"/>
          <pc:sldLayoutMkLst>
            <pc:docMk/>
            <pc:sldMasterMk cId="4127444834" sldId="2147483747"/>
            <pc:sldLayoutMk cId="2747501708" sldId="2147483658"/>
          </pc:sldLayoutMkLst>
        </pc:sldLayoutChg>
      </pc:sldMasterChg>
      <pc:sldMasterChg chg="delSldLayout">
        <pc:chgData name="Richards, Bridget (CDC/IOD/OCS)" userId="1bbf1aca-d331-446b-ba8a-6ecec472071e" providerId="ADAL" clId="{801EB867-6D94-4BF2-97A5-E1260E653D67}" dt="2023-11-08T15:16:01.950" v="34" actId="47"/>
        <pc:sldMasterMkLst>
          <pc:docMk/>
          <pc:sldMasterMk cId="109661108" sldId="2147483757"/>
        </pc:sldMasterMkLst>
        <pc:sldLayoutChg chg="del">
          <pc:chgData name="Richards, Bridget (CDC/IOD/OCS)" userId="1bbf1aca-d331-446b-ba8a-6ecec472071e" providerId="ADAL" clId="{801EB867-6D94-4BF2-97A5-E1260E653D67}" dt="2023-11-08T15:16:01.950" v="34" actId="47"/>
          <pc:sldLayoutMkLst>
            <pc:docMk/>
            <pc:sldMasterMk cId="109661108" sldId="2147483757"/>
            <pc:sldLayoutMk cId="4235003116" sldId="2147483661"/>
          </pc:sldLayoutMkLst>
        </pc:sldLayoutChg>
      </pc:sldMasterChg>
    </pc:docChg>
  </pc:docChgLst>
  <pc:docChgLst>
    <pc:chgData name="Richards, Bridget (CDC/IOD/OCS)" userId="S::hjx0@cdc.gov::1bbf1aca-d331-446b-ba8a-6ecec472071e" providerId="AD" clId="Web-{7EF1507A-A3F6-24A0-343F-226F7E1469C7}"/>
    <pc:docChg chg="modSld sldOrd">
      <pc:chgData name="Richards, Bridget (CDC/IOD/OCS)" userId="S::hjx0@cdc.gov::1bbf1aca-d331-446b-ba8a-6ecec472071e" providerId="AD" clId="Web-{7EF1507A-A3F6-24A0-343F-226F7E1469C7}" dt="2023-11-09T14:29:30.586" v="144"/>
      <pc:docMkLst>
        <pc:docMk/>
      </pc:docMkLst>
      <pc:sldChg chg="ord modNotes">
        <pc:chgData name="Richards, Bridget (CDC/IOD/OCS)" userId="S::hjx0@cdc.gov::1bbf1aca-d331-446b-ba8a-6ecec472071e" providerId="AD" clId="Web-{7EF1507A-A3F6-24A0-343F-226F7E1469C7}" dt="2023-11-09T14:06:35.442" v="65"/>
        <pc:sldMkLst>
          <pc:docMk/>
          <pc:sldMk cId="1758864316" sldId="257"/>
        </pc:sldMkLst>
      </pc:sldChg>
      <pc:sldChg chg="modSp">
        <pc:chgData name="Richards, Bridget (CDC/IOD/OCS)" userId="S::hjx0@cdc.gov::1bbf1aca-d331-446b-ba8a-6ecec472071e" providerId="AD" clId="Web-{7EF1507A-A3F6-24A0-343F-226F7E1469C7}" dt="2023-11-09T14:15:20.262" v="77" actId="20577"/>
        <pc:sldMkLst>
          <pc:docMk/>
          <pc:sldMk cId="913936270" sldId="265"/>
        </pc:sldMkLst>
        <pc:spChg chg="mod">
          <ac:chgData name="Richards, Bridget (CDC/IOD/OCS)" userId="S::hjx0@cdc.gov::1bbf1aca-d331-446b-ba8a-6ecec472071e" providerId="AD" clId="Web-{7EF1507A-A3F6-24A0-343F-226F7E1469C7}" dt="2023-11-09T14:15:20.262" v="77" actId="20577"/>
          <ac:spMkLst>
            <pc:docMk/>
            <pc:sldMk cId="913936270" sldId="265"/>
            <ac:spMk id="6" creationId="{97C9CDF0-6877-42C3-B665-493DEA0630DF}"/>
          </ac:spMkLst>
        </pc:spChg>
      </pc:sldChg>
      <pc:sldChg chg="ord">
        <pc:chgData name="Richards, Bridget (CDC/IOD/OCS)" userId="S::hjx0@cdc.gov::1bbf1aca-d331-446b-ba8a-6ecec472071e" providerId="AD" clId="Web-{7EF1507A-A3F6-24A0-343F-226F7E1469C7}" dt="2023-11-09T14:29:30.586" v="144"/>
        <pc:sldMkLst>
          <pc:docMk/>
          <pc:sldMk cId="848605806" sldId="274"/>
        </pc:sldMkLst>
      </pc:sldChg>
      <pc:sldChg chg="modSp">
        <pc:chgData name="Richards, Bridget (CDC/IOD/OCS)" userId="S::hjx0@cdc.gov::1bbf1aca-d331-446b-ba8a-6ecec472071e" providerId="AD" clId="Web-{7EF1507A-A3F6-24A0-343F-226F7E1469C7}" dt="2023-11-09T14:15:42.935" v="83" actId="20577"/>
        <pc:sldMkLst>
          <pc:docMk/>
          <pc:sldMk cId="843158544" sldId="279"/>
        </pc:sldMkLst>
        <pc:spChg chg="mod">
          <ac:chgData name="Richards, Bridget (CDC/IOD/OCS)" userId="S::hjx0@cdc.gov::1bbf1aca-d331-446b-ba8a-6ecec472071e" providerId="AD" clId="Web-{7EF1507A-A3F6-24A0-343F-226F7E1469C7}" dt="2023-11-09T14:15:42.935" v="83" actId="20577"/>
          <ac:spMkLst>
            <pc:docMk/>
            <pc:sldMk cId="843158544" sldId="279"/>
            <ac:spMk id="2" creationId="{8A4B30D5-17FD-31BC-E815-0C84DF7DDD70}"/>
          </ac:spMkLst>
        </pc:spChg>
      </pc:sldChg>
      <pc:sldChg chg="modSp">
        <pc:chgData name="Richards, Bridget (CDC/IOD/OCS)" userId="S::hjx0@cdc.gov::1bbf1aca-d331-446b-ba8a-6ecec472071e" providerId="AD" clId="Web-{7EF1507A-A3F6-24A0-343F-226F7E1469C7}" dt="2023-11-09T14:15:46.903" v="85" actId="20577"/>
        <pc:sldMkLst>
          <pc:docMk/>
          <pc:sldMk cId="470975856" sldId="280"/>
        </pc:sldMkLst>
        <pc:spChg chg="mod">
          <ac:chgData name="Richards, Bridget (CDC/IOD/OCS)" userId="S::hjx0@cdc.gov::1bbf1aca-d331-446b-ba8a-6ecec472071e" providerId="AD" clId="Web-{7EF1507A-A3F6-24A0-343F-226F7E1469C7}" dt="2023-11-09T14:15:46.903" v="85" actId="20577"/>
          <ac:spMkLst>
            <pc:docMk/>
            <pc:sldMk cId="470975856" sldId="280"/>
            <ac:spMk id="2" creationId="{8A4B30D5-17FD-31BC-E815-0C84DF7DDD70}"/>
          </ac:spMkLst>
        </pc:spChg>
      </pc:sldChg>
      <pc:sldChg chg="modSp">
        <pc:chgData name="Richards, Bridget (CDC/IOD/OCS)" userId="S::hjx0@cdc.gov::1bbf1aca-d331-446b-ba8a-6ecec472071e" providerId="AD" clId="Web-{7EF1507A-A3F6-24A0-343F-226F7E1469C7}" dt="2023-11-09T14:15:52.669" v="86" actId="20577"/>
        <pc:sldMkLst>
          <pc:docMk/>
          <pc:sldMk cId="1633873311" sldId="281"/>
        </pc:sldMkLst>
        <pc:spChg chg="mod">
          <ac:chgData name="Richards, Bridget (CDC/IOD/OCS)" userId="S::hjx0@cdc.gov::1bbf1aca-d331-446b-ba8a-6ecec472071e" providerId="AD" clId="Web-{7EF1507A-A3F6-24A0-343F-226F7E1469C7}" dt="2023-11-09T14:15:52.669" v="86" actId="20577"/>
          <ac:spMkLst>
            <pc:docMk/>
            <pc:sldMk cId="1633873311" sldId="281"/>
            <ac:spMk id="2" creationId="{8A4B30D5-17FD-31BC-E815-0C84DF7DDD70}"/>
          </ac:spMkLst>
        </pc:spChg>
      </pc:sldChg>
      <pc:sldChg chg="modSp">
        <pc:chgData name="Richards, Bridget (CDC/IOD/OCS)" userId="S::hjx0@cdc.gov::1bbf1aca-d331-446b-ba8a-6ecec472071e" providerId="AD" clId="Web-{7EF1507A-A3F6-24A0-343F-226F7E1469C7}" dt="2023-11-09T14:17:08.858" v="98" actId="20577"/>
        <pc:sldMkLst>
          <pc:docMk/>
          <pc:sldMk cId="1845381611" sldId="282"/>
        </pc:sldMkLst>
        <pc:spChg chg="mod">
          <ac:chgData name="Richards, Bridget (CDC/IOD/OCS)" userId="S::hjx0@cdc.gov::1bbf1aca-d331-446b-ba8a-6ecec472071e" providerId="AD" clId="Web-{7EF1507A-A3F6-24A0-343F-226F7E1469C7}" dt="2023-11-09T14:17:08.858" v="98" actId="20577"/>
          <ac:spMkLst>
            <pc:docMk/>
            <pc:sldMk cId="1845381611" sldId="282"/>
            <ac:spMk id="2" creationId="{8A4B30D5-17FD-31BC-E815-0C84DF7DDD70}"/>
          </ac:spMkLst>
        </pc:spChg>
      </pc:sldChg>
      <pc:sldChg chg="modSp">
        <pc:chgData name="Richards, Bridget (CDC/IOD/OCS)" userId="S::hjx0@cdc.gov::1bbf1aca-d331-446b-ba8a-6ecec472071e" providerId="AD" clId="Web-{7EF1507A-A3F6-24A0-343F-226F7E1469C7}" dt="2023-11-09T14:12:09.463" v="76" actId="20577"/>
        <pc:sldMkLst>
          <pc:docMk/>
          <pc:sldMk cId="1271717709" sldId="284"/>
        </pc:sldMkLst>
        <pc:spChg chg="mod">
          <ac:chgData name="Richards, Bridget (CDC/IOD/OCS)" userId="S::hjx0@cdc.gov::1bbf1aca-d331-446b-ba8a-6ecec472071e" providerId="AD" clId="Web-{7EF1507A-A3F6-24A0-343F-226F7E1469C7}" dt="2023-11-09T14:12:09.463" v="76" actId="20577"/>
          <ac:spMkLst>
            <pc:docMk/>
            <pc:sldMk cId="1271717709" sldId="284"/>
            <ac:spMk id="6" creationId="{DAD00F09-726F-8C07-DCD9-F1CC69594895}"/>
          </ac:spMkLst>
        </pc:spChg>
      </pc:sldChg>
      <pc:sldChg chg="modSp">
        <pc:chgData name="Richards, Bridget (CDC/IOD/OCS)" userId="S::hjx0@cdc.gov::1bbf1aca-d331-446b-ba8a-6ecec472071e" providerId="AD" clId="Web-{7EF1507A-A3F6-24A0-343F-226F7E1469C7}" dt="2023-11-09T14:15:26.247" v="79" actId="20577"/>
        <pc:sldMkLst>
          <pc:docMk/>
          <pc:sldMk cId="3178146889" sldId="291"/>
        </pc:sldMkLst>
        <pc:spChg chg="mod">
          <ac:chgData name="Richards, Bridget (CDC/IOD/OCS)" userId="S::hjx0@cdc.gov::1bbf1aca-d331-446b-ba8a-6ecec472071e" providerId="AD" clId="Web-{7EF1507A-A3F6-24A0-343F-226F7E1469C7}" dt="2023-11-09T14:15:26.247" v="79" actId="20577"/>
          <ac:spMkLst>
            <pc:docMk/>
            <pc:sldMk cId="3178146889" sldId="291"/>
            <ac:spMk id="6" creationId="{97C9CDF0-6877-42C3-B665-493DEA0630DF}"/>
          </ac:spMkLst>
        </pc:spChg>
      </pc:sldChg>
      <pc:sldChg chg="modSp">
        <pc:chgData name="Richards, Bridget (CDC/IOD/OCS)" userId="S::hjx0@cdc.gov::1bbf1aca-d331-446b-ba8a-6ecec472071e" providerId="AD" clId="Web-{7EF1507A-A3F6-24A0-343F-226F7E1469C7}" dt="2023-11-09T14:15:31.466" v="81" actId="20577"/>
        <pc:sldMkLst>
          <pc:docMk/>
          <pc:sldMk cId="2210299056" sldId="292"/>
        </pc:sldMkLst>
        <pc:spChg chg="mod">
          <ac:chgData name="Richards, Bridget (CDC/IOD/OCS)" userId="S::hjx0@cdc.gov::1bbf1aca-d331-446b-ba8a-6ecec472071e" providerId="AD" clId="Web-{7EF1507A-A3F6-24A0-343F-226F7E1469C7}" dt="2023-11-09T14:15:31.466" v="81" actId="20577"/>
          <ac:spMkLst>
            <pc:docMk/>
            <pc:sldMk cId="2210299056" sldId="292"/>
            <ac:spMk id="2" creationId="{8A4B30D5-17FD-31BC-E815-0C84DF7DDD70}"/>
          </ac:spMkLst>
        </pc:spChg>
      </pc:sldChg>
      <pc:sldChg chg="modSp">
        <pc:chgData name="Richards, Bridget (CDC/IOD/OCS)" userId="S::hjx0@cdc.gov::1bbf1aca-d331-446b-ba8a-6ecec472071e" providerId="AD" clId="Web-{7EF1507A-A3F6-24A0-343F-226F7E1469C7}" dt="2023-11-09T14:18:14.718" v="103" actId="1076"/>
        <pc:sldMkLst>
          <pc:docMk/>
          <pc:sldMk cId="3838620980" sldId="293"/>
        </pc:sldMkLst>
        <pc:spChg chg="mod">
          <ac:chgData name="Richards, Bridget (CDC/IOD/OCS)" userId="S::hjx0@cdc.gov::1bbf1aca-d331-446b-ba8a-6ecec472071e" providerId="AD" clId="Web-{7EF1507A-A3F6-24A0-343F-226F7E1469C7}" dt="2023-11-09T14:18:14.718" v="103" actId="1076"/>
          <ac:spMkLst>
            <pc:docMk/>
            <pc:sldMk cId="3838620980" sldId="293"/>
            <ac:spMk id="2" creationId="{8A4B30D5-17FD-31BC-E815-0C84DF7DDD70}"/>
          </ac:spMkLst>
        </pc:spChg>
      </pc:sldChg>
      <pc:sldChg chg="modNotes">
        <pc:chgData name="Richards, Bridget (CDC/IOD/OCS)" userId="S::hjx0@cdc.gov::1bbf1aca-d331-446b-ba8a-6ecec472071e" providerId="AD" clId="Web-{7EF1507A-A3F6-24A0-343F-226F7E1469C7}" dt="2023-11-09T14:07:55.178" v="69"/>
        <pc:sldMkLst>
          <pc:docMk/>
          <pc:sldMk cId="3925469381" sldId="294"/>
        </pc:sldMkLst>
      </pc:sldChg>
      <pc:sldChg chg="modSp">
        <pc:chgData name="Richards, Bridget (CDC/IOD/OCS)" userId="S::hjx0@cdc.gov::1bbf1aca-d331-446b-ba8a-6ecec472071e" providerId="AD" clId="Web-{7EF1507A-A3F6-24A0-343F-226F7E1469C7}" dt="2023-11-09T14:17:51.749" v="100" actId="14100"/>
        <pc:sldMkLst>
          <pc:docMk/>
          <pc:sldMk cId="3625160616" sldId="296"/>
        </pc:sldMkLst>
        <pc:spChg chg="mod">
          <ac:chgData name="Richards, Bridget (CDC/IOD/OCS)" userId="S::hjx0@cdc.gov::1bbf1aca-d331-446b-ba8a-6ecec472071e" providerId="AD" clId="Web-{7EF1507A-A3F6-24A0-343F-226F7E1469C7}" dt="2023-11-09T14:17:51.749" v="100" actId="14100"/>
          <ac:spMkLst>
            <pc:docMk/>
            <pc:sldMk cId="3625160616" sldId="296"/>
            <ac:spMk id="6" creationId="{97C9CDF0-6877-42C3-B665-493DEA0630DF}"/>
          </ac:spMkLst>
        </pc:spChg>
      </pc:sldChg>
      <pc:sldChg chg="ord">
        <pc:chgData name="Richards, Bridget (CDC/IOD/OCS)" userId="S::hjx0@cdc.gov::1bbf1aca-d331-446b-ba8a-6ecec472071e" providerId="AD" clId="Web-{7EF1507A-A3F6-24A0-343F-226F7E1469C7}" dt="2023-11-09T12:55:22.774" v="1"/>
        <pc:sldMkLst>
          <pc:docMk/>
          <pc:sldMk cId="3416004605" sldId="336"/>
        </pc:sldMkLst>
      </pc:sldChg>
      <pc:sldChg chg="modNotes">
        <pc:chgData name="Richards, Bridget (CDC/IOD/OCS)" userId="S::hjx0@cdc.gov::1bbf1aca-d331-446b-ba8a-6ecec472071e" providerId="AD" clId="Web-{7EF1507A-A3F6-24A0-343F-226F7E1469C7}" dt="2023-11-09T14:19:47.172" v="104"/>
        <pc:sldMkLst>
          <pc:docMk/>
          <pc:sldMk cId="1187606785" sldId="364"/>
        </pc:sldMkLst>
      </pc:sldChg>
      <pc:sldChg chg="modSp">
        <pc:chgData name="Richards, Bridget (CDC/IOD/OCS)" userId="S::hjx0@cdc.gov::1bbf1aca-d331-446b-ba8a-6ecec472071e" providerId="AD" clId="Web-{7EF1507A-A3F6-24A0-343F-226F7E1469C7}" dt="2023-11-09T14:24:37.707" v="137" actId="20577"/>
        <pc:sldMkLst>
          <pc:docMk/>
          <pc:sldMk cId="1183992284" sldId="391"/>
        </pc:sldMkLst>
        <pc:spChg chg="mod">
          <ac:chgData name="Richards, Bridget (CDC/IOD/OCS)" userId="S::hjx0@cdc.gov::1bbf1aca-d331-446b-ba8a-6ecec472071e" providerId="AD" clId="Web-{7EF1507A-A3F6-24A0-343F-226F7E1469C7}" dt="2023-11-09T14:24:37.707" v="137" actId="20577"/>
          <ac:spMkLst>
            <pc:docMk/>
            <pc:sldMk cId="1183992284" sldId="391"/>
            <ac:spMk id="5" creationId="{8D125CE9-4F5F-4764-A39C-72F04723A1DA}"/>
          </ac:spMkLst>
        </pc:spChg>
      </pc:sldChg>
      <pc:sldChg chg="modSp">
        <pc:chgData name="Richards, Bridget (CDC/IOD/OCS)" userId="S::hjx0@cdc.gov::1bbf1aca-d331-446b-ba8a-6ecec472071e" providerId="AD" clId="Web-{7EF1507A-A3F6-24A0-343F-226F7E1469C7}" dt="2023-11-09T14:09:50.539" v="74" actId="20577"/>
        <pc:sldMkLst>
          <pc:docMk/>
          <pc:sldMk cId="3222626323" sldId="392"/>
        </pc:sldMkLst>
        <pc:spChg chg="mod">
          <ac:chgData name="Richards, Bridget (CDC/IOD/OCS)" userId="S::hjx0@cdc.gov::1bbf1aca-d331-446b-ba8a-6ecec472071e" providerId="AD" clId="Web-{7EF1507A-A3F6-24A0-343F-226F7E1469C7}" dt="2023-11-09T14:09:50.539" v="74" actId="20577"/>
          <ac:spMkLst>
            <pc:docMk/>
            <pc:sldMk cId="3222626323" sldId="392"/>
            <ac:spMk id="5" creationId="{8D125CE9-4F5F-4764-A39C-72F04723A1DA}"/>
          </ac:spMkLst>
        </pc:spChg>
      </pc:sldChg>
      <pc:sldChg chg="modSp">
        <pc:chgData name="Richards, Bridget (CDC/IOD/OCS)" userId="S::hjx0@cdc.gov::1bbf1aca-d331-446b-ba8a-6ecec472071e" providerId="AD" clId="Web-{7EF1507A-A3F6-24A0-343F-226F7E1469C7}" dt="2023-11-09T14:26:28.225" v="143" actId="1076"/>
        <pc:sldMkLst>
          <pc:docMk/>
          <pc:sldMk cId="826455837" sldId="399"/>
        </pc:sldMkLst>
        <pc:spChg chg="mod">
          <ac:chgData name="Richards, Bridget (CDC/IOD/OCS)" userId="S::hjx0@cdc.gov::1bbf1aca-d331-446b-ba8a-6ecec472071e" providerId="AD" clId="Web-{7EF1507A-A3F6-24A0-343F-226F7E1469C7}" dt="2023-11-09T14:26:28.225" v="143" actId="1076"/>
          <ac:spMkLst>
            <pc:docMk/>
            <pc:sldMk cId="826455837" sldId="399"/>
            <ac:spMk id="5" creationId="{8D125CE9-4F5F-4764-A39C-72F04723A1DA}"/>
          </ac:spMkLst>
        </pc:spChg>
      </pc:sldChg>
      <pc:sldChg chg="modSp">
        <pc:chgData name="Richards, Bridget (CDC/IOD/OCS)" userId="S::hjx0@cdc.gov::1bbf1aca-d331-446b-ba8a-6ecec472071e" providerId="AD" clId="Web-{7EF1507A-A3F6-24A0-343F-226F7E1469C7}" dt="2023-11-09T14:16:09.013" v="88" actId="20577"/>
        <pc:sldMkLst>
          <pc:docMk/>
          <pc:sldMk cId="2513905011" sldId="401"/>
        </pc:sldMkLst>
        <pc:spChg chg="mod">
          <ac:chgData name="Richards, Bridget (CDC/IOD/OCS)" userId="S::hjx0@cdc.gov::1bbf1aca-d331-446b-ba8a-6ecec472071e" providerId="AD" clId="Web-{7EF1507A-A3F6-24A0-343F-226F7E1469C7}" dt="2023-11-09T14:16:09.013" v="88" actId="20577"/>
          <ac:spMkLst>
            <pc:docMk/>
            <pc:sldMk cId="2513905011" sldId="401"/>
            <ac:spMk id="6" creationId="{97C9CDF0-6877-42C3-B665-493DEA0630DF}"/>
          </ac:spMkLst>
        </pc:spChg>
      </pc:sldChg>
      <pc:sldChg chg="modSp">
        <pc:chgData name="Richards, Bridget (CDC/IOD/OCS)" userId="S::hjx0@cdc.gov::1bbf1aca-d331-446b-ba8a-6ecec472071e" providerId="AD" clId="Web-{7EF1507A-A3F6-24A0-343F-226F7E1469C7}" dt="2023-11-09T14:16:26.763" v="92" actId="20577"/>
        <pc:sldMkLst>
          <pc:docMk/>
          <pc:sldMk cId="3504481559" sldId="402"/>
        </pc:sldMkLst>
        <pc:spChg chg="mod">
          <ac:chgData name="Richards, Bridget (CDC/IOD/OCS)" userId="S::hjx0@cdc.gov::1bbf1aca-d331-446b-ba8a-6ecec472071e" providerId="AD" clId="Web-{7EF1507A-A3F6-24A0-343F-226F7E1469C7}" dt="2023-11-09T14:16:26.763" v="92" actId="20577"/>
          <ac:spMkLst>
            <pc:docMk/>
            <pc:sldMk cId="3504481559" sldId="402"/>
            <ac:spMk id="2" creationId="{8A4B30D5-17FD-31BC-E815-0C84DF7DDD70}"/>
          </ac:spMkLst>
        </pc:spChg>
      </pc:sldChg>
      <pc:sldChg chg="modSp">
        <pc:chgData name="Richards, Bridget (CDC/IOD/OCS)" userId="S::hjx0@cdc.gov::1bbf1aca-d331-446b-ba8a-6ecec472071e" providerId="AD" clId="Web-{7EF1507A-A3F6-24A0-343F-226F7E1469C7}" dt="2023-11-09T14:22:14.315" v="117" actId="20577"/>
        <pc:sldMkLst>
          <pc:docMk/>
          <pc:sldMk cId="3374327431" sldId="2147376686"/>
        </pc:sldMkLst>
        <pc:spChg chg="mod">
          <ac:chgData name="Richards, Bridget (CDC/IOD/OCS)" userId="S::hjx0@cdc.gov::1bbf1aca-d331-446b-ba8a-6ecec472071e" providerId="AD" clId="Web-{7EF1507A-A3F6-24A0-343F-226F7E1469C7}" dt="2023-11-09T14:22:14.315" v="117" actId="20577"/>
          <ac:spMkLst>
            <pc:docMk/>
            <pc:sldMk cId="3374327431" sldId="2147376686"/>
            <ac:spMk id="3" creationId="{D2EC4F4A-B8BD-38A7-F079-6B61C004ED06}"/>
          </ac:spMkLst>
        </pc:spChg>
      </pc:sldChg>
      <pc:sldChg chg="modSp">
        <pc:chgData name="Richards, Bridget (CDC/IOD/OCS)" userId="S::hjx0@cdc.gov::1bbf1aca-d331-446b-ba8a-6ecec472071e" providerId="AD" clId="Web-{7EF1507A-A3F6-24A0-343F-226F7E1469C7}" dt="2023-11-09T14:22:54.472" v="128" actId="20577"/>
        <pc:sldMkLst>
          <pc:docMk/>
          <pc:sldMk cId="2456134836" sldId="2147376687"/>
        </pc:sldMkLst>
        <pc:spChg chg="mod">
          <ac:chgData name="Richards, Bridget (CDC/IOD/OCS)" userId="S::hjx0@cdc.gov::1bbf1aca-d331-446b-ba8a-6ecec472071e" providerId="AD" clId="Web-{7EF1507A-A3F6-24A0-343F-226F7E1469C7}" dt="2023-11-09T14:22:54.472" v="128" actId="20577"/>
          <ac:spMkLst>
            <pc:docMk/>
            <pc:sldMk cId="2456134836" sldId="2147376687"/>
            <ac:spMk id="3" creationId="{D2EC4F4A-B8BD-38A7-F079-6B61C004ED06}"/>
          </ac:spMkLst>
        </pc:spChg>
      </pc:sldChg>
      <pc:sldChg chg="modSp">
        <pc:chgData name="Richards, Bridget (CDC/IOD/OCS)" userId="S::hjx0@cdc.gov::1bbf1aca-d331-446b-ba8a-6ecec472071e" providerId="AD" clId="Web-{7EF1507A-A3F6-24A0-343F-226F7E1469C7}" dt="2023-11-09T14:22:39.268" v="122" actId="20577"/>
        <pc:sldMkLst>
          <pc:docMk/>
          <pc:sldMk cId="613441315" sldId="2147376690"/>
        </pc:sldMkLst>
        <pc:spChg chg="mod">
          <ac:chgData name="Richards, Bridget (CDC/IOD/OCS)" userId="S::hjx0@cdc.gov::1bbf1aca-d331-446b-ba8a-6ecec472071e" providerId="AD" clId="Web-{7EF1507A-A3F6-24A0-343F-226F7E1469C7}" dt="2023-11-09T14:22:39.268" v="122" actId="20577"/>
          <ac:spMkLst>
            <pc:docMk/>
            <pc:sldMk cId="613441315" sldId="2147376690"/>
            <ac:spMk id="3" creationId="{9628096E-1ED2-2F34-DBC7-46C8084D8373}"/>
          </ac:spMkLst>
        </pc:spChg>
      </pc:sldChg>
      <pc:sldChg chg="modSp">
        <pc:chgData name="Richards, Bridget (CDC/IOD/OCS)" userId="S::hjx0@cdc.gov::1bbf1aca-d331-446b-ba8a-6ecec472071e" providerId="AD" clId="Web-{7EF1507A-A3F6-24A0-343F-226F7E1469C7}" dt="2023-11-09T14:21:56.877" v="113" actId="20577"/>
        <pc:sldMkLst>
          <pc:docMk/>
          <pc:sldMk cId="2487546000" sldId="2147376692"/>
        </pc:sldMkLst>
        <pc:spChg chg="mod">
          <ac:chgData name="Richards, Bridget (CDC/IOD/OCS)" userId="S::hjx0@cdc.gov::1bbf1aca-d331-446b-ba8a-6ecec472071e" providerId="AD" clId="Web-{7EF1507A-A3F6-24A0-343F-226F7E1469C7}" dt="2023-11-09T14:21:56.877" v="113" actId="20577"/>
          <ac:spMkLst>
            <pc:docMk/>
            <pc:sldMk cId="2487546000" sldId="2147376692"/>
            <ac:spMk id="2" creationId="{01FC6B91-5104-4C20-3E70-9FC63AA1126E}"/>
          </ac:spMkLst>
        </pc:spChg>
      </pc:sldChg>
      <pc:sldChg chg="modSp">
        <pc:chgData name="Richards, Bridget (CDC/IOD/OCS)" userId="S::hjx0@cdc.gov::1bbf1aca-d331-446b-ba8a-6ecec472071e" providerId="AD" clId="Web-{7EF1507A-A3F6-24A0-343F-226F7E1469C7}" dt="2023-11-09T14:22:01.393" v="114" actId="20577"/>
        <pc:sldMkLst>
          <pc:docMk/>
          <pc:sldMk cId="1536706070" sldId="2147376693"/>
        </pc:sldMkLst>
        <pc:spChg chg="mod">
          <ac:chgData name="Richards, Bridget (CDC/IOD/OCS)" userId="S::hjx0@cdc.gov::1bbf1aca-d331-446b-ba8a-6ecec472071e" providerId="AD" clId="Web-{7EF1507A-A3F6-24A0-343F-226F7E1469C7}" dt="2023-11-09T14:22:01.393" v="114" actId="20577"/>
          <ac:spMkLst>
            <pc:docMk/>
            <pc:sldMk cId="1536706070" sldId="2147376693"/>
            <ac:spMk id="6" creationId="{97C9CDF0-6877-42C3-B665-493DEA0630DF}"/>
          </ac:spMkLst>
        </pc:spChg>
      </pc:sldChg>
      <pc:sldChg chg="modSp">
        <pc:chgData name="Richards, Bridget (CDC/IOD/OCS)" userId="S::hjx0@cdc.gov::1bbf1aca-d331-446b-ba8a-6ecec472071e" providerId="AD" clId="Web-{7EF1507A-A3F6-24A0-343F-226F7E1469C7}" dt="2023-11-09T14:22:20.690" v="119" actId="20577"/>
        <pc:sldMkLst>
          <pc:docMk/>
          <pc:sldMk cId="125086355" sldId="2147376694"/>
        </pc:sldMkLst>
        <pc:spChg chg="mod">
          <ac:chgData name="Richards, Bridget (CDC/IOD/OCS)" userId="S::hjx0@cdc.gov::1bbf1aca-d331-446b-ba8a-6ecec472071e" providerId="AD" clId="Web-{7EF1507A-A3F6-24A0-343F-226F7E1469C7}" dt="2023-11-09T14:22:20.690" v="119" actId="20577"/>
          <ac:spMkLst>
            <pc:docMk/>
            <pc:sldMk cId="125086355" sldId="2147376694"/>
            <ac:spMk id="3" creationId="{D2EC4F4A-B8BD-38A7-F079-6B61C004ED06}"/>
          </ac:spMkLst>
        </pc:spChg>
      </pc:sldChg>
      <pc:sldChg chg="modSp">
        <pc:chgData name="Richards, Bridget (CDC/IOD/OCS)" userId="S::hjx0@cdc.gov::1bbf1aca-d331-446b-ba8a-6ecec472071e" providerId="AD" clId="Web-{7EF1507A-A3F6-24A0-343F-226F7E1469C7}" dt="2023-11-09T14:23:22.191" v="130" actId="20577"/>
        <pc:sldMkLst>
          <pc:docMk/>
          <pc:sldMk cId="3158041603" sldId="2147376695"/>
        </pc:sldMkLst>
        <pc:spChg chg="mod">
          <ac:chgData name="Richards, Bridget (CDC/IOD/OCS)" userId="S::hjx0@cdc.gov::1bbf1aca-d331-446b-ba8a-6ecec472071e" providerId="AD" clId="Web-{7EF1507A-A3F6-24A0-343F-226F7E1469C7}" dt="2023-11-09T14:23:22.191" v="130" actId="20577"/>
          <ac:spMkLst>
            <pc:docMk/>
            <pc:sldMk cId="3158041603" sldId="2147376695"/>
            <ac:spMk id="3" creationId="{D2EC4F4A-B8BD-38A7-F079-6B61C004ED06}"/>
          </ac:spMkLst>
        </pc:spChg>
      </pc:sldChg>
      <pc:sldChg chg="modSp">
        <pc:chgData name="Richards, Bridget (CDC/IOD/OCS)" userId="S::hjx0@cdc.gov::1bbf1aca-d331-446b-ba8a-6ecec472071e" providerId="AD" clId="Web-{7EF1507A-A3F6-24A0-343F-226F7E1469C7}" dt="2023-11-09T14:23:25.847" v="131" actId="20577"/>
        <pc:sldMkLst>
          <pc:docMk/>
          <pc:sldMk cId="2885954786" sldId="2147376696"/>
        </pc:sldMkLst>
        <pc:spChg chg="mod">
          <ac:chgData name="Richards, Bridget (CDC/IOD/OCS)" userId="S::hjx0@cdc.gov::1bbf1aca-d331-446b-ba8a-6ecec472071e" providerId="AD" clId="Web-{7EF1507A-A3F6-24A0-343F-226F7E1469C7}" dt="2023-11-09T14:23:25.847" v="131" actId="20577"/>
          <ac:spMkLst>
            <pc:docMk/>
            <pc:sldMk cId="2885954786" sldId="2147376696"/>
            <ac:spMk id="3" creationId="{D2EC4F4A-B8BD-38A7-F079-6B61C004ED06}"/>
          </ac:spMkLst>
        </pc:spChg>
      </pc:sldChg>
      <pc:sldChg chg="modSp">
        <pc:chgData name="Richards, Bridget (CDC/IOD/OCS)" userId="S::hjx0@cdc.gov::1bbf1aca-d331-446b-ba8a-6ecec472071e" providerId="AD" clId="Web-{7EF1507A-A3F6-24A0-343F-226F7E1469C7}" dt="2023-11-09T14:23:31.582" v="133" actId="20577"/>
        <pc:sldMkLst>
          <pc:docMk/>
          <pc:sldMk cId="2865055258" sldId="2147376697"/>
        </pc:sldMkLst>
        <pc:spChg chg="mod">
          <ac:chgData name="Richards, Bridget (CDC/IOD/OCS)" userId="S::hjx0@cdc.gov::1bbf1aca-d331-446b-ba8a-6ecec472071e" providerId="AD" clId="Web-{7EF1507A-A3F6-24A0-343F-226F7E1469C7}" dt="2023-11-09T14:23:31.582" v="133" actId="20577"/>
          <ac:spMkLst>
            <pc:docMk/>
            <pc:sldMk cId="2865055258" sldId="2147376697"/>
            <ac:spMk id="3" creationId="{D2EC4F4A-B8BD-38A7-F079-6B61C004ED06}"/>
          </ac:spMkLst>
        </pc:spChg>
      </pc:sldChg>
      <pc:sldChg chg="modSp modNotes">
        <pc:chgData name="Richards, Bridget (CDC/IOD/OCS)" userId="S::hjx0@cdc.gov::1bbf1aca-d331-446b-ba8a-6ecec472071e" providerId="AD" clId="Web-{7EF1507A-A3F6-24A0-343F-226F7E1469C7}" dt="2023-11-09T14:20:26.751" v="111" actId="20577"/>
        <pc:sldMkLst>
          <pc:docMk/>
          <pc:sldMk cId="878773747" sldId="2147376865"/>
        </pc:sldMkLst>
        <pc:spChg chg="mod">
          <ac:chgData name="Richards, Bridget (CDC/IOD/OCS)" userId="S::hjx0@cdc.gov::1bbf1aca-d331-446b-ba8a-6ecec472071e" providerId="AD" clId="Web-{7EF1507A-A3F6-24A0-343F-226F7E1469C7}" dt="2023-11-09T14:20:26.751" v="111" actId="20577"/>
          <ac:spMkLst>
            <pc:docMk/>
            <pc:sldMk cId="878773747" sldId="2147376865"/>
            <ac:spMk id="2" creationId="{F4D6A0B4-BB4F-E4B6-8C26-9BD1478A9CDE}"/>
          </ac:spMkLst>
        </pc:spChg>
      </pc:sldChg>
      <pc:sldChg chg="modSp">
        <pc:chgData name="Richards, Bridget (CDC/IOD/OCS)" userId="S::hjx0@cdc.gov::1bbf1aca-d331-446b-ba8a-6ecec472071e" providerId="AD" clId="Web-{7EF1507A-A3F6-24A0-343F-226F7E1469C7}" dt="2023-11-09T14:22:09.831" v="116" actId="20577"/>
        <pc:sldMkLst>
          <pc:docMk/>
          <pc:sldMk cId="555289633" sldId="2147376868"/>
        </pc:sldMkLst>
        <pc:spChg chg="mod">
          <ac:chgData name="Richards, Bridget (CDC/IOD/OCS)" userId="S::hjx0@cdc.gov::1bbf1aca-d331-446b-ba8a-6ecec472071e" providerId="AD" clId="Web-{7EF1507A-A3F6-24A0-343F-226F7E1469C7}" dt="2023-11-09T14:22:09.831" v="116" actId="20577"/>
          <ac:spMkLst>
            <pc:docMk/>
            <pc:sldMk cId="555289633" sldId="2147376868"/>
            <ac:spMk id="6" creationId="{97C9CDF0-6877-42C3-B665-493DEA0630DF}"/>
          </ac:spMkLst>
        </pc:spChg>
      </pc:sldChg>
      <pc:sldChg chg="modSp modNotes">
        <pc:chgData name="Richards, Bridget (CDC/IOD/OCS)" userId="S::hjx0@cdc.gov::1bbf1aca-d331-446b-ba8a-6ecec472071e" providerId="AD" clId="Web-{7EF1507A-A3F6-24A0-343F-226F7E1469C7}" dt="2023-11-09T12:58:09.713" v="24"/>
        <pc:sldMkLst>
          <pc:docMk/>
          <pc:sldMk cId="1079365274" sldId="2147470370"/>
        </pc:sldMkLst>
        <pc:spChg chg="mod">
          <ac:chgData name="Richards, Bridget (CDC/IOD/OCS)" userId="S::hjx0@cdc.gov::1bbf1aca-d331-446b-ba8a-6ecec472071e" providerId="AD" clId="Web-{7EF1507A-A3F6-24A0-343F-226F7E1469C7}" dt="2023-11-09T12:57:36.979" v="10" actId="20577"/>
          <ac:spMkLst>
            <pc:docMk/>
            <pc:sldMk cId="1079365274" sldId="2147470370"/>
            <ac:spMk id="3" creationId="{22C7E361-5F55-D3F1-BDDF-444CF10AC42D}"/>
          </ac:spMkLst>
        </pc:spChg>
      </pc:sldChg>
    </pc:docChg>
  </pc:docChgLst>
  <pc:docChgLst>
    <pc:chgData name="Richards, Bridget (CDC/IOD/OCS)" userId="S::hjx0@cdc.gov::1bbf1aca-d331-446b-ba8a-6ecec472071e" providerId="AD" clId="Web-{B2BE0E26-6265-97BD-EF1D-6F09767A351F}"/>
    <pc:docChg chg="addSld delSld sldOrd addMainMaster modMainMaster modSection">
      <pc:chgData name="Richards, Bridget (CDC/IOD/OCS)" userId="S::hjx0@cdc.gov::1bbf1aca-d331-446b-ba8a-6ecec472071e" providerId="AD" clId="Web-{B2BE0E26-6265-97BD-EF1D-6F09767A351F}" dt="2023-11-14T01:02:28.846" v="77"/>
      <pc:docMkLst>
        <pc:docMk/>
      </pc:docMkLst>
      <pc:sldChg chg="add del">
        <pc:chgData name="Richards, Bridget (CDC/IOD/OCS)" userId="S::hjx0@cdc.gov::1bbf1aca-d331-446b-ba8a-6ecec472071e" providerId="AD" clId="Web-{B2BE0E26-6265-97BD-EF1D-6F09767A351F}" dt="2023-11-14T01:02:03.721" v="42"/>
        <pc:sldMkLst>
          <pc:docMk/>
          <pc:sldMk cId="1270694006" sldId="2147470371"/>
        </pc:sldMkLst>
      </pc:sldChg>
      <pc:sldChg chg="add del">
        <pc:chgData name="Richards, Bridget (CDC/IOD/OCS)" userId="S::hjx0@cdc.gov::1bbf1aca-d331-446b-ba8a-6ecec472071e" providerId="AD" clId="Web-{B2BE0E26-6265-97BD-EF1D-6F09767A351F}" dt="2023-11-14T01:02:03.721" v="43"/>
        <pc:sldMkLst>
          <pc:docMk/>
          <pc:sldMk cId="2360179344" sldId="2147470372"/>
        </pc:sldMkLst>
      </pc:sldChg>
      <pc:sldChg chg="add del">
        <pc:chgData name="Richards, Bridget (CDC/IOD/OCS)" userId="S::hjx0@cdc.gov::1bbf1aca-d331-446b-ba8a-6ecec472071e" providerId="AD" clId="Web-{B2BE0E26-6265-97BD-EF1D-6F09767A351F}" dt="2023-11-14T01:02:03.721" v="44"/>
        <pc:sldMkLst>
          <pc:docMk/>
          <pc:sldMk cId="542902803" sldId="2147470373"/>
        </pc:sldMkLst>
      </pc:sldChg>
      <pc:sldChg chg="add del">
        <pc:chgData name="Richards, Bridget (CDC/IOD/OCS)" userId="S::hjx0@cdc.gov::1bbf1aca-d331-446b-ba8a-6ecec472071e" providerId="AD" clId="Web-{B2BE0E26-6265-97BD-EF1D-6F09767A351F}" dt="2023-11-14T01:02:03.721" v="45"/>
        <pc:sldMkLst>
          <pc:docMk/>
          <pc:sldMk cId="420779924" sldId="2147470374"/>
        </pc:sldMkLst>
      </pc:sldChg>
      <pc:sldChg chg="add del">
        <pc:chgData name="Richards, Bridget (CDC/IOD/OCS)" userId="S::hjx0@cdc.gov::1bbf1aca-d331-446b-ba8a-6ecec472071e" providerId="AD" clId="Web-{B2BE0E26-6265-97BD-EF1D-6F09767A351F}" dt="2023-11-14T01:02:03.721" v="46"/>
        <pc:sldMkLst>
          <pc:docMk/>
          <pc:sldMk cId="3725803536" sldId="2147470375"/>
        </pc:sldMkLst>
      </pc:sldChg>
      <pc:sldChg chg="add del">
        <pc:chgData name="Richards, Bridget (CDC/IOD/OCS)" userId="S::hjx0@cdc.gov::1bbf1aca-d331-446b-ba8a-6ecec472071e" providerId="AD" clId="Web-{B2BE0E26-6265-97BD-EF1D-6F09767A351F}" dt="2023-11-14T01:02:03.721" v="47"/>
        <pc:sldMkLst>
          <pc:docMk/>
          <pc:sldMk cId="3269879151" sldId="2147470376"/>
        </pc:sldMkLst>
      </pc:sldChg>
      <pc:sldChg chg="add del">
        <pc:chgData name="Richards, Bridget (CDC/IOD/OCS)" userId="S::hjx0@cdc.gov::1bbf1aca-d331-446b-ba8a-6ecec472071e" providerId="AD" clId="Web-{B2BE0E26-6265-97BD-EF1D-6F09767A351F}" dt="2023-11-14T01:02:03.736" v="48"/>
        <pc:sldMkLst>
          <pc:docMk/>
          <pc:sldMk cId="1522279802" sldId="2147470377"/>
        </pc:sldMkLst>
      </pc:sldChg>
      <pc:sldChg chg="add del">
        <pc:chgData name="Richards, Bridget (CDC/IOD/OCS)" userId="S::hjx0@cdc.gov::1bbf1aca-d331-446b-ba8a-6ecec472071e" providerId="AD" clId="Web-{B2BE0E26-6265-97BD-EF1D-6F09767A351F}" dt="2023-11-14T01:02:03.736" v="49"/>
        <pc:sldMkLst>
          <pc:docMk/>
          <pc:sldMk cId="2348184079" sldId="2147470378"/>
        </pc:sldMkLst>
      </pc:sldChg>
      <pc:sldChg chg="add del">
        <pc:chgData name="Richards, Bridget (CDC/IOD/OCS)" userId="S::hjx0@cdc.gov::1bbf1aca-d331-446b-ba8a-6ecec472071e" providerId="AD" clId="Web-{B2BE0E26-6265-97BD-EF1D-6F09767A351F}" dt="2023-11-14T01:02:03.736" v="50"/>
        <pc:sldMkLst>
          <pc:docMk/>
          <pc:sldMk cId="2594497912" sldId="2147470379"/>
        </pc:sldMkLst>
      </pc:sldChg>
      <pc:sldChg chg="add del">
        <pc:chgData name="Richards, Bridget (CDC/IOD/OCS)" userId="S::hjx0@cdc.gov::1bbf1aca-d331-446b-ba8a-6ecec472071e" providerId="AD" clId="Web-{B2BE0E26-6265-97BD-EF1D-6F09767A351F}" dt="2023-11-14T01:02:03.736" v="51"/>
        <pc:sldMkLst>
          <pc:docMk/>
          <pc:sldMk cId="3851824455" sldId="2147470380"/>
        </pc:sldMkLst>
      </pc:sldChg>
      <pc:sldChg chg="add del">
        <pc:chgData name="Richards, Bridget (CDC/IOD/OCS)" userId="S::hjx0@cdc.gov::1bbf1aca-d331-446b-ba8a-6ecec472071e" providerId="AD" clId="Web-{B2BE0E26-6265-97BD-EF1D-6F09767A351F}" dt="2023-11-14T01:02:03.736" v="52"/>
        <pc:sldMkLst>
          <pc:docMk/>
          <pc:sldMk cId="387113442" sldId="2147470381"/>
        </pc:sldMkLst>
      </pc:sldChg>
      <pc:sldChg chg="add del">
        <pc:chgData name="Richards, Bridget (CDC/IOD/OCS)" userId="S::hjx0@cdc.gov::1bbf1aca-d331-446b-ba8a-6ecec472071e" providerId="AD" clId="Web-{B2BE0E26-6265-97BD-EF1D-6F09767A351F}" dt="2023-11-14T01:02:03.736" v="53"/>
        <pc:sldMkLst>
          <pc:docMk/>
          <pc:sldMk cId="1025884046" sldId="2147470382"/>
        </pc:sldMkLst>
      </pc:sldChg>
      <pc:sldChg chg="add del">
        <pc:chgData name="Richards, Bridget (CDC/IOD/OCS)" userId="S::hjx0@cdc.gov::1bbf1aca-d331-446b-ba8a-6ecec472071e" providerId="AD" clId="Web-{B2BE0E26-6265-97BD-EF1D-6F09767A351F}" dt="2023-11-14T01:02:03.752" v="54"/>
        <pc:sldMkLst>
          <pc:docMk/>
          <pc:sldMk cId="3782099950" sldId="2147470383"/>
        </pc:sldMkLst>
      </pc:sldChg>
      <pc:sldChg chg="add del">
        <pc:chgData name="Richards, Bridget (CDC/IOD/OCS)" userId="S::hjx0@cdc.gov::1bbf1aca-d331-446b-ba8a-6ecec472071e" providerId="AD" clId="Web-{B2BE0E26-6265-97BD-EF1D-6F09767A351F}" dt="2023-11-14T01:02:03.752" v="55"/>
        <pc:sldMkLst>
          <pc:docMk/>
          <pc:sldMk cId="3564935270" sldId="2147470384"/>
        </pc:sldMkLst>
      </pc:sldChg>
      <pc:sldChg chg="add del">
        <pc:chgData name="Richards, Bridget (CDC/IOD/OCS)" userId="S::hjx0@cdc.gov::1bbf1aca-d331-446b-ba8a-6ecec472071e" providerId="AD" clId="Web-{B2BE0E26-6265-97BD-EF1D-6F09767A351F}" dt="2023-11-14T01:02:03.767" v="57"/>
        <pc:sldMkLst>
          <pc:docMk/>
          <pc:sldMk cId="1755861339" sldId="2147470385"/>
        </pc:sldMkLst>
      </pc:sldChg>
      <pc:sldChg chg="add del ord">
        <pc:chgData name="Richards, Bridget (CDC/IOD/OCS)" userId="S::hjx0@cdc.gov::1bbf1aca-d331-446b-ba8a-6ecec472071e" providerId="AD" clId="Web-{B2BE0E26-6265-97BD-EF1D-6F09767A351F}" dt="2023-11-14T01:02:03.767" v="56"/>
        <pc:sldMkLst>
          <pc:docMk/>
          <pc:sldMk cId="4106950749" sldId="2147470386"/>
        </pc:sldMkLst>
      </pc:sldChg>
      <pc:sldChg chg="add del">
        <pc:chgData name="Richards, Bridget (CDC/IOD/OCS)" userId="S::hjx0@cdc.gov::1bbf1aca-d331-446b-ba8a-6ecec472071e" providerId="AD" clId="Web-{B2BE0E26-6265-97BD-EF1D-6F09767A351F}" dt="2023-11-14T01:02:03.721" v="39"/>
        <pc:sldMkLst>
          <pc:docMk/>
          <pc:sldMk cId="3570519273" sldId="2147470388"/>
        </pc:sldMkLst>
      </pc:sldChg>
      <pc:sldChg chg="add">
        <pc:chgData name="Richards, Bridget (CDC/IOD/OCS)" userId="S::hjx0@cdc.gov::1bbf1aca-d331-446b-ba8a-6ecec472071e" providerId="AD" clId="Web-{B2BE0E26-6265-97BD-EF1D-6F09767A351F}" dt="2023-11-14T01:02:26.127" v="58"/>
        <pc:sldMkLst>
          <pc:docMk/>
          <pc:sldMk cId="4200132680" sldId="2147470388"/>
        </pc:sldMkLst>
      </pc:sldChg>
      <pc:sldChg chg="add del">
        <pc:chgData name="Richards, Bridget (CDC/IOD/OCS)" userId="S::hjx0@cdc.gov::1bbf1aca-d331-446b-ba8a-6ecec472071e" providerId="AD" clId="Web-{B2BE0E26-6265-97BD-EF1D-6F09767A351F}" dt="2023-11-14T01:02:03.721" v="40"/>
        <pc:sldMkLst>
          <pc:docMk/>
          <pc:sldMk cId="770811326" sldId="2147470389"/>
        </pc:sldMkLst>
      </pc:sldChg>
      <pc:sldChg chg="add">
        <pc:chgData name="Richards, Bridget (CDC/IOD/OCS)" userId="S::hjx0@cdc.gov::1bbf1aca-d331-446b-ba8a-6ecec472071e" providerId="AD" clId="Web-{B2BE0E26-6265-97BD-EF1D-6F09767A351F}" dt="2023-11-14T01:02:26.252" v="59"/>
        <pc:sldMkLst>
          <pc:docMk/>
          <pc:sldMk cId="4268006623" sldId="2147470389"/>
        </pc:sldMkLst>
      </pc:sldChg>
      <pc:sldChg chg="add">
        <pc:chgData name="Richards, Bridget (CDC/IOD/OCS)" userId="S::hjx0@cdc.gov::1bbf1aca-d331-446b-ba8a-6ecec472071e" providerId="AD" clId="Web-{B2BE0E26-6265-97BD-EF1D-6F09767A351F}" dt="2023-11-14T01:02:26.377" v="60"/>
        <pc:sldMkLst>
          <pc:docMk/>
          <pc:sldMk cId="682263730" sldId="2147470390"/>
        </pc:sldMkLst>
      </pc:sldChg>
      <pc:sldChg chg="add del">
        <pc:chgData name="Richards, Bridget (CDC/IOD/OCS)" userId="S::hjx0@cdc.gov::1bbf1aca-d331-446b-ba8a-6ecec472071e" providerId="AD" clId="Web-{B2BE0E26-6265-97BD-EF1D-6F09767A351F}" dt="2023-11-14T01:02:03.721" v="41"/>
        <pc:sldMkLst>
          <pc:docMk/>
          <pc:sldMk cId="1397301486" sldId="2147470390"/>
        </pc:sldMkLst>
      </pc:sldChg>
      <pc:sldChg chg="add">
        <pc:chgData name="Richards, Bridget (CDC/IOD/OCS)" userId="S::hjx0@cdc.gov::1bbf1aca-d331-446b-ba8a-6ecec472071e" providerId="AD" clId="Web-{B2BE0E26-6265-97BD-EF1D-6F09767A351F}" dt="2023-11-14T01:02:26.502" v="61"/>
        <pc:sldMkLst>
          <pc:docMk/>
          <pc:sldMk cId="1030612786" sldId="2147470391"/>
        </pc:sldMkLst>
      </pc:sldChg>
      <pc:sldChg chg="add">
        <pc:chgData name="Richards, Bridget (CDC/IOD/OCS)" userId="S::hjx0@cdc.gov::1bbf1aca-d331-446b-ba8a-6ecec472071e" providerId="AD" clId="Web-{B2BE0E26-6265-97BD-EF1D-6F09767A351F}" dt="2023-11-14T01:02:26.612" v="62"/>
        <pc:sldMkLst>
          <pc:docMk/>
          <pc:sldMk cId="3854158968" sldId="2147470392"/>
        </pc:sldMkLst>
      </pc:sldChg>
      <pc:sldChg chg="add">
        <pc:chgData name="Richards, Bridget (CDC/IOD/OCS)" userId="S::hjx0@cdc.gov::1bbf1aca-d331-446b-ba8a-6ecec472071e" providerId="AD" clId="Web-{B2BE0E26-6265-97BD-EF1D-6F09767A351F}" dt="2023-11-14T01:02:26.784" v="63"/>
        <pc:sldMkLst>
          <pc:docMk/>
          <pc:sldMk cId="2078906366" sldId="2147470393"/>
        </pc:sldMkLst>
      </pc:sldChg>
      <pc:sldChg chg="add">
        <pc:chgData name="Richards, Bridget (CDC/IOD/OCS)" userId="S::hjx0@cdc.gov::1bbf1aca-d331-446b-ba8a-6ecec472071e" providerId="AD" clId="Web-{B2BE0E26-6265-97BD-EF1D-6F09767A351F}" dt="2023-11-14T01:02:26.893" v="64"/>
        <pc:sldMkLst>
          <pc:docMk/>
          <pc:sldMk cId="4091662528" sldId="2147470394"/>
        </pc:sldMkLst>
      </pc:sldChg>
      <pc:sldChg chg="add">
        <pc:chgData name="Richards, Bridget (CDC/IOD/OCS)" userId="S::hjx0@cdc.gov::1bbf1aca-d331-446b-ba8a-6ecec472071e" providerId="AD" clId="Web-{B2BE0E26-6265-97BD-EF1D-6F09767A351F}" dt="2023-11-14T01:02:27.034" v="65"/>
        <pc:sldMkLst>
          <pc:docMk/>
          <pc:sldMk cId="789917934" sldId="2147470395"/>
        </pc:sldMkLst>
      </pc:sldChg>
      <pc:sldChg chg="add">
        <pc:chgData name="Richards, Bridget (CDC/IOD/OCS)" userId="S::hjx0@cdc.gov::1bbf1aca-d331-446b-ba8a-6ecec472071e" providerId="AD" clId="Web-{B2BE0E26-6265-97BD-EF1D-6F09767A351F}" dt="2023-11-14T01:02:27.159" v="66"/>
        <pc:sldMkLst>
          <pc:docMk/>
          <pc:sldMk cId="92841413" sldId="2147470396"/>
        </pc:sldMkLst>
      </pc:sldChg>
      <pc:sldChg chg="add">
        <pc:chgData name="Richards, Bridget (CDC/IOD/OCS)" userId="S::hjx0@cdc.gov::1bbf1aca-d331-446b-ba8a-6ecec472071e" providerId="AD" clId="Web-{B2BE0E26-6265-97BD-EF1D-6F09767A351F}" dt="2023-11-14T01:02:27.284" v="67"/>
        <pc:sldMkLst>
          <pc:docMk/>
          <pc:sldMk cId="2762753383" sldId="2147470397"/>
        </pc:sldMkLst>
      </pc:sldChg>
      <pc:sldChg chg="add">
        <pc:chgData name="Richards, Bridget (CDC/IOD/OCS)" userId="S::hjx0@cdc.gov::1bbf1aca-d331-446b-ba8a-6ecec472071e" providerId="AD" clId="Web-{B2BE0E26-6265-97BD-EF1D-6F09767A351F}" dt="2023-11-14T01:02:27.424" v="68"/>
        <pc:sldMkLst>
          <pc:docMk/>
          <pc:sldMk cId="3704663274" sldId="2147470398"/>
        </pc:sldMkLst>
      </pc:sldChg>
      <pc:sldChg chg="add">
        <pc:chgData name="Richards, Bridget (CDC/IOD/OCS)" userId="S::hjx0@cdc.gov::1bbf1aca-d331-446b-ba8a-6ecec472071e" providerId="AD" clId="Web-{B2BE0E26-6265-97BD-EF1D-6F09767A351F}" dt="2023-11-14T01:02:27.581" v="69"/>
        <pc:sldMkLst>
          <pc:docMk/>
          <pc:sldMk cId="952180959" sldId="2147470399"/>
        </pc:sldMkLst>
      </pc:sldChg>
      <pc:sldChg chg="add">
        <pc:chgData name="Richards, Bridget (CDC/IOD/OCS)" userId="S::hjx0@cdc.gov::1bbf1aca-d331-446b-ba8a-6ecec472071e" providerId="AD" clId="Web-{B2BE0E26-6265-97BD-EF1D-6F09767A351F}" dt="2023-11-14T01:02:27.690" v="70"/>
        <pc:sldMkLst>
          <pc:docMk/>
          <pc:sldMk cId="4025391692" sldId="2147470400"/>
        </pc:sldMkLst>
      </pc:sldChg>
      <pc:sldChg chg="add">
        <pc:chgData name="Richards, Bridget (CDC/IOD/OCS)" userId="S::hjx0@cdc.gov::1bbf1aca-d331-446b-ba8a-6ecec472071e" providerId="AD" clId="Web-{B2BE0E26-6265-97BD-EF1D-6F09767A351F}" dt="2023-11-14T01:02:27.815" v="71"/>
        <pc:sldMkLst>
          <pc:docMk/>
          <pc:sldMk cId="2768442044" sldId="2147470401"/>
        </pc:sldMkLst>
      </pc:sldChg>
      <pc:sldChg chg="add">
        <pc:chgData name="Richards, Bridget (CDC/IOD/OCS)" userId="S::hjx0@cdc.gov::1bbf1aca-d331-446b-ba8a-6ecec472071e" providerId="AD" clId="Web-{B2BE0E26-6265-97BD-EF1D-6F09767A351F}" dt="2023-11-14T01:02:28.128" v="72"/>
        <pc:sldMkLst>
          <pc:docMk/>
          <pc:sldMk cId="2856292187" sldId="2147470402"/>
        </pc:sldMkLst>
      </pc:sldChg>
      <pc:sldChg chg="add">
        <pc:chgData name="Richards, Bridget (CDC/IOD/OCS)" userId="S::hjx0@cdc.gov::1bbf1aca-d331-446b-ba8a-6ecec472071e" providerId="AD" clId="Web-{B2BE0E26-6265-97BD-EF1D-6F09767A351F}" dt="2023-11-14T01:02:28.253" v="73"/>
        <pc:sldMkLst>
          <pc:docMk/>
          <pc:sldMk cId="2825085192" sldId="2147470403"/>
        </pc:sldMkLst>
      </pc:sldChg>
      <pc:sldChg chg="add">
        <pc:chgData name="Richards, Bridget (CDC/IOD/OCS)" userId="S::hjx0@cdc.gov::1bbf1aca-d331-446b-ba8a-6ecec472071e" providerId="AD" clId="Web-{B2BE0E26-6265-97BD-EF1D-6F09767A351F}" dt="2023-11-14T01:02:28.393" v="74"/>
        <pc:sldMkLst>
          <pc:docMk/>
          <pc:sldMk cId="2357696003" sldId="2147470404"/>
        </pc:sldMkLst>
      </pc:sldChg>
      <pc:sldChg chg="add">
        <pc:chgData name="Richards, Bridget (CDC/IOD/OCS)" userId="S::hjx0@cdc.gov::1bbf1aca-d331-446b-ba8a-6ecec472071e" providerId="AD" clId="Web-{B2BE0E26-6265-97BD-EF1D-6F09767A351F}" dt="2023-11-14T01:02:28.518" v="75"/>
        <pc:sldMkLst>
          <pc:docMk/>
          <pc:sldMk cId="3460177744" sldId="2147470405"/>
        </pc:sldMkLst>
      </pc:sldChg>
      <pc:sldChg chg="add">
        <pc:chgData name="Richards, Bridget (CDC/IOD/OCS)" userId="S::hjx0@cdc.gov::1bbf1aca-d331-446b-ba8a-6ecec472071e" providerId="AD" clId="Web-{B2BE0E26-6265-97BD-EF1D-6F09767A351F}" dt="2023-11-14T01:02:28.721" v="76"/>
        <pc:sldMkLst>
          <pc:docMk/>
          <pc:sldMk cId="4233803157" sldId="2147470406"/>
        </pc:sldMkLst>
      </pc:sldChg>
      <pc:sldChg chg="add">
        <pc:chgData name="Richards, Bridget (CDC/IOD/OCS)" userId="S::hjx0@cdc.gov::1bbf1aca-d331-446b-ba8a-6ecec472071e" providerId="AD" clId="Web-{B2BE0E26-6265-97BD-EF1D-6F09767A351F}" dt="2023-11-14T01:02:28.846" v="77"/>
        <pc:sldMkLst>
          <pc:docMk/>
          <pc:sldMk cId="340844768" sldId="2147470407"/>
        </pc:sldMkLst>
      </pc:sldChg>
      <pc:sldMasterChg chg="add addSldLayout">
        <pc:chgData name="Richards, Bridget (CDC/IOD/OCS)" userId="S::hjx0@cdc.gov::1bbf1aca-d331-446b-ba8a-6ecec472071e" providerId="AD" clId="Web-{B2BE0E26-6265-97BD-EF1D-6F09767A351F}" dt="2023-11-14T01:02:26.127" v="58"/>
        <pc:sldMasterMkLst>
          <pc:docMk/>
          <pc:sldMasterMk cId="2756721684" sldId="2147483648"/>
        </pc:sldMasterMkLst>
        <pc:sldLayoutChg chg="add">
          <pc:chgData name="Richards, Bridget (CDC/IOD/OCS)" userId="S::hjx0@cdc.gov::1bbf1aca-d331-446b-ba8a-6ecec472071e" providerId="AD" clId="Web-{B2BE0E26-6265-97BD-EF1D-6F09767A351F}" dt="2023-11-14T01:02:26.127" v="58"/>
          <pc:sldLayoutMkLst>
            <pc:docMk/>
            <pc:sldMasterMk cId="2756721684" sldId="2147483648"/>
            <pc:sldLayoutMk cId="1171310183" sldId="2147483649"/>
          </pc:sldLayoutMkLst>
        </pc:sldLayoutChg>
        <pc:sldLayoutChg chg="add">
          <pc:chgData name="Richards, Bridget (CDC/IOD/OCS)" userId="S::hjx0@cdc.gov::1bbf1aca-d331-446b-ba8a-6ecec472071e" providerId="AD" clId="Web-{B2BE0E26-6265-97BD-EF1D-6F09767A351F}" dt="2023-11-14T01:02:26.127" v="58"/>
          <pc:sldLayoutMkLst>
            <pc:docMk/>
            <pc:sldMasterMk cId="2756721684" sldId="2147483648"/>
            <pc:sldLayoutMk cId="3868347345" sldId="2147483650"/>
          </pc:sldLayoutMkLst>
        </pc:sldLayoutChg>
        <pc:sldLayoutChg chg="add">
          <pc:chgData name="Richards, Bridget (CDC/IOD/OCS)" userId="S::hjx0@cdc.gov::1bbf1aca-d331-446b-ba8a-6ecec472071e" providerId="AD" clId="Web-{B2BE0E26-6265-97BD-EF1D-6F09767A351F}" dt="2023-11-14T01:02:26.127" v="58"/>
          <pc:sldLayoutMkLst>
            <pc:docMk/>
            <pc:sldMasterMk cId="2756721684" sldId="2147483648"/>
            <pc:sldLayoutMk cId="3108589309" sldId="2147483651"/>
          </pc:sldLayoutMkLst>
        </pc:sldLayoutChg>
        <pc:sldLayoutChg chg="add">
          <pc:chgData name="Richards, Bridget (CDC/IOD/OCS)" userId="S::hjx0@cdc.gov::1bbf1aca-d331-446b-ba8a-6ecec472071e" providerId="AD" clId="Web-{B2BE0E26-6265-97BD-EF1D-6F09767A351F}" dt="2023-11-14T01:02:26.127" v="58"/>
          <pc:sldLayoutMkLst>
            <pc:docMk/>
            <pc:sldMasterMk cId="2756721684" sldId="2147483648"/>
            <pc:sldLayoutMk cId="4091355639" sldId="2147483652"/>
          </pc:sldLayoutMkLst>
        </pc:sldLayoutChg>
        <pc:sldLayoutChg chg="add">
          <pc:chgData name="Richards, Bridget (CDC/IOD/OCS)" userId="S::hjx0@cdc.gov::1bbf1aca-d331-446b-ba8a-6ecec472071e" providerId="AD" clId="Web-{B2BE0E26-6265-97BD-EF1D-6F09767A351F}" dt="2023-11-14T01:02:26.127" v="58"/>
          <pc:sldLayoutMkLst>
            <pc:docMk/>
            <pc:sldMasterMk cId="2756721684" sldId="2147483648"/>
            <pc:sldLayoutMk cId="3253674369" sldId="2147483653"/>
          </pc:sldLayoutMkLst>
        </pc:sldLayoutChg>
        <pc:sldLayoutChg chg="add">
          <pc:chgData name="Richards, Bridget (CDC/IOD/OCS)" userId="S::hjx0@cdc.gov::1bbf1aca-d331-446b-ba8a-6ecec472071e" providerId="AD" clId="Web-{B2BE0E26-6265-97BD-EF1D-6F09767A351F}" dt="2023-11-14T01:02:26.127" v="58"/>
          <pc:sldLayoutMkLst>
            <pc:docMk/>
            <pc:sldMasterMk cId="2756721684" sldId="2147483648"/>
            <pc:sldLayoutMk cId="2178522397" sldId="2147483654"/>
          </pc:sldLayoutMkLst>
        </pc:sldLayoutChg>
        <pc:sldLayoutChg chg="add">
          <pc:chgData name="Richards, Bridget (CDC/IOD/OCS)" userId="S::hjx0@cdc.gov::1bbf1aca-d331-446b-ba8a-6ecec472071e" providerId="AD" clId="Web-{B2BE0E26-6265-97BD-EF1D-6F09767A351F}" dt="2023-11-14T01:02:26.127" v="58"/>
          <pc:sldLayoutMkLst>
            <pc:docMk/>
            <pc:sldMasterMk cId="2756721684" sldId="2147483648"/>
            <pc:sldLayoutMk cId="862089971" sldId="2147483655"/>
          </pc:sldLayoutMkLst>
        </pc:sldLayoutChg>
        <pc:sldLayoutChg chg="add">
          <pc:chgData name="Richards, Bridget (CDC/IOD/OCS)" userId="S::hjx0@cdc.gov::1bbf1aca-d331-446b-ba8a-6ecec472071e" providerId="AD" clId="Web-{B2BE0E26-6265-97BD-EF1D-6F09767A351F}" dt="2023-11-14T01:02:26.127" v="58"/>
          <pc:sldLayoutMkLst>
            <pc:docMk/>
            <pc:sldMasterMk cId="2756721684" sldId="2147483648"/>
            <pc:sldLayoutMk cId="2434500912" sldId="2147483656"/>
          </pc:sldLayoutMkLst>
        </pc:sldLayoutChg>
        <pc:sldLayoutChg chg="add">
          <pc:chgData name="Richards, Bridget (CDC/IOD/OCS)" userId="S::hjx0@cdc.gov::1bbf1aca-d331-446b-ba8a-6ecec472071e" providerId="AD" clId="Web-{B2BE0E26-6265-97BD-EF1D-6F09767A351F}" dt="2023-11-14T01:02:26.127" v="58"/>
          <pc:sldLayoutMkLst>
            <pc:docMk/>
            <pc:sldMasterMk cId="2756721684" sldId="2147483648"/>
            <pc:sldLayoutMk cId="2593818507" sldId="2147483657"/>
          </pc:sldLayoutMkLst>
        </pc:sldLayoutChg>
        <pc:sldLayoutChg chg="add">
          <pc:chgData name="Richards, Bridget (CDC/IOD/OCS)" userId="S::hjx0@cdc.gov::1bbf1aca-d331-446b-ba8a-6ecec472071e" providerId="AD" clId="Web-{B2BE0E26-6265-97BD-EF1D-6F09767A351F}" dt="2023-11-14T01:02:26.127" v="58"/>
          <pc:sldLayoutMkLst>
            <pc:docMk/>
            <pc:sldMasterMk cId="2756721684" sldId="2147483648"/>
            <pc:sldLayoutMk cId="1037970926" sldId="2147483658"/>
          </pc:sldLayoutMkLst>
        </pc:sldLayoutChg>
        <pc:sldLayoutChg chg="add">
          <pc:chgData name="Richards, Bridget (CDC/IOD/OCS)" userId="S::hjx0@cdc.gov::1bbf1aca-d331-446b-ba8a-6ecec472071e" providerId="AD" clId="Web-{B2BE0E26-6265-97BD-EF1D-6F09767A351F}" dt="2023-11-14T01:02:26.127" v="58"/>
          <pc:sldLayoutMkLst>
            <pc:docMk/>
            <pc:sldMasterMk cId="2756721684" sldId="2147483648"/>
            <pc:sldLayoutMk cId="3123988932" sldId="2147483659"/>
          </pc:sldLayoutMkLst>
        </pc:sldLayoutChg>
        <pc:sldLayoutChg chg="add">
          <pc:chgData name="Richards, Bridget (CDC/IOD/OCS)" userId="S::hjx0@cdc.gov::1bbf1aca-d331-446b-ba8a-6ecec472071e" providerId="AD" clId="Web-{B2BE0E26-6265-97BD-EF1D-6F09767A351F}" dt="2023-11-14T01:02:26.127" v="58"/>
          <pc:sldLayoutMkLst>
            <pc:docMk/>
            <pc:sldMasterMk cId="2756721684" sldId="2147483648"/>
            <pc:sldLayoutMk cId="1329271214" sldId="2147483660"/>
          </pc:sldLayoutMkLst>
        </pc:sldLayoutChg>
        <pc:sldLayoutChg chg="add">
          <pc:chgData name="Richards, Bridget (CDC/IOD/OCS)" userId="S::hjx0@cdc.gov::1bbf1aca-d331-446b-ba8a-6ecec472071e" providerId="AD" clId="Web-{B2BE0E26-6265-97BD-EF1D-6F09767A351F}" dt="2023-11-14T01:02:26.127" v="58"/>
          <pc:sldLayoutMkLst>
            <pc:docMk/>
            <pc:sldMasterMk cId="2756721684" sldId="2147483648"/>
            <pc:sldLayoutMk cId="2932277218" sldId="2147483661"/>
          </pc:sldLayoutMkLst>
        </pc:sldLayoutChg>
        <pc:sldLayoutChg chg="add">
          <pc:chgData name="Richards, Bridget (CDC/IOD/OCS)" userId="S::hjx0@cdc.gov::1bbf1aca-d331-446b-ba8a-6ecec472071e" providerId="AD" clId="Web-{B2BE0E26-6265-97BD-EF1D-6F09767A351F}" dt="2023-11-14T01:02:26.127" v="58"/>
          <pc:sldLayoutMkLst>
            <pc:docMk/>
            <pc:sldMasterMk cId="2756721684" sldId="2147483648"/>
            <pc:sldLayoutMk cId="3302216287" sldId="2147483662"/>
          </pc:sldLayoutMkLst>
        </pc:sldLayoutChg>
        <pc:sldLayoutChg chg="add">
          <pc:chgData name="Richards, Bridget (CDC/IOD/OCS)" userId="S::hjx0@cdc.gov::1bbf1aca-d331-446b-ba8a-6ecec472071e" providerId="AD" clId="Web-{B2BE0E26-6265-97BD-EF1D-6F09767A351F}" dt="2023-11-14T01:02:26.127" v="58"/>
          <pc:sldLayoutMkLst>
            <pc:docMk/>
            <pc:sldMasterMk cId="2756721684" sldId="2147483648"/>
            <pc:sldLayoutMk cId="2650791289" sldId="2147483663"/>
          </pc:sldLayoutMkLst>
        </pc:sldLayoutChg>
      </pc:sldMasterChg>
      <pc:sldMasterChg chg="modSldLayout">
        <pc:chgData name="Richards, Bridget (CDC/IOD/OCS)" userId="S::hjx0@cdc.gov::1bbf1aca-d331-446b-ba8a-6ecec472071e" providerId="AD" clId="Web-{B2BE0E26-6265-97BD-EF1D-6F09767A351F}" dt="2023-11-14T01:02:26.127" v="58"/>
        <pc:sldMasterMkLst>
          <pc:docMk/>
          <pc:sldMasterMk cId="4115907647" sldId="2147483754"/>
        </pc:sldMasterMkLst>
        <pc:sldLayoutChg chg="replId">
          <pc:chgData name="Richards, Bridget (CDC/IOD/OCS)" userId="S::hjx0@cdc.gov::1bbf1aca-d331-446b-ba8a-6ecec472071e" providerId="AD" clId="Web-{B2BE0E26-6265-97BD-EF1D-6F09767A351F}" dt="2023-11-14T01:02:26.127" v="58"/>
          <pc:sldLayoutMkLst>
            <pc:docMk/>
            <pc:sldMasterMk cId="4115907647" sldId="2147483754"/>
            <pc:sldLayoutMk cId="815483023" sldId="2147483769"/>
          </pc:sldLayoutMkLst>
        </pc:sldLayoutChg>
        <pc:sldLayoutChg chg="replId">
          <pc:chgData name="Richards, Bridget (CDC/IOD/OCS)" userId="S::hjx0@cdc.gov::1bbf1aca-d331-446b-ba8a-6ecec472071e" providerId="AD" clId="Web-{B2BE0E26-6265-97BD-EF1D-6F09767A351F}" dt="2023-11-14T01:02:26.127" v="58"/>
          <pc:sldLayoutMkLst>
            <pc:docMk/>
            <pc:sldMasterMk cId="4115907647" sldId="2147483754"/>
            <pc:sldLayoutMk cId="1281857443" sldId="2147483770"/>
          </pc:sldLayoutMkLst>
        </pc:sldLayoutChg>
      </pc:sldMasterChg>
      <pc:sldMasterChg chg="replId modSldLayout">
        <pc:chgData name="Richards, Bridget (CDC/IOD/OCS)" userId="S::hjx0@cdc.gov::1bbf1aca-d331-446b-ba8a-6ecec472071e" providerId="AD" clId="Web-{B2BE0E26-6265-97BD-EF1D-6F09767A351F}" dt="2023-11-14T01:02:26.127" v="58"/>
        <pc:sldMasterMkLst>
          <pc:docMk/>
          <pc:sldMasterMk cId="109661108" sldId="2147483757"/>
        </pc:sldMasterMkLst>
        <pc:sldLayoutChg chg="replId">
          <pc:chgData name="Richards, Bridget (CDC/IOD/OCS)" userId="S::hjx0@cdc.gov::1bbf1aca-d331-446b-ba8a-6ecec472071e" providerId="AD" clId="Web-{B2BE0E26-6265-97BD-EF1D-6F09767A351F}" dt="2023-11-14T01:02:26.127" v="58"/>
          <pc:sldLayoutMkLst>
            <pc:docMk/>
            <pc:sldMasterMk cId="109661108" sldId="2147483757"/>
            <pc:sldLayoutMk cId="1299324548" sldId="2147483758"/>
          </pc:sldLayoutMkLst>
        </pc:sldLayoutChg>
        <pc:sldLayoutChg chg="replId">
          <pc:chgData name="Richards, Bridget (CDC/IOD/OCS)" userId="S::hjx0@cdc.gov::1bbf1aca-d331-446b-ba8a-6ecec472071e" providerId="AD" clId="Web-{B2BE0E26-6265-97BD-EF1D-6F09767A351F}" dt="2023-11-14T01:02:26.127" v="58"/>
          <pc:sldLayoutMkLst>
            <pc:docMk/>
            <pc:sldMasterMk cId="109661108" sldId="2147483757"/>
            <pc:sldLayoutMk cId="3938441274" sldId="2147483759"/>
          </pc:sldLayoutMkLst>
        </pc:sldLayoutChg>
        <pc:sldLayoutChg chg="replId">
          <pc:chgData name="Richards, Bridget (CDC/IOD/OCS)" userId="S::hjx0@cdc.gov::1bbf1aca-d331-446b-ba8a-6ecec472071e" providerId="AD" clId="Web-{B2BE0E26-6265-97BD-EF1D-6F09767A351F}" dt="2023-11-14T01:02:26.127" v="58"/>
          <pc:sldLayoutMkLst>
            <pc:docMk/>
            <pc:sldMasterMk cId="109661108" sldId="2147483757"/>
            <pc:sldLayoutMk cId="3987206381" sldId="2147483760"/>
          </pc:sldLayoutMkLst>
        </pc:sldLayoutChg>
        <pc:sldLayoutChg chg="replId">
          <pc:chgData name="Richards, Bridget (CDC/IOD/OCS)" userId="S::hjx0@cdc.gov::1bbf1aca-d331-446b-ba8a-6ecec472071e" providerId="AD" clId="Web-{B2BE0E26-6265-97BD-EF1D-6F09767A351F}" dt="2023-11-14T01:02:26.127" v="58"/>
          <pc:sldLayoutMkLst>
            <pc:docMk/>
            <pc:sldMasterMk cId="109661108" sldId="2147483757"/>
            <pc:sldLayoutMk cId="2684735215" sldId="2147483761"/>
          </pc:sldLayoutMkLst>
        </pc:sldLayoutChg>
        <pc:sldLayoutChg chg="replId">
          <pc:chgData name="Richards, Bridget (CDC/IOD/OCS)" userId="S::hjx0@cdc.gov::1bbf1aca-d331-446b-ba8a-6ecec472071e" providerId="AD" clId="Web-{B2BE0E26-6265-97BD-EF1D-6F09767A351F}" dt="2023-11-14T01:02:26.127" v="58"/>
          <pc:sldLayoutMkLst>
            <pc:docMk/>
            <pc:sldMasterMk cId="109661108" sldId="2147483757"/>
            <pc:sldLayoutMk cId="1004344176" sldId="2147483762"/>
          </pc:sldLayoutMkLst>
        </pc:sldLayoutChg>
        <pc:sldLayoutChg chg="replId">
          <pc:chgData name="Richards, Bridget (CDC/IOD/OCS)" userId="S::hjx0@cdc.gov::1bbf1aca-d331-446b-ba8a-6ecec472071e" providerId="AD" clId="Web-{B2BE0E26-6265-97BD-EF1D-6F09767A351F}" dt="2023-11-14T01:02:26.127" v="58"/>
          <pc:sldLayoutMkLst>
            <pc:docMk/>
            <pc:sldMasterMk cId="109661108" sldId="2147483757"/>
            <pc:sldLayoutMk cId="3978986744" sldId="2147483763"/>
          </pc:sldLayoutMkLst>
        </pc:sldLayoutChg>
        <pc:sldLayoutChg chg="replId">
          <pc:chgData name="Richards, Bridget (CDC/IOD/OCS)" userId="S::hjx0@cdc.gov::1bbf1aca-d331-446b-ba8a-6ecec472071e" providerId="AD" clId="Web-{B2BE0E26-6265-97BD-EF1D-6F09767A351F}" dt="2023-11-14T01:02:26.127" v="58"/>
          <pc:sldLayoutMkLst>
            <pc:docMk/>
            <pc:sldMasterMk cId="109661108" sldId="2147483757"/>
            <pc:sldLayoutMk cId="463669439" sldId="2147483764"/>
          </pc:sldLayoutMkLst>
        </pc:sldLayoutChg>
        <pc:sldLayoutChg chg="replId">
          <pc:chgData name="Richards, Bridget (CDC/IOD/OCS)" userId="S::hjx0@cdc.gov::1bbf1aca-d331-446b-ba8a-6ecec472071e" providerId="AD" clId="Web-{B2BE0E26-6265-97BD-EF1D-6F09767A351F}" dt="2023-11-14T01:02:26.127" v="58"/>
          <pc:sldLayoutMkLst>
            <pc:docMk/>
            <pc:sldMasterMk cId="109661108" sldId="2147483757"/>
            <pc:sldLayoutMk cId="1216527663" sldId="2147483765"/>
          </pc:sldLayoutMkLst>
        </pc:sldLayoutChg>
        <pc:sldLayoutChg chg="replId">
          <pc:chgData name="Richards, Bridget (CDC/IOD/OCS)" userId="S::hjx0@cdc.gov::1bbf1aca-d331-446b-ba8a-6ecec472071e" providerId="AD" clId="Web-{B2BE0E26-6265-97BD-EF1D-6F09767A351F}" dt="2023-11-14T01:02:26.127" v="58"/>
          <pc:sldLayoutMkLst>
            <pc:docMk/>
            <pc:sldMasterMk cId="109661108" sldId="2147483757"/>
            <pc:sldLayoutMk cId="828597913" sldId="2147483766"/>
          </pc:sldLayoutMkLst>
        </pc:sldLayoutChg>
        <pc:sldLayoutChg chg="replId">
          <pc:chgData name="Richards, Bridget (CDC/IOD/OCS)" userId="S::hjx0@cdc.gov::1bbf1aca-d331-446b-ba8a-6ecec472071e" providerId="AD" clId="Web-{B2BE0E26-6265-97BD-EF1D-6F09767A351F}" dt="2023-11-14T01:02:26.127" v="58"/>
          <pc:sldLayoutMkLst>
            <pc:docMk/>
            <pc:sldMasterMk cId="109661108" sldId="2147483757"/>
            <pc:sldLayoutMk cId="3582046600" sldId="2147483767"/>
          </pc:sldLayoutMkLst>
        </pc:sldLayoutChg>
        <pc:sldLayoutChg chg="replId">
          <pc:chgData name="Richards, Bridget (CDC/IOD/OCS)" userId="S::hjx0@cdc.gov::1bbf1aca-d331-446b-ba8a-6ecec472071e" providerId="AD" clId="Web-{B2BE0E26-6265-97BD-EF1D-6F09767A351F}" dt="2023-11-14T01:02:26.127" v="58"/>
          <pc:sldLayoutMkLst>
            <pc:docMk/>
            <pc:sldMasterMk cId="109661108" sldId="2147483757"/>
            <pc:sldLayoutMk cId="2372747531" sldId="2147483768"/>
          </pc:sldLayoutMkLst>
        </pc:sldLayoutChg>
      </pc:sldMasterChg>
    </pc:docChg>
  </pc:docChgLst>
  <pc:docChgLst>
    <pc:chgData name="Richards, Bridget (CDC/IOD/OCS)" userId="S::hjx0@cdc.gov::1bbf1aca-d331-446b-ba8a-6ecec472071e" providerId="AD" clId="Web-{CB9732C1-01D7-349E-EB27-9978EB9F4822}"/>
    <pc:docChg chg="addSld modSld modSection">
      <pc:chgData name="Richards, Bridget (CDC/IOD/OCS)" userId="S::hjx0@cdc.gov::1bbf1aca-d331-446b-ba8a-6ecec472071e" providerId="AD" clId="Web-{CB9732C1-01D7-349E-EB27-9978EB9F4822}" dt="2023-11-08T16:28:11.928" v="34" actId="20577"/>
      <pc:docMkLst>
        <pc:docMk/>
      </pc:docMkLst>
      <pc:sldChg chg="modSp">
        <pc:chgData name="Richards, Bridget (CDC/IOD/OCS)" userId="S::hjx0@cdc.gov::1bbf1aca-d331-446b-ba8a-6ecec472071e" providerId="AD" clId="Web-{CB9732C1-01D7-349E-EB27-9978EB9F4822}" dt="2023-11-08T16:28:11.928" v="34" actId="20577"/>
        <pc:sldMkLst>
          <pc:docMk/>
          <pc:sldMk cId="2959207527" sldId="297"/>
        </pc:sldMkLst>
        <pc:spChg chg="mod">
          <ac:chgData name="Richards, Bridget (CDC/IOD/OCS)" userId="S::hjx0@cdc.gov::1bbf1aca-d331-446b-ba8a-6ecec472071e" providerId="AD" clId="Web-{CB9732C1-01D7-349E-EB27-9978EB9F4822}" dt="2023-11-08T16:28:11.928" v="34" actId="20577"/>
          <ac:spMkLst>
            <pc:docMk/>
            <pc:sldMk cId="2959207527" sldId="297"/>
            <ac:spMk id="4" creationId="{F7B7A43A-F15E-9812-12EB-4A0A71ABBE85}"/>
          </ac:spMkLst>
        </pc:spChg>
      </pc:sldChg>
      <pc:sldChg chg="add">
        <pc:chgData name="Richards, Bridget (CDC/IOD/OCS)" userId="S::hjx0@cdc.gov::1bbf1aca-d331-446b-ba8a-6ecec472071e" providerId="AD" clId="Web-{CB9732C1-01D7-349E-EB27-9978EB9F4822}" dt="2023-11-08T16:26:32.224" v="0"/>
        <pc:sldMkLst>
          <pc:docMk/>
          <pc:sldMk cId="1270694006" sldId="2147470371"/>
        </pc:sldMkLst>
      </pc:sldChg>
      <pc:sldChg chg="add">
        <pc:chgData name="Richards, Bridget (CDC/IOD/OCS)" userId="S::hjx0@cdc.gov::1bbf1aca-d331-446b-ba8a-6ecec472071e" providerId="AD" clId="Web-{CB9732C1-01D7-349E-EB27-9978EB9F4822}" dt="2023-11-08T16:26:32.427" v="1"/>
        <pc:sldMkLst>
          <pc:docMk/>
          <pc:sldMk cId="2360179344" sldId="2147470372"/>
        </pc:sldMkLst>
      </pc:sldChg>
      <pc:sldChg chg="add">
        <pc:chgData name="Richards, Bridget (CDC/IOD/OCS)" userId="S::hjx0@cdc.gov::1bbf1aca-d331-446b-ba8a-6ecec472071e" providerId="AD" clId="Web-{CB9732C1-01D7-349E-EB27-9978EB9F4822}" dt="2023-11-08T16:26:32.552" v="2"/>
        <pc:sldMkLst>
          <pc:docMk/>
          <pc:sldMk cId="542902803" sldId="2147470373"/>
        </pc:sldMkLst>
      </pc:sldChg>
      <pc:sldChg chg="add">
        <pc:chgData name="Richards, Bridget (CDC/IOD/OCS)" userId="S::hjx0@cdc.gov::1bbf1aca-d331-446b-ba8a-6ecec472071e" providerId="AD" clId="Web-{CB9732C1-01D7-349E-EB27-9978EB9F4822}" dt="2023-11-08T16:26:32.677" v="3"/>
        <pc:sldMkLst>
          <pc:docMk/>
          <pc:sldMk cId="420779924" sldId="2147470374"/>
        </pc:sldMkLst>
      </pc:sldChg>
      <pc:sldChg chg="add">
        <pc:chgData name="Richards, Bridget (CDC/IOD/OCS)" userId="S::hjx0@cdc.gov::1bbf1aca-d331-446b-ba8a-6ecec472071e" providerId="AD" clId="Web-{CB9732C1-01D7-349E-EB27-9978EB9F4822}" dt="2023-11-08T16:26:32.833" v="4"/>
        <pc:sldMkLst>
          <pc:docMk/>
          <pc:sldMk cId="3725803536" sldId="2147470375"/>
        </pc:sldMkLst>
      </pc:sldChg>
      <pc:sldChg chg="add">
        <pc:chgData name="Richards, Bridget (CDC/IOD/OCS)" userId="S::hjx0@cdc.gov::1bbf1aca-d331-446b-ba8a-6ecec472071e" providerId="AD" clId="Web-{CB9732C1-01D7-349E-EB27-9978EB9F4822}" dt="2023-11-08T16:26:32.974" v="5"/>
        <pc:sldMkLst>
          <pc:docMk/>
          <pc:sldMk cId="3269879151" sldId="2147470376"/>
        </pc:sldMkLst>
      </pc:sldChg>
      <pc:sldChg chg="add">
        <pc:chgData name="Richards, Bridget (CDC/IOD/OCS)" userId="S::hjx0@cdc.gov::1bbf1aca-d331-446b-ba8a-6ecec472071e" providerId="AD" clId="Web-{CB9732C1-01D7-349E-EB27-9978EB9F4822}" dt="2023-11-08T16:26:33.130" v="6"/>
        <pc:sldMkLst>
          <pc:docMk/>
          <pc:sldMk cId="1522279802" sldId="2147470377"/>
        </pc:sldMkLst>
      </pc:sldChg>
      <pc:sldChg chg="add">
        <pc:chgData name="Richards, Bridget (CDC/IOD/OCS)" userId="S::hjx0@cdc.gov::1bbf1aca-d331-446b-ba8a-6ecec472071e" providerId="AD" clId="Web-{CB9732C1-01D7-349E-EB27-9978EB9F4822}" dt="2023-11-08T16:26:33.333" v="7"/>
        <pc:sldMkLst>
          <pc:docMk/>
          <pc:sldMk cId="2348184079" sldId="2147470378"/>
        </pc:sldMkLst>
      </pc:sldChg>
      <pc:sldChg chg="add">
        <pc:chgData name="Richards, Bridget (CDC/IOD/OCS)" userId="S::hjx0@cdc.gov::1bbf1aca-d331-446b-ba8a-6ecec472071e" providerId="AD" clId="Web-{CB9732C1-01D7-349E-EB27-9978EB9F4822}" dt="2023-11-08T16:26:33.474" v="8"/>
        <pc:sldMkLst>
          <pc:docMk/>
          <pc:sldMk cId="2594497912" sldId="2147470379"/>
        </pc:sldMkLst>
      </pc:sldChg>
      <pc:sldChg chg="add">
        <pc:chgData name="Richards, Bridget (CDC/IOD/OCS)" userId="S::hjx0@cdc.gov::1bbf1aca-d331-446b-ba8a-6ecec472071e" providerId="AD" clId="Web-{CB9732C1-01D7-349E-EB27-9978EB9F4822}" dt="2023-11-08T16:26:33.614" v="9"/>
        <pc:sldMkLst>
          <pc:docMk/>
          <pc:sldMk cId="3851824455" sldId="2147470380"/>
        </pc:sldMkLst>
      </pc:sldChg>
      <pc:sldChg chg="add">
        <pc:chgData name="Richards, Bridget (CDC/IOD/OCS)" userId="S::hjx0@cdc.gov::1bbf1aca-d331-446b-ba8a-6ecec472071e" providerId="AD" clId="Web-{CB9732C1-01D7-349E-EB27-9978EB9F4822}" dt="2023-11-08T16:26:33.974" v="10"/>
        <pc:sldMkLst>
          <pc:docMk/>
          <pc:sldMk cId="387113442" sldId="2147470381"/>
        </pc:sldMkLst>
      </pc:sldChg>
      <pc:sldChg chg="add">
        <pc:chgData name="Richards, Bridget (CDC/IOD/OCS)" userId="S::hjx0@cdc.gov::1bbf1aca-d331-446b-ba8a-6ecec472071e" providerId="AD" clId="Web-{CB9732C1-01D7-349E-EB27-9978EB9F4822}" dt="2023-11-08T16:26:34.114" v="11"/>
        <pc:sldMkLst>
          <pc:docMk/>
          <pc:sldMk cId="1025884046" sldId="2147470382"/>
        </pc:sldMkLst>
      </pc:sldChg>
      <pc:sldChg chg="add">
        <pc:chgData name="Richards, Bridget (CDC/IOD/OCS)" userId="S::hjx0@cdc.gov::1bbf1aca-d331-446b-ba8a-6ecec472071e" providerId="AD" clId="Web-{CB9732C1-01D7-349E-EB27-9978EB9F4822}" dt="2023-11-08T16:26:34.286" v="12"/>
        <pc:sldMkLst>
          <pc:docMk/>
          <pc:sldMk cId="3782099950" sldId="2147470383"/>
        </pc:sldMkLst>
      </pc:sldChg>
      <pc:sldChg chg="add">
        <pc:chgData name="Richards, Bridget (CDC/IOD/OCS)" userId="S::hjx0@cdc.gov::1bbf1aca-d331-446b-ba8a-6ecec472071e" providerId="AD" clId="Web-{CB9732C1-01D7-349E-EB27-9978EB9F4822}" dt="2023-11-08T16:26:34.427" v="13"/>
        <pc:sldMkLst>
          <pc:docMk/>
          <pc:sldMk cId="3564935270" sldId="2147470384"/>
        </pc:sldMkLst>
      </pc:sldChg>
      <pc:sldChg chg="add">
        <pc:chgData name="Richards, Bridget (CDC/IOD/OCS)" userId="S::hjx0@cdc.gov::1bbf1aca-d331-446b-ba8a-6ecec472071e" providerId="AD" clId="Web-{CB9732C1-01D7-349E-EB27-9978EB9F4822}" dt="2023-11-08T16:26:34.661" v="14"/>
        <pc:sldMkLst>
          <pc:docMk/>
          <pc:sldMk cId="1755861339" sldId="2147470385"/>
        </pc:sldMkLst>
      </pc:sldChg>
      <pc:sldChg chg="add">
        <pc:chgData name="Richards, Bridget (CDC/IOD/OCS)" userId="S::hjx0@cdc.gov::1bbf1aca-d331-446b-ba8a-6ecec472071e" providerId="AD" clId="Web-{CB9732C1-01D7-349E-EB27-9978EB9F4822}" dt="2023-11-08T16:26:34.818" v="15"/>
        <pc:sldMkLst>
          <pc:docMk/>
          <pc:sldMk cId="4106950749" sldId="2147470386"/>
        </pc:sldMkLst>
      </pc:sldChg>
      <pc:sldChg chg="add">
        <pc:chgData name="Richards, Bridget (CDC/IOD/OCS)" userId="S::hjx0@cdc.gov::1bbf1aca-d331-446b-ba8a-6ecec472071e" providerId="AD" clId="Web-{CB9732C1-01D7-349E-EB27-9978EB9F4822}" dt="2023-11-08T16:27:07.646" v="16"/>
        <pc:sldMkLst>
          <pc:docMk/>
          <pc:sldMk cId="1115585254" sldId="2147470387"/>
        </pc:sldMkLst>
      </pc:sldChg>
      <pc:sldChg chg="add">
        <pc:chgData name="Richards, Bridget (CDC/IOD/OCS)" userId="S::hjx0@cdc.gov::1bbf1aca-d331-446b-ba8a-6ecec472071e" providerId="AD" clId="Web-{CB9732C1-01D7-349E-EB27-9978EB9F4822}" dt="2023-11-08T16:27:07.787" v="17"/>
        <pc:sldMkLst>
          <pc:docMk/>
          <pc:sldMk cId="3570519273" sldId="2147470388"/>
        </pc:sldMkLst>
      </pc:sldChg>
      <pc:sldChg chg="add">
        <pc:chgData name="Richards, Bridget (CDC/IOD/OCS)" userId="S::hjx0@cdc.gov::1bbf1aca-d331-446b-ba8a-6ecec472071e" providerId="AD" clId="Web-{CB9732C1-01D7-349E-EB27-9978EB9F4822}" dt="2023-11-08T16:27:07.927" v="18"/>
        <pc:sldMkLst>
          <pc:docMk/>
          <pc:sldMk cId="770811326" sldId="2147470389"/>
        </pc:sldMkLst>
      </pc:sldChg>
      <pc:sldChg chg="add">
        <pc:chgData name="Richards, Bridget (CDC/IOD/OCS)" userId="S::hjx0@cdc.gov::1bbf1aca-d331-446b-ba8a-6ecec472071e" providerId="AD" clId="Web-{CB9732C1-01D7-349E-EB27-9978EB9F4822}" dt="2023-11-08T16:27:08.068" v="19"/>
        <pc:sldMkLst>
          <pc:docMk/>
          <pc:sldMk cId="1397301486" sldId="2147470390"/>
        </pc:sldMkLst>
      </pc:sldChg>
    </pc:docChg>
  </pc:docChgLst>
  <pc:docChgLst>
    <pc:chgData name="Richards, Bridget (CDC/IOD/OCS)" userId="S::hjx0@cdc.gov::1bbf1aca-d331-446b-ba8a-6ecec472071e" providerId="AD" clId="Web-{F7CAED32-6624-D490-344A-22FA7B2F970E}"/>
    <pc:docChg chg="modSld">
      <pc:chgData name="Richards, Bridget (CDC/IOD/OCS)" userId="S::hjx0@cdc.gov::1bbf1aca-d331-446b-ba8a-6ecec472071e" providerId="AD" clId="Web-{F7CAED32-6624-D490-344A-22FA7B2F970E}" dt="2023-11-08T18:22:15.372" v="4" actId="20577"/>
      <pc:docMkLst>
        <pc:docMk/>
      </pc:docMkLst>
      <pc:sldChg chg="modSp">
        <pc:chgData name="Richards, Bridget (CDC/IOD/OCS)" userId="S::hjx0@cdc.gov::1bbf1aca-d331-446b-ba8a-6ecec472071e" providerId="AD" clId="Web-{F7CAED32-6624-D490-344A-22FA7B2F970E}" dt="2023-11-08T18:22:15.372" v="4" actId="20577"/>
        <pc:sldMkLst>
          <pc:docMk/>
          <pc:sldMk cId="1758864316" sldId="257"/>
        </pc:sldMkLst>
        <pc:spChg chg="mod">
          <ac:chgData name="Richards, Bridget (CDC/IOD/OCS)" userId="S::hjx0@cdc.gov::1bbf1aca-d331-446b-ba8a-6ecec472071e" providerId="AD" clId="Web-{F7CAED32-6624-D490-344A-22FA7B2F970E}" dt="2023-11-08T18:22:15.372" v="4" actId="20577"/>
          <ac:spMkLst>
            <pc:docMk/>
            <pc:sldMk cId="1758864316" sldId="257"/>
            <ac:spMk id="12" creationId="{6D63F807-9D92-4C76-AE95-C91100592A70}"/>
          </ac:spMkLst>
        </pc:spChg>
      </pc:sldChg>
    </pc:docChg>
  </pc:docChgLst>
  <pc:docChgLst>
    <pc:chgData name="Richards, Bridget (CDC/IOD/OCS)" userId="S::hjx0@cdc.gov::1bbf1aca-d331-446b-ba8a-6ecec472071e" providerId="AD" clId="Web-{3775B538-A973-A29A-2C06-A0BA839852A6}"/>
    <pc:docChg chg="addSld delSld modSld sldOrd modSection">
      <pc:chgData name="Richards, Bridget (CDC/IOD/OCS)" userId="S::hjx0@cdc.gov::1bbf1aca-d331-446b-ba8a-6ecec472071e" providerId="AD" clId="Web-{3775B538-A973-A29A-2C06-A0BA839852A6}" dt="2023-11-08T20:41:27.974" v="15"/>
      <pc:docMkLst>
        <pc:docMk/>
      </pc:docMkLst>
      <pc:sldChg chg="add del">
        <pc:chgData name="Richards, Bridget (CDC/IOD/OCS)" userId="S::hjx0@cdc.gov::1bbf1aca-d331-446b-ba8a-6ecec472071e" providerId="AD" clId="Web-{3775B538-A973-A29A-2C06-A0BA839852A6}" dt="2023-11-08T20:07:11.451" v="2"/>
        <pc:sldMkLst>
          <pc:docMk/>
          <pc:sldMk cId="913936270" sldId="265"/>
        </pc:sldMkLst>
      </pc:sldChg>
      <pc:sldChg chg="add del">
        <pc:chgData name="Richards, Bridget (CDC/IOD/OCS)" userId="S::hjx0@cdc.gov::1bbf1aca-d331-446b-ba8a-6ecec472071e" providerId="AD" clId="Web-{3775B538-A973-A29A-2C06-A0BA839852A6}" dt="2023-11-08T20:07:14.186" v="3"/>
        <pc:sldMkLst>
          <pc:docMk/>
          <pc:sldMk cId="3416004605" sldId="336"/>
        </pc:sldMkLst>
      </pc:sldChg>
      <pc:sldChg chg="modNotes">
        <pc:chgData name="Richards, Bridget (CDC/IOD/OCS)" userId="S::hjx0@cdc.gov::1bbf1aca-d331-446b-ba8a-6ecec472071e" providerId="AD" clId="Web-{3775B538-A973-A29A-2C06-A0BA839852A6}" dt="2023-11-08T20:37:29.063" v="9"/>
        <pc:sldMkLst>
          <pc:docMk/>
          <pc:sldMk cId="1187606785" sldId="364"/>
        </pc:sldMkLst>
      </pc:sldChg>
      <pc:sldChg chg="ord">
        <pc:chgData name="Richards, Bridget (CDC/IOD/OCS)" userId="S::hjx0@cdc.gov::1bbf1aca-d331-446b-ba8a-6ecec472071e" providerId="AD" clId="Web-{3775B538-A973-A29A-2C06-A0BA839852A6}" dt="2023-11-08T20:22:38.500" v="4"/>
        <pc:sldMkLst>
          <pc:docMk/>
          <pc:sldMk cId="2395124083" sldId="395"/>
        </pc:sldMkLst>
      </pc:sldChg>
      <pc:sldChg chg="ord">
        <pc:chgData name="Richards, Bridget (CDC/IOD/OCS)" userId="S::hjx0@cdc.gov::1bbf1aca-d331-446b-ba8a-6ecec472071e" providerId="AD" clId="Web-{3775B538-A973-A29A-2C06-A0BA839852A6}" dt="2023-11-08T20:24:34.846" v="5"/>
        <pc:sldMkLst>
          <pc:docMk/>
          <pc:sldMk cId="3578707080" sldId="396"/>
        </pc:sldMkLst>
      </pc:sldChg>
      <pc:sldChg chg="modSp modNotes">
        <pc:chgData name="Richards, Bridget (CDC/IOD/OCS)" userId="S::hjx0@cdc.gov::1bbf1aca-d331-446b-ba8a-6ecec472071e" providerId="AD" clId="Web-{3775B538-A973-A29A-2C06-A0BA839852A6}" dt="2023-11-08T20:38:45.408" v="13" actId="20577"/>
        <pc:sldMkLst>
          <pc:docMk/>
          <pc:sldMk cId="4096668217" sldId="2147376862"/>
        </pc:sldMkLst>
        <pc:spChg chg="mod">
          <ac:chgData name="Richards, Bridget (CDC/IOD/OCS)" userId="S::hjx0@cdc.gov::1bbf1aca-d331-446b-ba8a-6ecec472071e" providerId="AD" clId="Web-{3775B538-A973-A29A-2C06-A0BA839852A6}" dt="2023-11-08T20:38:45.408" v="13" actId="20577"/>
          <ac:spMkLst>
            <pc:docMk/>
            <pc:sldMk cId="4096668217" sldId="2147376862"/>
            <ac:spMk id="5" creationId="{8D125CE9-4F5F-4764-A39C-72F04723A1DA}"/>
          </ac:spMkLst>
        </pc:spChg>
      </pc:sldChg>
      <pc:sldChg chg="modNotes">
        <pc:chgData name="Richards, Bridget (CDC/IOD/OCS)" userId="S::hjx0@cdc.gov::1bbf1aca-d331-446b-ba8a-6ecec472071e" providerId="AD" clId="Web-{3775B538-A973-A29A-2C06-A0BA839852A6}" dt="2023-11-08T20:41:27.974" v="15"/>
        <pc:sldMkLst>
          <pc:docMk/>
          <pc:sldMk cId="1079365274" sldId="2147470370"/>
        </pc:sldMkLst>
      </pc:sldChg>
    </pc:docChg>
  </pc:docChgLst>
</pc:chgInfo>
</file>

<file path=ppt/comments/modernComment_7FFFCC35_FE649CDF.xml><?xml version="1.0" encoding="utf-8"?>
<p188:cmLst xmlns:a="http://schemas.openxmlformats.org/drawingml/2006/main" xmlns:r="http://schemas.openxmlformats.org/officeDocument/2006/relationships" xmlns:p188="http://schemas.microsoft.com/office/powerpoint/2018/8/main">
  <p188:cm id="{856B18D8-8E12-4085-9ECC-3DBCE994F906}" authorId="{3DBABDB8-B863-4AFF-930C-1C9A60161F50}" created="2023-11-12T22:03:00.095">
    <ac:deMkLst xmlns:ac="http://schemas.microsoft.com/office/drawing/2013/main/command">
      <pc:docMk xmlns:pc="http://schemas.microsoft.com/office/powerpoint/2013/main/command"/>
      <pc:sldMk xmlns:pc="http://schemas.microsoft.com/office/powerpoint/2013/main/command" cId="770811326" sldId="2147470389"/>
      <ac:spMk id="2" creationId="{2CB4C693-C32D-A546-3741-984B9C65A724}"/>
    </ac:deMkLst>
    <p188:txBody>
      <a:bodyPr/>
      <a:lstStyle/>
      <a:p>
        <a:r>
          <a:rPr lang="en-US"/>
          <a:t>We need to get at the why.  
Specifically, the number of systems we have at the agency,  Can we provide this?  And, an example of the redunancies, and how that leads to resource inefficiencies and discordant signals, and excess burden on partners.</a:t>
        </a:r>
      </a:p>
    </p188:txBody>
  </p188:cm>
</p188:cmLst>
</file>

<file path=ppt/comments/modernComment_7FFFCC36_28AA84B2.xml><?xml version="1.0" encoding="utf-8"?>
<p188:cmLst xmlns:a="http://schemas.openxmlformats.org/drawingml/2006/main" xmlns:r="http://schemas.openxmlformats.org/officeDocument/2006/relationships" xmlns:p188="http://schemas.microsoft.com/office/powerpoint/2018/8/main">
  <p188:cm id="{A20D347C-44F1-4C5D-B6C7-B638A13F87D3}" authorId="{3DBABDB8-B863-4AFF-930C-1C9A60161F50}" status="resolved" created="2023-11-12T21:50:30.921" complete="100000">
    <ac:txMkLst xmlns:ac="http://schemas.microsoft.com/office/drawing/2013/main/command">
      <pc:docMk xmlns:pc="http://schemas.microsoft.com/office/powerpoint/2013/main/command"/>
      <pc:sldMk xmlns:pc="http://schemas.microsoft.com/office/powerpoint/2013/main/command" cId="682263730" sldId="2147470390"/>
      <ac:spMk id="4" creationId="{3D4D9FCF-4F7B-C000-0D0A-06F6B4D4D051}"/>
      <ac:txMk cp="113">
        <ac:context len="235" hash="2357063904"/>
      </ac:txMk>
    </ac:txMkLst>
    <p188:pos x="6249485" y="2654224"/>
    <p188:replyLst>
      <p188:reply id="{FD2ED64B-D4B7-44F0-B400-02D165BAF37E}" authorId="{0E76ADED-9F3C-4F61-725F-994C72E24A36}" created="2023-11-13T14:18:23.072">
        <p188:txBody>
          <a:bodyPr/>
          <a:lstStyle/>
          <a:p>
            <a:r>
              <a:rPr lang="en-US"/>
              <a:t>Edited</a:t>
            </a:r>
          </a:p>
        </p188:txBody>
      </p188:reply>
    </p188:replyLst>
    <p188:txBody>
      <a:bodyPr/>
      <a:lstStyle/>
      <a:p>
        <a:r>
          <a:rPr lang="en-US"/>
          <a:t>I don’t think this should say OPHDST.  I think it should say CDC.</a:t>
        </a:r>
      </a:p>
    </p188:txBody>
  </p188:cm>
</p188:cmLst>
</file>

<file path=ppt/comments/modernComment_7FFFCC37_3D6DE732.xml><?xml version="1.0" encoding="utf-8"?>
<p188:cmLst xmlns:a="http://schemas.openxmlformats.org/drawingml/2006/main" xmlns:r="http://schemas.openxmlformats.org/officeDocument/2006/relationships" xmlns:p188="http://schemas.microsoft.com/office/powerpoint/2018/8/main">
  <p188:cm id="{25ED6E4E-91B5-4810-9D8D-622AF4064E22}" authorId="{0E76ADED-9F3C-4F61-725F-994C72E24A36}" status="resolved" created="2023-11-07T22:51:22.739">
    <pc:sldMkLst xmlns:pc="http://schemas.microsoft.com/office/powerpoint/2013/main/command">
      <pc:docMk/>
      <pc:sldMk cId="2430935287" sldId="2145706194"/>
    </pc:sldMkLst>
    <p188:replyLst>
      <p188:reply id="{F2388E1B-EE62-4E6E-9DBC-BD181E6718DF}" authorId="{0C13EB21-6F7D-DACC-D330-B8DBC16A3ADC}" created="2023-11-08T16:00:51.843">
        <p188:txBody>
          <a:bodyPr/>
          <a:lstStyle/>
          <a:p>
            <a:r>
              <a:rPr lang="en-US"/>
              <a:t>[@Ramanathan Holiday, Tara (CDC/IOD/OPHDST)]  Jen will cover that verbally </a:t>
            </a:r>
          </a:p>
        </p188:txBody>
      </p188:reply>
    </p188:replyLst>
    <p188:txBody>
      <a:bodyPr/>
      <a:lstStyle/>
      <a:p>
        <a:r>
          <a:rPr lang="en-US"/>
          <a:t>Need a slide after this to say what was done here.</a:t>
        </a:r>
      </a:p>
    </p188:txBody>
  </p188:cm>
</p188:cmLst>
</file>

<file path=ppt/comments/modernComment_7FFFCC39_7BE997FE.xml><?xml version="1.0" encoding="utf-8"?>
<p188:cmLst xmlns:a="http://schemas.openxmlformats.org/drawingml/2006/main" xmlns:r="http://schemas.openxmlformats.org/officeDocument/2006/relationships" xmlns:p188="http://schemas.microsoft.com/office/powerpoint/2018/8/main">
  <p188:cm id="{03F1312C-4841-49D1-826E-F51DE090536E}" authorId="{3DBABDB8-B863-4AFF-930C-1C9A60161F50}" created="2023-11-12T22:00:13.036">
    <pc:sldMkLst xmlns:pc="http://schemas.microsoft.com/office/powerpoint/2013/main/command">
      <pc:docMk/>
      <pc:sldMk cId="2360179344" sldId="2147470372"/>
    </pc:sldMkLst>
    <p188:txBody>
      <a:bodyPr/>
      <a:lstStyle/>
      <a:p>
        <a:r>
          <a:rPr lang="en-US"/>
          <a:t>We need more on the progress we have made and what we are doing.
Health IT timelines, use of IC's, ITDG decision memo, etc.
Need input from Lynda Rowe and Jim Jijjis on this</a:t>
        </a:r>
      </a:p>
    </p188:txBody>
  </p188:cm>
  <p188:cm id="{71C66D49-8678-4B97-B381-747580C2BB20}" authorId="{AC459B0C-D9BF-1A2C-261A-7B1F6DEBEB1F}" created="2023-11-13T17:09:09.840">
    <pc:sldMkLst xmlns:pc="http://schemas.microsoft.com/office/powerpoint/2013/main/command">
      <pc:docMk/>
      <pc:sldMk cId="2360179344" sldId="2147470372"/>
    </pc:sldMkLst>
    <p188:txBody>
      <a:bodyPr/>
      <a:lstStyle/>
      <a:p>
        <a:r>
          <a:rPr lang="en-US"/>
          <a:t>What do we thing of the revisions on slide 17? Do they help?</a:t>
        </a:r>
      </a:p>
    </p188:txBody>
  </p188:cm>
</p188:cmLst>
</file>

<file path=ppt/comments/modernComment_7FFFCC3B_2F1530EE.xml><?xml version="1.0" encoding="utf-8"?>
<p188:cmLst xmlns:a="http://schemas.openxmlformats.org/drawingml/2006/main" xmlns:r="http://schemas.openxmlformats.org/officeDocument/2006/relationships" xmlns:p188="http://schemas.microsoft.com/office/powerpoint/2018/8/main">
  <p188:cm id="{766D096D-C40A-4D53-903F-DB9805004AE3}" authorId="{3DBABDB8-B863-4AFF-930C-1C9A60161F50}" created="2023-11-12T21:55:04.231">
    <ac:txMkLst xmlns:ac="http://schemas.microsoft.com/office/drawing/2013/main/command">
      <pc:docMk xmlns:pc="http://schemas.microsoft.com/office/powerpoint/2013/main/command"/>
      <pc:sldMk xmlns:pc="http://schemas.microsoft.com/office/powerpoint/2013/main/command" cId="789917934" sldId="2147470395"/>
      <ac:spMk id="4" creationId="{A2D72B95-0C30-12D1-7F89-FC6F9E0AE8E6}"/>
      <ac:txMk cp="201" len="44">
        <ac:context len="752" hash="995667675"/>
      </ac:txMk>
    </ac:txMkLst>
    <p188:pos x="6224752" y="1075230"/>
    <p188:replyLst>
      <p188:reply id="{AAA17774-A9B5-4F1A-BB2C-2E088C88A8A4}" authorId="{3DBABDB8-B863-4AFF-930C-1C9A60161F50}" created="2023-11-12T21:59:06.281">
        <p188:txBody>
          <a:bodyPr/>
          <a:lstStyle/>
          <a:p>
            <a:r>
              <a:rPr lang="en-US"/>
              <a:t>Modified this slide quite a bit</a:t>
            </a:r>
          </a:p>
        </p188:txBody>
      </p188:reply>
    </p188:replyLst>
    <p188:txBody>
      <a:bodyPr/>
      <a:lstStyle/>
      <a:p>
        <a:r>
          <a:rPr lang="en-US"/>
          <a:t>added</a:t>
        </a:r>
      </a:p>
    </p188:txBody>
  </p188:cm>
  <p188:cm id="{153D23A3-2A3B-431A-9248-889E6562BEBE}" authorId="{AC459B0C-D9BF-1A2C-261A-7B1F6DEBEB1F}" created="2023-11-13T17:09:24.595">
    <pc:sldMkLst xmlns:pc="http://schemas.microsoft.com/office/powerpoint/2013/main/command">
      <pc:docMk/>
      <pc:sldMk cId="420779924" sldId="2147470374"/>
    </pc:sldMkLst>
    <p188:txBody>
      <a:bodyPr/>
      <a:lstStyle/>
      <a:p>
        <a:r>
          <a:rPr lang="en-US"/>
          <a:t>This looks good to me - don't see any changes. </a:t>
        </a:r>
      </a:p>
    </p188:txBody>
  </p188:cm>
</p188:cmLst>
</file>

<file path=ppt/comments/modernComment_7FFFCC3D_A4AC4567.xml><?xml version="1.0" encoding="utf-8"?>
<p188:cmLst xmlns:a="http://schemas.openxmlformats.org/drawingml/2006/main" xmlns:r="http://schemas.openxmlformats.org/officeDocument/2006/relationships" xmlns:p188="http://schemas.microsoft.com/office/powerpoint/2018/8/main">
  <p188:cm id="{96071352-58C7-47B9-BD00-0DEF908DAB23}" authorId="{3DBABDB8-B863-4AFF-930C-1C9A60161F50}" created="2023-11-12T21:48:06.823">
    <ac:txMkLst xmlns:ac="http://schemas.microsoft.com/office/drawing/2013/main/command">
      <pc:docMk xmlns:pc="http://schemas.microsoft.com/office/powerpoint/2013/main/command"/>
      <pc:sldMk xmlns:pc="http://schemas.microsoft.com/office/powerpoint/2013/main/command" cId="2762753383" sldId="2147470397"/>
      <ac:spMk id="4" creationId="{A2D72B95-0C30-12D1-7F89-FC6F9E0AE8E6}"/>
      <ac:txMk cp="23" len="127">
        <ac:context len="590" hash="3993965046"/>
      </ac:txMk>
    </ac:txMkLst>
    <p188:pos x="10491952" y="675837"/>
    <p188:txBody>
      <a:bodyPr/>
      <a:lstStyle/>
      <a:p>
        <a:r>
          <a:rPr lang="en-US"/>
          <a:t>What is meant by this?  I would like us to move forward with ' defining'.  Can we have a v1 that is listed/posted somewhere?  I am concerned that there is still a lot ambiguity about this, and I would really like us as a federal agency to define these and make them available.</a:t>
        </a:r>
      </a:p>
    </p188:txBody>
  </p188:cm>
  <p188:cm id="{58EE38DC-293A-489E-8EFF-AD01CBEBD9C9}" authorId="{3DBABDB8-B863-4AFF-930C-1C9A60161F50}" created="2023-11-12T21:48:44.180">
    <ac:txMkLst xmlns:ac="http://schemas.microsoft.com/office/drawing/2013/main/command">
      <pc:docMk xmlns:pc="http://schemas.microsoft.com/office/powerpoint/2013/main/command"/>
      <pc:sldMk xmlns:pc="http://schemas.microsoft.com/office/powerpoint/2013/main/command" cId="2762753383" sldId="2147470397"/>
      <ac:spMk id="4" creationId="{A2D72B95-0C30-12D1-7F89-FC6F9E0AE8E6}"/>
      <ac:txMk cp="507" len="82">
        <ac:context len="590" hash="3993965046"/>
      </ac:txMk>
    </ac:txMkLst>
    <p188:pos x="9440917" y="3355975"/>
    <p188:txBody>
      <a:bodyPr/>
      <a:lstStyle/>
      <a:p>
        <a:r>
          <a:rPr lang="en-US"/>
          <a:t>Need tighter timelines for both of the 2024 bullets</a:t>
        </a:r>
      </a:p>
    </p188:txBody>
  </p188:cm>
  <p188:cm id="{E22B2EB3-6217-42CE-9BCA-576C7B1DF0D6}" authorId="{0E76ADED-9F3C-4F61-725F-994C72E24A36}" created="2023-11-13T14:43:49.827">
    <pc:sldMkLst xmlns:pc="http://schemas.microsoft.com/office/powerpoint/2013/main/command">
      <pc:docMk/>
      <pc:sldMk cId="3269879151" sldId="2147470376"/>
    </pc:sldMkLst>
    <p188:txBody>
      <a:bodyPr/>
      <a:lstStyle/>
      <a:p>
        <a:r>
          <a:rPr lang="en-US"/>
          <a:t>Need TPs in Notes section here</a:t>
        </a:r>
      </a:p>
    </p188:txBody>
  </p188:cm>
</p188:cmLst>
</file>

<file path=ppt/comments/modernComment_7FFFCC3E_DCD0ACEA.xml><?xml version="1.0" encoding="utf-8"?>
<p188:cmLst xmlns:a="http://schemas.openxmlformats.org/drawingml/2006/main" xmlns:r="http://schemas.openxmlformats.org/officeDocument/2006/relationships" xmlns:p188="http://schemas.microsoft.com/office/powerpoint/2018/8/main">
  <p188:cm id="{B580B3A5-C797-4559-84CF-15AD8A682379}" authorId="{3DBABDB8-B863-4AFF-930C-1C9A60161F50}" created="2023-11-13T23:24:07.853">
    <pc:sldMkLst xmlns:pc="http://schemas.microsoft.com/office/powerpoint/2013/main/command">
      <pc:docMk/>
      <pc:sldMk cId="1522279802" sldId="2147470377"/>
    </pc:sldMkLst>
    <p188:txBody>
      <a:bodyPr/>
      <a:lstStyle/>
      <a:p>
        <a:r>
          <a:rPr lang="en-US"/>
          <a:t>I took the top part out.  I don’t think we should define the minimal data based on what STLTs have.  Rather, it needs to be defined by what is needed for CDC to conduct effective SA.</a:t>
        </a:r>
      </a:p>
    </p188:txBody>
  </p188:cm>
</p188:cmLst>
</file>

<file path=ppt/comments/modernComment_7FFFCC42_AA3F8F5B.xml><?xml version="1.0" encoding="utf-8"?>
<p188:cmLst xmlns:a="http://schemas.openxmlformats.org/drawingml/2006/main" xmlns:r="http://schemas.openxmlformats.org/officeDocument/2006/relationships" xmlns:p188="http://schemas.microsoft.com/office/powerpoint/2018/8/main">
  <p188:cm id="{35C9ADE9-E73F-4D0A-8616-A4A888FCA115}" authorId="{3DBABDB8-B863-4AFF-930C-1C9A60161F50}" status="resolved" created="2023-11-12T21:45:38.551" complete="100000">
    <ac:deMkLst xmlns:ac="http://schemas.microsoft.com/office/drawing/2013/main/command">
      <pc:docMk xmlns:pc="http://schemas.microsoft.com/office/powerpoint/2013/main/command"/>
      <pc:sldMk xmlns:pc="http://schemas.microsoft.com/office/powerpoint/2013/main/command" cId="387113442" sldId="2147470381"/>
      <ac:graphicFrameMk id="4" creationId="{D2E37665-E73E-F7EA-A422-898AB43A4781}"/>
    </ac:deMkLst>
    <p188:pos x="6727825" y="1609725"/>
    <p188:replyLst>
      <p188:reply id="{AA468EFE-9D74-4565-8A6A-AA0A1C8FEA78}" authorId="{0E76ADED-9F3C-4F61-725F-994C72E24A36}" created="2023-11-13T14:17:03.727">
        <p188:txBody>
          <a:bodyPr/>
          <a:lstStyle/>
          <a:p>
            <a:r>
              <a:rPr lang="en-US"/>
              <a:t>Added "with STLTs"</a:t>
            </a:r>
          </a:p>
        </p188:txBody>
      </p188:reply>
    </p188:replyLst>
    <p188:txBody>
      <a:bodyPr/>
      <a:lstStyle/>
      <a:p>
        <a:r>
          <a:rPr lang="en-US"/>
          <a:t>Negotiate with who?</a:t>
        </a:r>
      </a:p>
    </p188:txBody>
  </p188:cm>
</p188:cmLst>
</file>

<file path=ppt/comments/modernComment_7FFFCC46_FC5AB595.xml><?xml version="1.0" encoding="utf-8"?>
<p188:cmLst xmlns:a="http://schemas.openxmlformats.org/drawingml/2006/main" xmlns:r="http://schemas.openxmlformats.org/officeDocument/2006/relationships" xmlns:p188="http://schemas.microsoft.com/office/powerpoint/2018/8/main">
  <p188:cm id="{39ABAC10-0612-4EAD-A929-A476A3FDDF7C}" authorId="{3DBABDB8-B863-4AFF-930C-1C9A60161F50}" status="resolved" created="2023-11-12T21:42:41.696" complete="100000">
    <ac:deMkLst xmlns:ac="http://schemas.microsoft.com/office/drawing/2013/main/command">
      <pc:docMk xmlns:pc="http://schemas.microsoft.com/office/powerpoint/2013/main/command"/>
      <pc:sldMk xmlns:pc="http://schemas.microsoft.com/office/powerpoint/2013/main/command" cId="1755861339" sldId="2147470385"/>
      <ac:spMk id="3" creationId="{86C79F97-F950-FC05-A2B1-2C3CECBE8D80}"/>
    </ac:deMkLst>
    <p188:pos x="6673850" y="581025"/>
    <p188:txBody>
      <a:bodyPr/>
      <a:lstStyle/>
      <a:p>
        <a:r>
          <a:rPr lang="en-US"/>
          <a:t>Modified words</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F6D904-7F71-4381-BA5E-D52FA272101F}"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en-US"/>
        </a:p>
      </dgm:t>
    </dgm:pt>
    <dgm:pt modelId="{98FABD73-5BA7-4EA5-818D-30184DDA4E63}">
      <dgm:prSet phldrT="[Text]" custT="1"/>
      <dgm:spPr/>
      <dgm:t>
        <a:bodyPr/>
        <a:lstStyle/>
        <a:p>
          <a:r>
            <a:rPr lang="en-US" sz="2800" b="1"/>
            <a:t>Partnership as a Core Capability at CDC</a:t>
          </a:r>
        </a:p>
      </dgm:t>
    </dgm:pt>
    <dgm:pt modelId="{1DC6227C-1A27-4E95-9F05-902DDA9CFF9E}" type="parTrans" cxnId="{5771FE8E-E0C3-4C4F-866E-763EE52B2AE3}">
      <dgm:prSet/>
      <dgm:spPr/>
      <dgm:t>
        <a:bodyPr/>
        <a:lstStyle/>
        <a:p>
          <a:endParaRPr lang="en-US"/>
        </a:p>
      </dgm:t>
    </dgm:pt>
    <dgm:pt modelId="{9B6983A0-B674-46EF-B4AE-155135609167}" type="sibTrans" cxnId="{5771FE8E-E0C3-4C4F-866E-763EE52B2AE3}">
      <dgm:prSet/>
      <dgm:spPr/>
      <dgm:t>
        <a:bodyPr/>
        <a:lstStyle/>
        <a:p>
          <a:endParaRPr lang="en-US"/>
        </a:p>
      </dgm:t>
    </dgm:pt>
    <dgm:pt modelId="{D7968145-BE88-43B2-8A0A-6FB35A2E4B05}">
      <dgm:prSet phldrT="[Text]"/>
      <dgm:spPr/>
      <dgm:t>
        <a:bodyPr/>
        <a:lstStyle/>
        <a:p>
          <a:r>
            <a:rPr lang="en-US"/>
            <a:t>Public health</a:t>
          </a:r>
        </a:p>
      </dgm:t>
    </dgm:pt>
    <dgm:pt modelId="{8D5DE770-D431-466E-9A02-0698B2ED420C}" type="parTrans" cxnId="{7F36F638-35A6-4AA6-BDBA-5C7907FE6188}">
      <dgm:prSet/>
      <dgm:spPr/>
      <dgm:t>
        <a:bodyPr/>
        <a:lstStyle/>
        <a:p>
          <a:endParaRPr lang="en-US"/>
        </a:p>
      </dgm:t>
    </dgm:pt>
    <dgm:pt modelId="{2688BE09-15B9-48EE-9E08-E5707A804D4A}" type="sibTrans" cxnId="{7F36F638-35A6-4AA6-BDBA-5C7907FE6188}">
      <dgm:prSet/>
      <dgm:spPr/>
      <dgm:t>
        <a:bodyPr/>
        <a:lstStyle/>
        <a:p>
          <a:endParaRPr lang="en-US"/>
        </a:p>
      </dgm:t>
    </dgm:pt>
    <dgm:pt modelId="{0EF8D88F-F9D5-43B9-AA96-345DE3EEBF58}">
      <dgm:prSet phldrT="[Text]"/>
      <dgm:spPr/>
      <dgm:t>
        <a:bodyPr/>
        <a:lstStyle/>
        <a:p>
          <a:r>
            <a:rPr lang="en-US"/>
            <a:t>Health care</a:t>
          </a:r>
        </a:p>
      </dgm:t>
    </dgm:pt>
    <dgm:pt modelId="{817FD6D9-2350-4523-9617-914BE0A0E1B9}" type="parTrans" cxnId="{16630903-3E37-4879-BA8A-846EBC82B326}">
      <dgm:prSet/>
      <dgm:spPr/>
      <dgm:t>
        <a:bodyPr/>
        <a:lstStyle/>
        <a:p>
          <a:endParaRPr lang="en-US"/>
        </a:p>
      </dgm:t>
    </dgm:pt>
    <dgm:pt modelId="{A21664F8-5565-464E-9E9B-289556A683BC}" type="sibTrans" cxnId="{16630903-3E37-4879-BA8A-846EBC82B326}">
      <dgm:prSet/>
      <dgm:spPr/>
      <dgm:t>
        <a:bodyPr/>
        <a:lstStyle/>
        <a:p>
          <a:endParaRPr lang="en-US"/>
        </a:p>
      </dgm:t>
    </dgm:pt>
    <dgm:pt modelId="{4D6A954A-CCC6-4D0F-9B6D-2A4570D40FC0}">
      <dgm:prSet phldrT="[Text]"/>
      <dgm:spPr/>
      <dgm:t>
        <a:bodyPr/>
        <a:lstStyle/>
        <a:p>
          <a:r>
            <a:rPr lang="en-US"/>
            <a:t>Public and private sector</a:t>
          </a:r>
        </a:p>
      </dgm:t>
    </dgm:pt>
    <dgm:pt modelId="{5AC48F41-8708-40E8-A94D-77E19319E1E4}" type="parTrans" cxnId="{6B98FD1D-9C6D-4459-97EE-3F600AF926B1}">
      <dgm:prSet/>
      <dgm:spPr/>
      <dgm:t>
        <a:bodyPr/>
        <a:lstStyle/>
        <a:p>
          <a:endParaRPr lang="en-US"/>
        </a:p>
      </dgm:t>
    </dgm:pt>
    <dgm:pt modelId="{884DC251-2309-4E9D-9373-F6585651B211}" type="sibTrans" cxnId="{6B98FD1D-9C6D-4459-97EE-3F600AF926B1}">
      <dgm:prSet/>
      <dgm:spPr/>
      <dgm:t>
        <a:bodyPr/>
        <a:lstStyle/>
        <a:p>
          <a:endParaRPr lang="en-US"/>
        </a:p>
      </dgm:t>
    </dgm:pt>
    <dgm:pt modelId="{ECB07FBD-7497-4F57-8CDD-8F999B63B94F}">
      <dgm:prSet phldrT="[Text]"/>
      <dgm:spPr/>
      <dgm:t>
        <a:bodyPr/>
        <a:lstStyle/>
        <a:p>
          <a:r>
            <a:rPr lang="en-US"/>
            <a:t>Social supports and others</a:t>
          </a:r>
        </a:p>
      </dgm:t>
    </dgm:pt>
    <dgm:pt modelId="{C7C5DF56-673A-4FCE-BC16-356601E80251}" type="parTrans" cxnId="{8FFC7103-5F74-4E91-9134-D42375B80EED}">
      <dgm:prSet/>
      <dgm:spPr/>
      <dgm:t>
        <a:bodyPr/>
        <a:lstStyle/>
        <a:p>
          <a:endParaRPr lang="en-US"/>
        </a:p>
      </dgm:t>
    </dgm:pt>
    <dgm:pt modelId="{DA109CF7-2B7D-4074-9E01-2DF74FD831D2}" type="sibTrans" cxnId="{8FFC7103-5F74-4E91-9134-D42375B80EED}">
      <dgm:prSet/>
      <dgm:spPr/>
      <dgm:t>
        <a:bodyPr/>
        <a:lstStyle/>
        <a:p>
          <a:endParaRPr lang="en-US"/>
        </a:p>
      </dgm:t>
    </dgm:pt>
    <dgm:pt modelId="{01032F1B-60D6-4FCD-8019-E7453934E74B}" type="pres">
      <dgm:prSet presAssocID="{07F6D904-7F71-4381-BA5E-D52FA272101F}" presName="diagram" presStyleCnt="0">
        <dgm:presLayoutVars>
          <dgm:chMax val="1"/>
          <dgm:dir/>
          <dgm:animLvl val="ctr"/>
          <dgm:resizeHandles val="exact"/>
        </dgm:presLayoutVars>
      </dgm:prSet>
      <dgm:spPr/>
    </dgm:pt>
    <dgm:pt modelId="{B78C64D4-5319-4236-8D7D-75819E22F4B2}" type="pres">
      <dgm:prSet presAssocID="{07F6D904-7F71-4381-BA5E-D52FA272101F}" presName="matrix" presStyleCnt="0"/>
      <dgm:spPr/>
    </dgm:pt>
    <dgm:pt modelId="{0A4276CF-63C4-46C3-81F5-C21C1CCDE9D2}" type="pres">
      <dgm:prSet presAssocID="{07F6D904-7F71-4381-BA5E-D52FA272101F}" presName="tile1" presStyleLbl="node1" presStyleIdx="0" presStyleCnt="4"/>
      <dgm:spPr/>
    </dgm:pt>
    <dgm:pt modelId="{A35FA3D6-B147-485E-97C1-D788ECED6D8D}" type="pres">
      <dgm:prSet presAssocID="{07F6D904-7F71-4381-BA5E-D52FA272101F}" presName="tile1text" presStyleLbl="node1" presStyleIdx="0" presStyleCnt="4">
        <dgm:presLayoutVars>
          <dgm:chMax val="0"/>
          <dgm:chPref val="0"/>
          <dgm:bulletEnabled val="1"/>
        </dgm:presLayoutVars>
      </dgm:prSet>
      <dgm:spPr/>
    </dgm:pt>
    <dgm:pt modelId="{55700673-2CA8-4116-BB63-A58D678F0E6D}" type="pres">
      <dgm:prSet presAssocID="{07F6D904-7F71-4381-BA5E-D52FA272101F}" presName="tile2" presStyleLbl="node1" presStyleIdx="1" presStyleCnt="4"/>
      <dgm:spPr/>
    </dgm:pt>
    <dgm:pt modelId="{E9FE806A-0CF0-4AA5-A3F1-D9D04127C50D}" type="pres">
      <dgm:prSet presAssocID="{07F6D904-7F71-4381-BA5E-D52FA272101F}" presName="tile2text" presStyleLbl="node1" presStyleIdx="1" presStyleCnt="4">
        <dgm:presLayoutVars>
          <dgm:chMax val="0"/>
          <dgm:chPref val="0"/>
          <dgm:bulletEnabled val="1"/>
        </dgm:presLayoutVars>
      </dgm:prSet>
      <dgm:spPr/>
    </dgm:pt>
    <dgm:pt modelId="{546EC834-4787-44C7-A437-E3BF8713594D}" type="pres">
      <dgm:prSet presAssocID="{07F6D904-7F71-4381-BA5E-D52FA272101F}" presName="tile3" presStyleLbl="node1" presStyleIdx="2" presStyleCnt="4"/>
      <dgm:spPr/>
    </dgm:pt>
    <dgm:pt modelId="{130FC13C-6C59-407C-BC28-8BC5600635EE}" type="pres">
      <dgm:prSet presAssocID="{07F6D904-7F71-4381-BA5E-D52FA272101F}" presName="tile3text" presStyleLbl="node1" presStyleIdx="2" presStyleCnt="4">
        <dgm:presLayoutVars>
          <dgm:chMax val="0"/>
          <dgm:chPref val="0"/>
          <dgm:bulletEnabled val="1"/>
        </dgm:presLayoutVars>
      </dgm:prSet>
      <dgm:spPr/>
    </dgm:pt>
    <dgm:pt modelId="{42FA3D69-878B-40FC-A613-20A5321AE5A8}" type="pres">
      <dgm:prSet presAssocID="{07F6D904-7F71-4381-BA5E-D52FA272101F}" presName="tile4" presStyleLbl="node1" presStyleIdx="3" presStyleCnt="4"/>
      <dgm:spPr/>
    </dgm:pt>
    <dgm:pt modelId="{78ECCF8C-C533-4E68-B1E9-0851C97DDD4D}" type="pres">
      <dgm:prSet presAssocID="{07F6D904-7F71-4381-BA5E-D52FA272101F}" presName="tile4text" presStyleLbl="node1" presStyleIdx="3" presStyleCnt="4">
        <dgm:presLayoutVars>
          <dgm:chMax val="0"/>
          <dgm:chPref val="0"/>
          <dgm:bulletEnabled val="1"/>
        </dgm:presLayoutVars>
      </dgm:prSet>
      <dgm:spPr/>
    </dgm:pt>
    <dgm:pt modelId="{8D7F829B-6B87-463E-BFC9-2F3CAFE497E6}" type="pres">
      <dgm:prSet presAssocID="{07F6D904-7F71-4381-BA5E-D52FA272101F}" presName="centerTile" presStyleLbl="fgShp" presStyleIdx="0" presStyleCnt="1" custScaleX="171721" custScaleY="162451">
        <dgm:presLayoutVars>
          <dgm:chMax val="0"/>
          <dgm:chPref val="0"/>
        </dgm:presLayoutVars>
      </dgm:prSet>
      <dgm:spPr/>
    </dgm:pt>
  </dgm:ptLst>
  <dgm:cxnLst>
    <dgm:cxn modelId="{83722002-EACD-4180-8E24-DFB27F69BED9}" type="presOf" srcId="{07F6D904-7F71-4381-BA5E-D52FA272101F}" destId="{01032F1B-60D6-4FCD-8019-E7453934E74B}" srcOrd="0" destOrd="0" presId="urn:microsoft.com/office/officeart/2005/8/layout/matrix1"/>
    <dgm:cxn modelId="{16630903-3E37-4879-BA8A-846EBC82B326}" srcId="{98FABD73-5BA7-4EA5-818D-30184DDA4E63}" destId="{0EF8D88F-F9D5-43B9-AA96-345DE3EEBF58}" srcOrd="1" destOrd="0" parTransId="{817FD6D9-2350-4523-9617-914BE0A0E1B9}" sibTransId="{A21664F8-5565-464E-9E9B-289556A683BC}"/>
    <dgm:cxn modelId="{8FFC7103-5F74-4E91-9134-D42375B80EED}" srcId="{98FABD73-5BA7-4EA5-818D-30184DDA4E63}" destId="{ECB07FBD-7497-4F57-8CDD-8F999B63B94F}" srcOrd="3" destOrd="0" parTransId="{C7C5DF56-673A-4FCE-BC16-356601E80251}" sibTransId="{DA109CF7-2B7D-4074-9E01-2DF74FD831D2}"/>
    <dgm:cxn modelId="{0B3B8607-DBA4-41BD-8D1C-CBEAAD61FFDB}" type="presOf" srcId="{4D6A954A-CCC6-4D0F-9B6D-2A4570D40FC0}" destId="{546EC834-4787-44C7-A437-E3BF8713594D}" srcOrd="0" destOrd="0" presId="urn:microsoft.com/office/officeart/2005/8/layout/matrix1"/>
    <dgm:cxn modelId="{6B98FD1D-9C6D-4459-97EE-3F600AF926B1}" srcId="{98FABD73-5BA7-4EA5-818D-30184DDA4E63}" destId="{4D6A954A-CCC6-4D0F-9B6D-2A4570D40FC0}" srcOrd="2" destOrd="0" parTransId="{5AC48F41-8708-40E8-A94D-77E19319E1E4}" sibTransId="{884DC251-2309-4E9D-9373-F6585651B211}"/>
    <dgm:cxn modelId="{7F36F638-35A6-4AA6-BDBA-5C7907FE6188}" srcId="{98FABD73-5BA7-4EA5-818D-30184DDA4E63}" destId="{D7968145-BE88-43B2-8A0A-6FB35A2E4B05}" srcOrd="0" destOrd="0" parTransId="{8D5DE770-D431-466E-9A02-0698B2ED420C}" sibTransId="{2688BE09-15B9-48EE-9E08-E5707A804D4A}"/>
    <dgm:cxn modelId="{BA9C6B5B-8B54-4ACC-BC9A-E2978E42091D}" type="presOf" srcId="{98FABD73-5BA7-4EA5-818D-30184DDA4E63}" destId="{8D7F829B-6B87-463E-BFC9-2F3CAFE497E6}" srcOrd="0" destOrd="0" presId="urn:microsoft.com/office/officeart/2005/8/layout/matrix1"/>
    <dgm:cxn modelId="{0B9B6976-C223-457E-AE94-D84F1CD480E3}" type="presOf" srcId="{0EF8D88F-F9D5-43B9-AA96-345DE3EEBF58}" destId="{55700673-2CA8-4116-BB63-A58D678F0E6D}" srcOrd="0" destOrd="0" presId="urn:microsoft.com/office/officeart/2005/8/layout/matrix1"/>
    <dgm:cxn modelId="{45FAED7B-0229-4B84-85BE-0E3E6E9A366C}" type="presOf" srcId="{0EF8D88F-F9D5-43B9-AA96-345DE3EEBF58}" destId="{E9FE806A-0CF0-4AA5-A3F1-D9D04127C50D}" srcOrd="1" destOrd="0" presId="urn:microsoft.com/office/officeart/2005/8/layout/matrix1"/>
    <dgm:cxn modelId="{5771FE8E-E0C3-4C4F-866E-763EE52B2AE3}" srcId="{07F6D904-7F71-4381-BA5E-D52FA272101F}" destId="{98FABD73-5BA7-4EA5-818D-30184DDA4E63}" srcOrd="0" destOrd="0" parTransId="{1DC6227C-1A27-4E95-9F05-902DDA9CFF9E}" sibTransId="{9B6983A0-B674-46EF-B4AE-155135609167}"/>
    <dgm:cxn modelId="{98E5A599-D072-484C-B182-55BF8F719878}" type="presOf" srcId="{D7968145-BE88-43B2-8A0A-6FB35A2E4B05}" destId="{A35FA3D6-B147-485E-97C1-D788ECED6D8D}" srcOrd="1" destOrd="0" presId="urn:microsoft.com/office/officeart/2005/8/layout/matrix1"/>
    <dgm:cxn modelId="{118A50DB-6F2A-4194-8B5F-EA767407E9C4}" type="presOf" srcId="{ECB07FBD-7497-4F57-8CDD-8F999B63B94F}" destId="{42FA3D69-878B-40FC-A613-20A5321AE5A8}" srcOrd="0" destOrd="0" presId="urn:microsoft.com/office/officeart/2005/8/layout/matrix1"/>
    <dgm:cxn modelId="{CE30A6ED-E68E-427A-A9E0-8882F5153F33}" type="presOf" srcId="{4D6A954A-CCC6-4D0F-9B6D-2A4570D40FC0}" destId="{130FC13C-6C59-407C-BC28-8BC5600635EE}" srcOrd="1" destOrd="0" presId="urn:microsoft.com/office/officeart/2005/8/layout/matrix1"/>
    <dgm:cxn modelId="{B2F9E5F6-F3ED-4A46-A984-B8F1DF3DDD8E}" type="presOf" srcId="{ECB07FBD-7497-4F57-8CDD-8F999B63B94F}" destId="{78ECCF8C-C533-4E68-B1E9-0851C97DDD4D}" srcOrd="1" destOrd="0" presId="urn:microsoft.com/office/officeart/2005/8/layout/matrix1"/>
    <dgm:cxn modelId="{4352BAFB-ABCE-4D29-BC9F-1713DD6B6CEB}" type="presOf" srcId="{D7968145-BE88-43B2-8A0A-6FB35A2E4B05}" destId="{0A4276CF-63C4-46C3-81F5-C21C1CCDE9D2}" srcOrd="0" destOrd="0" presId="urn:microsoft.com/office/officeart/2005/8/layout/matrix1"/>
    <dgm:cxn modelId="{81BA6E12-C755-40ED-A2C8-D2B44D061739}" type="presParOf" srcId="{01032F1B-60D6-4FCD-8019-E7453934E74B}" destId="{B78C64D4-5319-4236-8D7D-75819E22F4B2}" srcOrd="0" destOrd="0" presId="urn:microsoft.com/office/officeart/2005/8/layout/matrix1"/>
    <dgm:cxn modelId="{A364FEAE-A48B-4D35-A8AB-86070EB5203C}" type="presParOf" srcId="{B78C64D4-5319-4236-8D7D-75819E22F4B2}" destId="{0A4276CF-63C4-46C3-81F5-C21C1CCDE9D2}" srcOrd="0" destOrd="0" presId="urn:microsoft.com/office/officeart/2005/8/layout/matrix1"/>
    <dgm:cxn modelId="{C1CAC9EA-251E-4338-BE74-9A7F5A2089E8}" type="presParOf" srcId="{B78C64D4-5319-4236-8D7D-75819E22F4B2}" destId="{A35FA3D6-B147-485E-97C1-D788ECED6D8D}" srcOrd="1" destOrd="0" presId="urn:microsoft.com/office/officeart/2005/8/layout/matrix1"/>
    <dgm:cxn modelId="{9188D132-855E-4FDA-9EA9-9F050093B0A8}" type="presParOf" srcId="{B78C64D4-5319-4236-8D7D-75819E22F4B2}" destId="{55700673-2CA8-4116-BB63-A58D678F0E6D}" srcOrd="2" destOrd="0" presId="urn:microsoft.com/office/officeart/2005/8/layout/matrix1"/>
    <dgm:cxn modelId="{F620776E-E1C2-467C-8242-0596A5BA9FB5}" type="presParOf" srcId="{B78C64D4-5319-4236-8D7D-75819E22F4B2}" destId="{E9FE806A-0CF0-4AA5-A3F1-D9D04127C50D}" srcOrd="3" destOrd="0" presId="urn:microsoft.com/office/officeart/2005/8/layout/matrix1"/>
    <dgm:cxn modelId="{95970F31-831A-4A66-8513-0C0154E1C22E}" type="presParOf" srcId="{B78C64D4-5319-4236-8D7D-75819E22F4B2}" destId="{546EC834-4787-44C7-A437-E3BF8713594D}" srcOrd="4" destOrd="0" presId="urn:microsoft.com/office/officeart/2005/8/layout/matrix1"/>
    <dgm:cxn modelId="{0DA26338-C24E-40C8-8995-35F484D42FAB}" type="presParOf" srcId="{B78C64D4-5319-4236-8D7D-75819E22F4B2}" destId="{130FC13C-6C59-407C-BC28-8BC5600635EE}" srcOrd="5" destOrd="0" presId="urn:microsoft.com/office/officeart/2005/8/layout/matrix1"/>
    <dgm:cxn modelId="{DAEE8EC5-AFAA-4A8C-8152-4160C2FA643A}" type="presParOf" srcId="{B78C64D4-5319-4236-8D7D-75819E22F4B2}" destId="{42FA3D69-878B-40FC-A613-20A5321AE5A8}" srcOrd="6" destOrd="0" presId="urn:microsoft.com/office/officeart/2005/8/layout/matrix1"/>
    <dgm:cxn modelId="{B9798112-363B-4FE7-AFF4-21ACF375177B}" type="presParOf" srcId="{B78C64D4-5319-4236-8D7D-75819E22F4B2}" destId="{78ECCF8C-C533-4E68-B1E9-0851C97DDD4D}" srcOrd="7" destOrd="0" presId="urn:microsoft.com/office/officeart/2005/8/layout/matrix1"/>
    <dgm:cxn modelId="{5D115504-8AB1-433C-9797-6AEE945C2AEC}" type="presParOf" srcId="{01032F1B-60D6-4FCD-8019-E7453934E74B}" destId="{8D7F829B-6B87-463E-BFC9-2F3CAFE497E6}"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D49640-22C0-45B2-85D5-C8194CC23B6B}"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4230CDF3-BA30-4358-8369-B4F43AF5585E}">
      <dgm:prSet phldrT="[Text]" custT="1"/>
      <dgm:spPr>
        <a:solidFill>
          <a:srgbClr val="54ABB3"/>
        </a:solidFill>
        <a:ln>
          <a:solidFill>
            <a:srgbClr val="54ABB3"/>
          </a:solidFill>
        </a:ln>
      </dgm:spPr>
      <dgm:t>
        <a:bodyPr/>
        <a:lstStyle/>
        <a:p>
          <a:pPr marL="0" lvl="0" indent="0" algn="l" defTabSz="1422400" rtl="0">
            <a:lnSpc>
              <a:spcPct val="90000"/>
            </a:lnSpc>
            <a:spcBef>
              <a:spcPct val="0"/>
            </a:spcBef>
            <a:spcAft>
              <a:spcPct val="35000"/>
            </a:spcAft>
            <a:buNone/>
          </a:pPr>
          <a:r>
            <a:rPr lang="en-US" sz="3200" b="1" kern="1200">
              <a:solidFill>
                <a:prstClr val="white"/>
              </a:solidFill>
              <a:latin typeface="Calibri Light" panose="020F0302020204030204"/>
              <a:ea typeface="+mn-ea"/>
              <a:cs typeface="+mn-cs"/>
            </a:rPr>
            <a:t>Agency-wide leadership in health equity</a:t>
          </a:r>
        </a:p>
      </dgm:t>
    </dgm:pt>
    <dgm:pt modelId="{A00DF285-D8B6-44CC-BF6A-ECA023C69C57}" type="parTrans" cxnId="{610AC05F-72E4-4210-B2AA-C33D351E8806}">
      <dgm:prSet/>
      <dgm:spPr/>
      <dgm:t>
        <a:bodyPr/>
        <a:lstStyle/>
        <a:p>
          <a:endParaRPr lang="en-US"/>
        </a:p>
      </dgm:t>
    </dgm:pt>
    <dgm:pt modelId="{4F0E3754-709B-4E90-BDA7-9B6EB2D21DB7}" type="sibTrans" cxnId="{610AC05F-72E4-4210-B2AA-C33D351E8806}">
      <dgm:prSet/>
      <dgm:spPr/>
      <dgm:t>
        <a:bodyPr/>
        <a:lstStyle/>
        <a:p>
          <a:endParaRPr lang="en-US"/>
        </a:p>
      </dgm:t>
    </dgm:pt>
    <dgm:pt modelId="{D100A769-FC8A-48FA-B168-F71E1D382437}">
      <dgm:prSet phldrT="[Text]" phldr="0" custT="1"/>
      <dgm:spPr>
        <a:solidFill>
          <a:srgbClr val="66C7E0"/>
        </a:solidFill>
        <a:ln>
          <a:solidFill>
            <a:srgbClr val="66C7E0"/>
          </a:solidFill>
        </a:ln>
      </dgm:spPr>
      <dgm:t>
        <a:bodyPr/>
        <a:lstStyle/>
        <a:p>
          <a:pPr rtl="0"/>
          <a:r>
            <a:rPr lang="en-US" sz="3200" b="1">
              <a:solidFill>
                <a:schemeClr val="bg1"/>
              </a:solidFill>
              <a:latin typeface="Calibri Light" panose="020F0302020204030204"/>
            </a:rPr>
            <a:t>Engage and invest in communities</a:t>
          </a:r>
          <a:endParaRPr lang="en-US" sz="3200" b="1">
            <a:solidFill>
              <a:schemeClr val="bg1"/>
            </a:solidFill>
          </a:endParaRPr>
        </a:p>
      </dgm:t>
    </dgm:pt>
    <dgm:pt modelId="{29E3CB72-458F-4E4A-AECC-10DF8337E248}" type="parTrans" cxnId="{5CCE952A-58C2-476A-9313-90EDD134F9FE}">
      <dgm:prSet/>
      <dgm:spPr/>
      <dgm:t>
        <a:bodyPr/>
        <a:lstStyle/>
        <a:p>
          <a:endParaRPr lang="en-US"/>
        </a:p>
      </dgm:t>
    </dgm:pt>
    <dgm:pt modelId="{07D5D2D8-B846-435A-83FA-44C6BC0C14BD}" type="sibTrans" cxnId="{5CCE952A-58C2-476A-9313-90EDD134F9FE}">
      <dgm:prSet/>
      <dgm:spPr/>
      <dgm:t>
        <a:bodyPr/>
        <a:lstStyle/>
        <a:p>
          <a:endParaRPr lang="en-US"/>
        </a:p>
      </dgm:t>
    </dgm:pt>
    <dgm:pt modelId="{0C1CB963-05B1-4030-AE98-1D70BFA83BEA}">
      <dgm:prSet phldrT="[Text]" phldr="0" custT="1"/>
      <dgm:spPr>
        <a:solidFill>
          <a:srgbClr val="F05C57"/>
        </a:solidFill>
        <a:ln>
          <a:solidFill>
            <a:srgbClr val="F05C57"/>
          </a:solidFill>
        </a:ln>
      </dgm:spPr>
      <dgm:t>
        <a:bodyPr/>
        <a:lstStyle/>
        <a:p>
          <a:pPr marL="0" lvl="0" indent="0" algn="l" defTabSz="1422400" rtl="0">
            <a:lnSpc>
              <a:spcPct val="90000"/>
            </a:lnSpc>
            <a:spcBef>
              <a:spcPct val="0"/>
            </a:spcBef>
            <a:spcAft>
              <a:spcPct val="35000"/>
            </a:spcAft>
            <a:buNone/>
          </a:pPr>
          <a:r>
            <a:rPr lang="en-US" sz="3200" b="1" kern="1200">
              <a:solidFill>
                <a:prstClr val="white"/>
              </a:solidFill>
              <a:latin typeface="Calibri Light" panose="020F0302020204030204"/>
              <a:ea typeface="+mn-ea"/>
              <a:cs typeface="+mn-cs"/>
            </a:rPr>
            <a:t>Strategic foresight and innovation</a:t>
          </a:r>
        </a:p>
      </dgm:t>
    </dgm:pt>
    <dgm:pt modelId="{9FBA0622-693A-406A-A763-54A354A9E9D7}" type="parTrans" cxnId="{703BA0ED-335C-41E2-B431-E32101D7AAFF}">
      <dgm:prSet/>
      <dgm:spPr/>
      <dgm:t>
        <a:bodyPr/>
        <a:lstStyle/>
        <a:p>
          <a:endParaRPr lang="en-US"/>
        </a:p>
      </dgm:t>
    </dgm:pt>
    <dgm:pt modelId="{D7CB42BA-0FAA-44D3-AB02-36D1D1A7996C}" type="sibTrans" cxnId="{703BA0ED-335C-41E2-B431-E32101D7AAFF}">
      <dgm:prSet/>
      <dgm:spPr/>
      <dgm:t>
        <a:bodyPr/>
        <a:lstStyle/>
        <a:p>
          <a:endParaRPr lang="en-US"/>
        </a:p>
      </dgm:t>
    </dgm:pt>
    <dgm:pt modelId="{186EA3D6-0B1E-4A09-89A1-A1678F18DC5F}" type="pres">
      <dgm:prSet presAssocID="{C5D49640-22C0-45B2-85D5-C8194CC23B6B}" presName="Name0" presStyleCnt="0">
        <dgm:presLayoutVars>
          <dgm:chMax val="7"/>
          <dgm:chPref val="7"/>
          <dgm:dir/>
        </dgm:presLayoutVars>
      </dgm:prSet>
      <dgm:spPr/>
    </dgm:pt>
    <dgm:pt modelId="{37F30105-6BCD-4AD8-B5B2-5F3BDD55E211}" type="pres">
      <dgm:prSet presAssocID="{C5D49640-22C0-45B2-85D5-C8194CC23B6B}" presName="Name1" presStyleCnt="0"/>
      <dgm:spPr/>
    </dgm:pt>
    <dgm:pt modelId="{EAD1CBC2-C5C2-46E7-80F2-FC186E903E75}" type="pres">
      <dgm:prSet presAssocID="{C5D49640-22C0-45B2-85D5-C8194CC23B6B}" presName="cycle" presStyleCnt="0"/>
      <dgm:spPr/>
    </dgm:pt>
    <dgm:pt modelId="{A0D976F4-977D-4361-AA37-692EDAA12055}" type="pres">
      <dgm:prSet presAssocID="{C5D49640-22C0-45B2-85D5-C8194CC23B6B}" presName="srcNode" presStyleLbl="node1" presStyleIdx="0" presStyleCnt="3"/>
      <dgm:spPr/>
    </dgm:pt>
    <dgm:pt modelId="{D6CC18EC-00C8-47C4-B1E5-BED378089FC2}" type="pres">
      <dgm:prSet presAssocID="{C5D49640-22C0-45B2-85D5-C8194CC23B6B}" presName="conn" presStyleLbl="parChTrans1D2" presStyleIdx="0" presStyleCnt="1"/>
      <dgm:spPr/>
    </dgm:pt>
    <dgm:pt modelId="{FCA46E59-6018-47FB-B92F-E3A78F6B4EB2}" type="pres">
      <dgm:prSet presAssocID="{C5D49640-22C0-45B2-85D5-C8194CC23B6B}" presName="extraNode" presStyleLbl="node1" presStyleIdx="0" presStyleCnt="3"/>
      <dgm:spPr/>
    </dgm:pt>
    <dgm:pt modelId="{647CD4FA-7189-48BE-A5CA-BDF9988CCF12}" type="pres">
      <dgm:prSet presAssocID="{C5D49640-22C0-45B2-85D5-C8194CC23B6B}" presName="dstNode" presStyleLbl="node1" presStyleIdx="0" presStyleCnt="3"/>
      <dgm:spPr/>
    </dgm:pt>
    <dgm:pt modelId="{A8BDE1C2-C2F5-49EE-94BC-5B7641063C56}" type="pres">
      <dgm:prSet presAssocID="{4230CDF3-BA30-4358-8369-B4F43AF5585E}" presName="text_1" presStyleLbl="node1" presStyleIdx="0" presStyleCnt="3">
        <dgm:presLayoutVars>
          <dgm:bulletEnabled val="1"/>
        </dgm:presLayoutVars>
      </dgm:prSet>
      <dgm:spPr/>
    </dgm:pt>
    <dgm:pt modelId="{0F95398D-8999-4544-8FC6-BD5C06A3EB8E}" type="pres">
      <dgm:prSet presAssocID="{4230CDF3-BA30-4358-8369-B4F43AF5585E}" presName="accent_1" presStyleCnt="0"/>
      <dgm:spPr/>
    </dgm:pt>
    <dgm:pt modelId="{F7651B01-0FBB-4025-A658-1489779CE388}" type="pres">
      <dgm:prSet presAssocID="{4230CDF3-BA30-4358-8369-B4F43AF5585E}" presName="accentRepeatNode" presStyleLbl="solidFgAcc1" presStyleIdx="0" presStyleCnt="3"/>
      <dgm:spPr/>
    </dgm:pt>
    <dgm:pt modelId="{8476E815-F705-4DC1-8B19-A88F2B2A95E7}" type="pres">
      <dgm:prSet presAssocID="{D100A769-FC8A-48FA-B168-F71E1D382437}" presName="text_2" presStyleLbl="node1" presStyleIdx="1" presStyleCnt="3">
        <dgm:presLayoutVars>
          <dgm:bulletEnabled val="1"/>
        </dgm:presLayoutVars>
      </dgm:prSet>
      <dgm:spPr/>
    </dgm:pt>
    <dgm:pt modelId="{BA97868F-C53E-47C2-AC74-F62C48CD7653}" type="pres">
      <dgm:prSet presAssocID="{D100A769-FC8A-48FA-B168-F71E1D382437}" presName="accent_2" presStyleCnt="0"/>
      <dgm:spPr/>
    </dgm:pt>
    <dgm:pt modelId="{DC404948-6127-4A2D-B949-7B3AF7940096}" type="pres">
      <dgm:prSet presAssocID="{D100A769-FC8A-48FA-B168-F71E1D382437}" presName="accentRepeatNode" presStyleLbl="solidFgAcc1" presStyleIdx="1" presStyleCnt="3"/>
      <dgm:spPr/>
    </dgm:pt>
    <dgm:pt modelId="{18097F9F-43BE-42D3-943A-F071CD7DC56D}" type="pres">
      <dgm:prSet presAssocID="{0C1CB963-05B1-4030-AE98-1D70BFA83BEA}" presName="text_3" presStyleLbl="node1" presStyleIdx="2" presStyleCnt="3">
        <dgm:presLayoutVars>
          <dgm:bulletEnabled val="1"/>
        </dgm:presLayoutVars>
      </dgm:prSet>
      <dgm:spPr/>
    </dgm:pt>
    <dgm:pt modelId="{27DA4776-5C4D-4E67-B9F7-C44ABDF683AB}" type="pres">
      <dgm:prSet presAssocID="{0C1CB963-05B1-4030-AE98-1D70BFA83BEA}" presName="accent_3" presStyleCnt="0"/>
      <dgm:spPr/>
    </dgm:pt>
    <dgm:pt modelId="{4EF3C454-FFA5-4EC7-9EC1-67B66A649D56}" type="pres">
      <dgm:prSet presAssocID="{0C1CB963-05B1-4030-AE98-1D70BFA83BEA}" presName="accentRepeatNode" presStyleLbl="solidFgAcc1" presStyleIdx="2" presStyleCnt="3"/>
      <dgm:spPr/>
    </dgm:pt>
  </dgm:ptLst>
  <dgm:cxnLst>
    <dgm:cxn modelId="{16088908-2AE6-4533-81C3-1BE93275BC87}" type="presOf" srcId="{4F0E3754-709B-4E90-BDA7-9B6EB2D21DB7}" destId="{D6CC18EC-00C8-47C4-B1E5-BED378089FC2}" srcOrd="0" destOrd="0" presId="urn:microsoft.com/office/officeart/2008/layout/VerticalCurvedList"/>
    <dgm:cxn modelId="{5CCE952A-58C2-476A-9313-90EDD134F9FE}" srcId="{C5D49640-22C0-45B2-85D5-C8194CC23B6B}" destId="{D100A769-FC8A-48FA-B168-F71E1D382437}" srcOrd="1" destOrd="0" parTransId="{29E3CB72-458F-4E4A-AECC-10DF8337E248}" sibTransId="{07D5D2D8-B846-435A-83FA-44C6BC0C14BD}"/>
    <dgm:cxn modelId="{610AC05F-72E4-4210-B2AA-C33D351E8806}" srcId="{C5D49640-22C0-45B2-85D5-C8194CC23B6B}" destId="{4230CDF3-BA30-4358-8369-B4F43AF5585E}" srcOrd="0" destOrd="0" parTransId="{A00DF285-D8B6-44CC-BF6A-ECA023C69C57}" sibTransId="{4F0E3754-709B-4E90-BDA7-9B6EB2D21DB7}"/>
    <dgm:cxn modelId="{95853762-ED4F-420B-B139-FD7758E80FF9}" type="presOf" srcId="{0C1CB963-05B1-4030-AE98-1D70BFA83BEA}" destId="{18097F9F-43BE-42D3-943A-F071CD7DC56D}" srcOrd="0" destOrd="0" presId="urn:microsoft.com/office/officeart/2008/layout/VerticalCurvedList"/>
    <dgm:cxn modelId="{FD3828AD-86AD-4614-957B-8A6D18D6FC06}" type="presOf" srcId="{D100A769-FC8A-48FA-B168-F71E1D382437}" destId="{8476E815-F705-4DC1-8B19-A88F2B2A95E7}" srcOrd="0" destOrd="0" presId="urn:microsoft.com/office/officeart/2008/layout/VerticalCurvedList"/>
    <dgm:cxn modelId="{5B1E5BCC-D0C5-4097-B332-7940AAA3300A}" type="presOf" srcId="{C5D49640-22C0-45B2-85D5-C8194CC23B6B}" destId="{186EA3D6-0B1E-4A09-89A1-A1678F18DC5F}" srcOrd="0" destOrd="0" presId="urn:microsoft.com/office/officeart/2008/layout/VerticalCurvedList"/>
    <dgm:cxn modelId="{11C02BEA-16FE-4D12-9ADD-66629BF60C4D}" type="presOf" srcId="{4230CDF3-BA30-4358-8369-B4F43AF5585E}" destId="{A8BDE1C2-C2F5-49EE-94BC-5B7641063C56}" srcOrd="0" destOrd="0" presId="urn:microsoft.com/office/officeart/2008/layout/VerticalCurvedList"/>
    <dgm:cxn modelId="{703BA0ED-335C-41E2-B431-E32101D7AAFF}" srcId="{C5D49640-22C0-45B2-85D5-C8194CC23B6B}" destId="{0C1CB963-05B1-4030-AE98-1D70BFA83BEA}" srcOrd="2" destOrd="0" parTransId="{9FBA0622-693A-406A-A763-54A354A9E9D7}" sibTransId="{D7CB42BA-0FAA-44D3-AB02-36D1D1A7996C}"/>
    <dgm:cxn modelId="{6CC4352D-CFE7-4F77-BE05-BDB44485C8FF}" type="presParOf" srcId="{186EA3D6-0B1E-4A09-89A1-A1678F18DC5F}" destId="{37F30105-6BCD-4AD8-B5B2-5F3BDD55E211}" srcOrd="0" destOrd="0" presId="urn:microsoft.com/office/officeart/2008/layout/VerticalCurvedList"/>
    <dgm:cxn modelId="{928F835A-37C2-4F15-AFE1-B2E9CDC8B53F}" type="presParOf" srcId="{37F30105-6BCD-4AD8-B5B2-5F3BDD55E211}" destId="{EAD1CBC2-C5C2-46E7-80F2-FC186E903E75}" srcOrd="0" destOrd="0" presId="urn:microsoft.com/office/officeart/2008/layout/VerticalCurvedList"/>
    <dgm:cxn modelId="{E428A0DA-8319-47A8-BFF7-6497E5A033C8}" type="presParOf" srcId="{EAD1CBC2-C5C2-46E7-80F2-FC186E903E75}" destId="{A0D976F4-977D-4361-AA37-692EDAA12055}" srcOrd="0" destOrd="0" presId="urn:microsoft.com/office/officeart/2008/layout/VerticalCurvedList"/>
    <dgm:cxn modelId="{4E931CC9-B620-4726-A1B2-382B2E9440F1}" type="presParOf" srcId="{EAD1CBC2-C5C2-46E7-80F2-FC186E903E75}" destId="{D6CC18EC-00C8-47C4-B1E5-BED378089FC2}" srcOrd="1" destOrd="0" presId="urn:microsoft.com/office/officeart/2008/layout/VerticalCurvedList"/>
    <dgm:cxn modelId="{4A8E2E2C-1D6B-4CFD-AC63-FAFD8C7E526C}" type="presParOf" srcId="{EAD1CBC2-C5C2-46E7-80F2-FC186E903E75}" destId="{FCA46E59-6018-47FB-B92F-E3A78F6B4EB2}" srcOrd="2" destOrd="0" presId="urn:microsoft.com/office/officeart/2008/layout/VerticalCurvedList"/>
    <dgm:cxn modelId="{696B2BEB-F341-485D-9FB0-397AD20A0B9F}" type="presParOf" srcId="{EAD1CBC2-C5C2-46E7-80F2-FC186E903E75}" destId="{647CD4FA-7189-48BE-A5CA-BDF9988CCF12}" srcOrd="3" destOrd="0" presId="urn:microsoft.com/office/officeart/2008/layout/VerticalCurvedList"/>
    <dgm:cxn modelId="{0FB8D5D4-DDD5-4570-AF19-16EC9750F44B}" type="presParOf" srcId="{37F30105-6BCD-4AD8-B5B2-5F3BDD55E211}" destId="{A8BDE1C2-C2F5-49EE-94BC-5B7641063C56}" srcOrd="1" destOrd="0" presId="urn:microsoft.com/office/officeart/2008/layout/VerticalCurvedList"/>
    <dgm:cxn modelId="{91183D82-5C45-4A76-852A-3ED073CE3EB8}" type="presParOf" srcId="{37F30105-6BCD-4AD8-B5B2-5F3BDD55E211}" destId="{0F95398D-8999-4544-8FC6-BD5C06A3EB8E}" srcOrd="2" destOrd="0" presId="urn:microsoft.com/office/officeart/2008/layout/VerticalCurvedList"/>
    <dgm:cxn modelId="{4DFE5A3B-9832-41F9-8CBD-614BC866A060}" type="presParOf" srcId="{0F95398D-8999-4544-8FC6-BD5C06A3EB8E}" destId="{F7651B01-0FBB-4025-A658-1489779CE388}" srcOrd="0" destOrd="0" presId="urn:microsoft.com/office/officeart/2008/layout/VerticalCurvedList"/>
    <dgm:cxn modelId="{FC309D74-BB70-4AA1-A52B-9008DCA50CE0}" type="presParOf" srcId="{37F30105-6BCD-4AD8-B5B2-5F3BDD55E211}" destId="{8476E815-F705-4DC1-8B19-A88F2B2A95E7}" srcOrd="3" destOrd="0" presId="urn:microsoft.com/office/officeart/2008/layout/VerticalCurvedList"/>
    <dgm:cxn modelId="{B5E779ED-BB97-44C6-B0D5-D04429182F98}" type="presParOf" srcId="{37F30105-6BCD-4AD8-B5B2-5F3BDD55E211}" destId="{BA97868F-C53E-47C2-AC74-F62C48CD7653}" srcOrd="4" destOrd="0" presId="urn:microsoft.com/office/officeart/2008/layout/VerticalCurvedList"/>
    <dgm:cxn modelId="{745822CD-4647-4C8E-8E64-05C56619F199}" type="presParOf" srcId="{BA97868F-C53E-47C2-AC74-F62C48CD7653}" destId="{DC404948-6127-4A2D-B949-7B3AF7940096}" srcOrd="0" destOrd="0" presId="urn:microsoft.com/office/officeart/2008/layout/VerticalCurvedList"/>
    <dgm:cxn modelId="{2523B3FD-746E-4581-BB23-5A2DABF8D7C0}" type="presParOf" srcId="{37F30105-6BCD-4AD8-B5B2-5F3BDD55E211}" destId="{18097F9F-43BE-42D3-943A-F071CD7DC56D}" srcOrd="5" destOrd="0" presId="urn:microsoft.com/office/officeart/2008/layout/VerticalCurvedList"/>
    <dgm:cxn modelId="{0FD6530C-B295-4B51-B37E-8A1FB2285D56}" type="presParOf" srcId="{37F30105-6BCD-4AD8-B5B2-5F3BDD55E211}" destId="{27DA4776-5C4D-4E67-B9F7-C44ABDF683AB}" srcOrd="6" destOrd="0" presId="urn:microsoft.com/office/officeart/2008/layout/VerticalCurvedList"/>
    <dgm:cxn modelId="{5B6FE626-663E-4F59-A307-3A782FA6EB0A}" type="presParOf" srcId="{27DA4776-5C4D-4E67-B9F7-C44ABDF683AB}" destId="{4EF3C454-FFA5-4EC7-9EC1-67B66A649D5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2F5D52-A347-4358-AF6A-4B3D6AAA1600}"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AABFAE1A-E064-4D3F-B59D-CB0BE8EF6D6E}">
      <dgm:prSet phldrT="[Text]" custT="1"/>
      <dgm:spPr>
        <a:solidFill>
          <a:schemeClr val="accent1">
            <a:lumMod val="50000"/>
          </a:schemeClr>
        </a:solidFill>
      </dgm:spPr>
      <dgm:t>
        <a:bodyPr/>
        <a:lstStyle/>
        <a:p>
          <a:r>
            <a:rPr lang="en-US" sz="1600" b="1"/>
            <a:t>Core Data</a:t>
          </a:r>
        </a:p>
      </dgm:t>
    </dgm:pt>
    <dgm:pt modelId="{982206F0-8DB5-4D7D-915D-0E79D0D2B6C7}" type="parTrans" cxnId="{38004F67-0387-4466-AF96-10776387FFC4}">
      <dgm:prSet/>
      <dgm:spPr/>
      <dgm:t>
        <a:bodyPr/>
        <a:lstStyle/>
        <a:p>
          <a:endParaRPr lang="en-US"/>
        </a:p>
      </dgm:t>
    </dgm:pt>
    <dgm:pt modelId="{2B1F7BCA-2AD7-46D1-9580-459CDA0D5C23}" type="sibTrans" cxnId="{38004F67-0387-4466-AF96-10776387FFC4}">
      <dgm:prSet/>
      <dgm:spPr/>
      <dgm:t>
        <a:bodyPr/>
        <a:lstStyle/>
        <a:p>
          <a:endParaRPr lang="en-US"/>
        </a:p>
      </dgm:t>
    </dgm:pt>
    <dgm:pt modelId="{669FD050-23E3-449F-AE9E-E3863F90D21D}">
      <dgm:prSet phldrT="[Text]" custT="1"/>
      <dgm:spPr>
        <a:solidFill>
          <a:schemeClr val="bg1"/>
        </a:solidFill>
        <a:ln w="28575">
          <a:solidFill>
            <a:schemeClr val="accent1"/>
          </a:solidFill>
          <a:prstDash val="dash"/>
        </a:ln>
      </dgm:spPr>
      <dgm:t>
        <a:bodyPr/>
        <a:lstStyle/>
        <a:p>
          <a:r>
            <a:rPr lang="en-US" sz="1400">
              <a:solidFill>
                <a:schemeClr val="accent1">
                  <a:lumMod val="50000"/>
                </a:schemeClr>
              </a:solidFill>
            </a:rPr>
            <a:t>Syndromic Surveillance Data</a:t>
          </a:r>
        </a:p>
      </dgm:t>
    </dgm:pt>
    <dgm:pt modelId="{A7D43913-64E8-4D0D-AEC2-DADC7D7684E8}" type="parTrans" cxnId="{7425AFC0-8D71-473D-8736-679E5576CD29}">
      <dgm:prSet/>
      <dgm:spPr/>
      <dgm:t>
        <a:bodyPr/>
        <a:lstStyle/>
        <a:p>
          <a:endParaRPr lang="en-US"/>
        </a:p>
      </dgm:t>
    </dgm:pt>
    <dgm:pt modelId="{ACE60A2A-B825-4785-9A6A-149CB0653A91}" type="sibTrans" cxnId="{7425AFC0-8D71-473D-8736-679E5576CD29}">
      <dgm:prSet/>
      <dgm:spPr/>
      <dgm:t>
        <a:bodyPr/>
        <a:lstStyle/>
        <a:p>
          <a:endParaRPr lang="en-US"/>
        </a:p>
      </dgm:t>
    </dgm:pt>
    <dgm:pt modelId="{625D9166-42C7-4AA3-B5D5-DA1EE2FF00CF}">
      <dgm:prSet phldrT="[Text]" custT="1"/>
      <dgm:spPr>
        <a:solidFill>
          <a:schemeClr val="bg1"/>
        </a:solidFill>
        <a:ln w="28575">
          <a:solidFill>
            <a:schemeClr val="accent1"/>
          </a:solidFill>
          <a:prstDash val="dash"/>
        </a:ln>
      </dgm:spPr>
      <dgm:t>
        <a:bodyPr/>
        <a:lstStyle/>
        <a:p>
          <a:r>
            <a:rPr lang="en-US" sz="1400">
              <a:solidFill>
                <a:schemeClr val="accent1">
                  <a:lumMod val="50000"/>
                </a:schemeClr>
              </a:solidFill>
            </a:rPr>
            <a:t>Vital Statistics Data</a:t>
          </a:r>
        </a:p>
      </dgm:t>
    </dgm:pt>
    <dgm:pt modelId="{C91E09A5-BB98-4997-95C0-21567F54CEA8}" type="parTrans" cxnId="{9B4D82BB-5D3C-439A-836B-5AF6AC21CF94}">
      <dgm:prSet/>
      <dgm:spPr/>
      <dgm:t>
        <a:bodyPr/>
        <a:lstStyle/>
        <a:p>
          <a:endParaRPr lang="en-US"/>
        </a:p>
      </dgm:t>
    </dgm:pt>
    <dgm:pt modelId="{57581596-210B-4D5C-B7EE-45AF7ED14F6C}" type="sibTrans" cxnId="{9B4D82BB-5D3C-439A-836B-5AF6AC21CF94}">
      <dgm:prSet/>
      <dgm:spPr/>
      <dgm:t>
        <a:bodyPr/>
        <a:lstStyle/>
        <a:p>
          <a:endParaRPr lang="en-US"/>
        </a:p>
      </dgm:t>
    </dgm:pt>
    <dgm:pt modelId="{44BF2C36-C1A8-49F8-8E59-B56EAF95A0EF}">
      <dgm:prSet phldrT="[Text]" custT="1"/>
      <dgm:spPr>
        <a:solidFill>
          <a:schemeClr val="bg1"/>
        </a:solidFill>
        <a:ln w="28575">
          <a:solidFill>
            <a:schemeClr val="accent1"/>
          </a:solidFill>
          <a:prstDash val="dash"/>
        </a:ln>
      </dgm:spPr>
      <dgm:t>
        <a:bodyPr/>
        <a:lstStyle/>
        <a:p>
          <a:r>
            <a:rPr lang="en-US" sz="1400">
              <a:solidFill>
                <a:schemeClr val="accent1">
                  <a:lumMod val="50000"/>
                </a:schemeClr>
              </a:solidFill>
            </a:rPr>
            <a:t>Hospital Capacity Data</a:t>
          </a:r>
        </a:p>
      </dgm:t>
    </dgm:pt>
    <dgm:pt modelId="{6E947829-8472-4AC5-82CF-E3EB44F761D3}" type="parTrans" cxnId="{9D5FD45C-72A1-411F-B339-5A26CE4E6DE8}">
      <dgm:prSet/>
      <dgm:spPr/>
      <dgm:t>
        <a:bodyPr/>
        <a:lstStyle/>
        <a:p>
          <a:endParaRPr lang="en-US"/>
        </a:p>
      </dgm:t>
    </dgm:pt>
    <dgm:pt modelId="{A366E912-0A56-4E8F-A5EA-5D2D4D9DBF33}" type="sibTrans" cxnId="{9D5FD45C-72A1-411F-B339-5A26CE4E6DE8}">
      <dgm:prSet/>
      <dgm:spPr/>
      <dgm:t>
        <a:bodyPr/>
        <a:lstStyle/>
        <a:p>
          <a:endParaRPr lang="en-US"/>
        </a:p>
      </dgm:t>
    </dgm:pt>
    <dgm:pt modelId="{F9F0BECD-3EA2-477F-AFC4-473E1DBDCD3E}">
      <dgm:prSet phldrT="[Text]" custT="1"/>
      <dgm:spPr>
        <a:solidFill>
          <a:schemeClr val="bg1"/>
        </a:solidFill>
        <a:ln w="28575">
          <a:solidFill>
            <a:schemeClr val="accent1"/>
          </a:solidFill>
          <a:prstDash val="dash"/>
        </a:ln>
      </dgm:spPr>
      <dgm:t>
        <a:bodyPr/>
        <a:lstStyle/>
        <a:p>
          <a:r>
            <a:rPr lang="en-US" sz="1400">
              <a:solidFill>
                <a:schemeClr val="accent1">
                  <a:lumMod val="50000"/>
                </a:schemeClr>
              </a:solidFill>
            </a:rPr>
            <a:t>Case Data</a:t>
          </a:r>
        </a:p>
      </dgm:t>
    </dgm:pt>
    <dgm:pt modelId="{C9D180D5-1E3D-497A-BF7B-25AAE48C48F7}" type="parTrans" cxnId="{A4CD2F4B-67D7-4E24-BF8A-38B609EB0E03}">
      <dgm:prSet/>
      <dgm:spPr/>
      <dgm:t>
        <a:bodyPr/>
        <a:lstStyle/>
        <a:p>
          <a:endParaRPr lang="en-US"/>
        </a:p>
      </dgm:t>
    </dgm:pt>
    <dgm:pt modelId="{C103EF86-F585-416B-99E8-B26818DAC94A}" type="sibTrans" cxnId="{A4CD2F4B-67D7-4E24-BF8A-38B609EB0E03}">
      <dgm:prSet/>
      <dgm:spPr/>
      <dgm:t>
        <a:bodyPr/>
        <a:lstStyle/>
        <a:p>
          <a:endParaRPr lang="en-US"/>
        </a:p>
      </dgm:t>
    </dgm:pt>
    <dgm:pt modelId="{6A1C234F-A665-4CA5-A8AE-6C85DDF47405}">
      <dgm:prSet phldrT="[Text]" custT="1"/>
      <dgm:spPr>
        <a:solidFill>
          <a:schemeClr val="bg1"/>
        </a:solidFill>
        <a:ln w="28575">
          <a:solidFill>
            <a:schemeClr val="accent1"/>
          </a:solidFill>
          <a:prstDash val="dash"/>
        </a:ln>
      </dgm:spPr>
      <dgm:t>
        <a:bodyPr/>
        <a:lstStyle/>
        <a:p>
          <a:r>
            <a:rPr lang="en-US" sz="1400">
              <a:solidFill>
                <a:schemeClr val="accent1">
                  <a:lumMod val="50000"/>
                </a:schemeClr>
              </a:solidFill>
            </a:rPr>
            <a:t>Vaccine Admin. Data</a:t>
          </a:r>
        </a:p>
      </dgm:t>
    </dgm:pt>
    <dgm:pt modelId="{581EBF82-ECFF-43B3-A803-5B73E3FB5730}" type="parTrans" cxnId="{41F9BAA0-8D21-4EFC-AEC4-D5D169D0D95C}">
      <dgm:prSet/>
      <dgm:spPr/>
      <dgm:t>
        <a:bodyPr/>
        <a:lstStyle/>
        <a:p>
          <a:endParaRPr lang="en-US"/>
        </a:p>
      </dgm:t>
    </dgm:pt>
    <dgm:pt modelId="{98BCF761-4B13-4098-B39B-53D5FFD686CF}" type="sibTrans" cxnId="{41F9BAA0-8D21-4EFC-AEC4-D5D169D0D95C}">
      <dgm:prSet/>
      <dgm:spPr/>
      <dgm:t>
        <a:bodyPr/>
        <a:lstStyle/>
        <a:p>
          <a:endParaRPr lang="en-US"/>
        </a:p>
      </dgm:t>
    </dgm:pt>
    <dgm:pt modelId="{D96C68F1-5DC0-4D7C-BEC0-D0B0D5DC3336}">
      <dgm:prSet phldrT="[Text]" custT="1"/>
      <dgm:spPr>
        <a:solidFill>
          <a:schemeClr val="bg1"/>
        </a:solidFill>
        <a:ln w="28575">
          <a:solidFill>
            <a:schemeClr val="accent1"/>
          </a:solidFill>
          <a:prstDash val="dash"/>
        </a:ln>
      </dgm:spPr>
      <dgm:t>
        <a:bodyPr/>
        <a:lstStyle/>
        <a:p>
          <a:r>
            <a:rPr lang="en-US" sz="1400" dirty="0">
              <a:solidFill>
                <a:schemeClr val="accent1">
                  <a:lumMod val="50000"/>
                </a:schemeClr>
              </a:solidFill>
            </a:rPr>
            <a:t>Lab-Based Test Data</a:t>
          </a:r>
        </a:p>
      </dgm:t>
    </dgm:pt>
    <dgm:pt modelId="{9310272D-5ABB-48DC-ACFB-6391CF24A69A}" type="parTrans" cxnId="{6CC45EAD-271C-46EA-85B6-F0CCC4C2200A}">
      <dgm:prSet/>
      <dgm:spPr/>
      <dgm:t>
        <a:bodyPr/>
        <a:lstStyle/>
        <a:p>
          <a:endParaRPr lang="en-US"/>
        </a:p>
      </dgm:t>
    </dgm:pt>
    <dgm:pt modelId="{29F4562D-28B6-457E-A903-8A5BCCEE78B0}" type="sibTrans" cxnId="{6CC45EAD-271C-46EA-85B6-F0CCC4C2200A}">
      <dgm:prSet/>
      <dgm:spPr/>
      <dgm:t>
        <a:bodyPr/>
        <a:lstStyle/>
        <a:p>
          <a:endParaRPr lang="en-US"/>
        </a:p>
      </dgm:t>
    </dgm:pt>
    <dgm:pt modelId="{21B32EAE-1061-48FB-95A0-8C02F3200065}" type="pres">
      <dgm:prSet presAssocID="{EB2F5D52-A347-4358-AF6A-4B3D6AAA1600}" presName="cycle" presStyleCnt="0">
        <dgm:presLayoutVars>
          <dgm:chMax val="1"/>
          <dgm:dir/>
          <dgm:animLvl val="ctr"/>
          <dgm:resizeHandles val="exact"/>
        </dgm:presLayoutVars>
      </dgm:prSet>
      <dgm:spPr/>
    </dgm:pt>
    <dgm:pt modelId="{48517972-54D0-4387-8B63-A7AF3DEFBA7F}" type="pres">
      <dgm:prSet presAssocID="{AABFAE1A-E064-4D3F-B59D-CB0BE8EF6D6E}" presName="centerShape" presStyleLbl="node0" presStyleIdx="0" presStyleCnt="1" custScaleX="132214" custScaleY="132214"/>
      <dgm:spPr/>
    </dgm:pt>
    <dgm:pt modelId="{A33CF218-D244-4CBC-8E62-F914F9E0AB03}" type="pres">
      <dgm:prSet presAssocID="{A7D43913-64E8-4D0D-AEC2-DADC7D7684E8}" presName="Name9" presStyleLbl="parChTrans1D2" presStyleIdx="0" presStyleCnt="6"/>
      <dgm:spPr/>
    </dgm:pt>
    <dgm:pt modelId="{B96D0970-04EC-41A3-BF8E-4871E71FBF57}" type="pres">
      <dgm:prSet presAssocID="{A7D43913-64E8-4D0D-AEC2-DADC7D7684E8}" presName="connTx" presStyleLbl="parChTrans1D2" presStyleIdx="0" presStyleCnt="6"/>
      <dgm:spPr/>
    </dgm:pt>
    <dgm:pt modelId="{0B132BBC-06EA-4DD3-B1C5-5BC7FA285031}" type="pres">
      <dgm:prSet presAssocID="{669FD050-23E3-449F-AE9E-E3863F90D21D}" presName="node" presStyleLbl="node1" presStyleIdx="0" presStyleCnt="6" custScaleX="123600" custScaleY="123600">
        <dgm:presLayoutVars>
          <dgm:bulletEnabled val="1"/>
        </dgm:presLayoutVars>
      </dgm:prSet>
      <dgm:spPr/>
    </dgm:pt>
    <dgm:pt modelId="{AA79A0E2-14D5-4AF0-BB4B-FF77420A177E}" type="pres">
      <dgm:prSet presAssocID="{C91E09A5-BB98-4997-95C0-21567F54CEA8}" presName="Name9" presStyleLbl="parChTrans1D2" presStyleIdx="1" presStyleCnt="6"/>
      <dgm:spPr/>
    </dgm:pt>
    <dgm:pt modelId="{94C43C24-E875-49BE-8ACE-7BF014DD2DAA}" type="pres">
      <dgm:prSet presAssocID="{C91E09A5-BB98-4997-95C0-21567F54CEA8}" presName="connTx" presStyleLbl="parChTrans1D2" presStyleIdx="1" presStyleCnt="6"/>
      <dgm:spPr/>
    </dgm:pt>
    <dgm:pt modelId="{31D808C8-0B62-462F-B221-0841F266C659}" type="pres">
      <dgm:prSet presAssocID="{625D9166-42C7-4AA3-B5D5-DA1EE2FF00CF}" presName="node" presStyleLbl="node1" presStyleIdx="1" presStyleCnt="6" custScaleX="123600" custScaleY="123600">
        <dgm:presLayoutVars>
          <dgm:bulletEnabled val="1"/>
        </dgm:presLayoutVars>
      </dgm:prSet>
      <dgm:spPr/>
    </dgm:pt>
    <dgm:pt modelId="{F00FFEDD-F9E7-4CB0-A27E-399C316054FF}" type="pres">
      <dgm:prSet presAssocID="{581EBF82-ECFF-43B3-A803-5B73E3FB5730}" presName="Name9" presStyleLbl="parChTrans1D2" presStyleIdx="2" presStyleCnt="6"/>
      <dgm:spPr/>
    </dgm:pt>
    <dgm:pt modelId="{32553149-BDC9-4F8F-AA46-F832C3FFBA5E}" type="pres">
      <dgm:prSet presAssocID="{581EBF82-ECFF-43B3-A803-5B73E3FB5730}" presName="connTx" presStyleLbl="parChTrans1D2" presStyleIdx="2" presStyleCnt="6"/>
      <dgm:spPr/>
    </dgm:pt>
    <dgm:pt modelId="{67603E7E-9270-4F63-838B-ED739158D043}" type="pres">
      <dgm:prSet presAssocID="{6A1C234F-A665-4CA5-A8AE-6C85DDF47405}" presName="node" presStyleLbl="node1" presStyleIdx="2" presStyleCnt="6" custScaleX="123600" custScaleY="123600">
        <dgm:presLayoutVars>
          <dgm:bulletEnabled val="1"/>
        </dgm:presLayoutVars>
      </dgm:prSet>
      <dgm:spPr/>
    </dgm:pt>
    <dgm:pt modelId="{3C91E014-3FFD-4077-BD55-1796FAD9A032}" type="pres">
      <dgm:prSet presAssocID="{6E947829-8472-4AC5-82CF-E3EB44F761D3}" presName="Name9" presStyleLbl="parChTrans1D2" presStyleIdx="3" presStyleCnt="6"/>
      <dgm:spPr/>
    </dgm:pt>
    <dgm:pt modelId="{BAEE1924-8FA0-42D4-89BC-116E6B6DEA46}" type="pres">
      <dgm:prSet presAssocID="{6E947829-8472-4AC5-82CF-E3EB44F761D3}" presName="connTx" presStyleLbl="parChTrans1D2" presStyleIdx="3" presStyleCnt="6"/>
      <dgm:spPr/>
    </dgm:pt>
    <dgm:pt modelId="{4873094A-9B69-48DC-A96C-C41EA542D716}" type="pres">
      <dgm:prSet presAssocID="{44BF2C36-C1A8-49F8-8E59-B56EAF95A0EF}" presName="node" presStyleLbl="node1" presStyleIdx="3" presStyleCnt="6" custScaleX="123600" custScaleY="123600">
        <dgm:presLayoutVars>
          <dgm:bulletEnabled val="1"/>
        </dgm:presLayoutVars>
      </dgm:prSet>
      <dgm:spPr/>
    </dgm:pt>
    <dgm:pt modelId="{156E4136-97EF-4C62-AEB1-865A4502044A}" type="pres">
      <dgm:prSet presAssocID="{9310272D-5ABB-48DC-ACFB-6391CF24A69A}" presName="Name9" presStyleLbl="parChTrans1D2" presStyleIdx="4" presStyleCnt="6"/>
      <dgm:spPr/>
    </dgm:pt>
    <dgm:pt modelId="{A6097667-D5F4-4163-A422-EBB3E2D7DB54}" type="pres">
      <dgm:prSet presAssocID="{9310272D-5ABB-48DC-ACFB-6391CF24A69A}" presName="connTx" presStyleLbl="parChTrans1D2" presStyleIdx="4" presStyleCnt="6"/>
      <dgm:spPr/>
    </dgm:pt>
    <dgm:pt modelId="{5B14B32F-2BBE-4878-BCEE-C85D1EEACF71}" type="pres">
      <dgm:prSet presAssocID="{D96C68F1-5DC0-4D7C-BEC0-D0B0D5DC3336}" presName="node" presStyleLbl="node1" presStyleIdx="4" presStyleCnt="6" custScaleX="123600" custScaleY="123600">
        <dgm:presLayoutVars>
          <dgm:bulletEnabled val="1"/>
        </dgm:presLayoutVars>
      </dgm:prSet>
      <dgm:spPr/>
    </dgm:pt>
    <dgm:pt modelId="{EF07C3B2-317B-41B0-8651-E51895E1D7B3}" type="pres">
      <dgm:prSet presAssocID="{C9D180D5-1E3D-497A-BF7B-25AAE48C48F7}" presName="Name9" presStyleLbl="parChTrans1D2" presStyleIdx="5" presStyleCnt="6"/>
      <dgm:spPr/>
    </dgm:pt>
    <dgm:pt modelId="{466D6FCE-3A0B-4F6A-97B5-D26A45FD27DA}" type="pres">
      <dgm:prSet presAssocID="{C9D180D5-1E3D-497A-BF7B-25AAE48C48F7}" presName="connTx" presStyleLbl="parChTrans1D2" presStyleIdx="5" presStyleCnt="6"/>
      <dgm:spPr/>
    </dgm:pt>
    <dgm:pt modelId="{E865A7A1-CD01-43DD-A03D-9E0BF1B77DF1}" type="pres">
      <dgm:prSet presAssocID="{F9F0BECD-3EA2-477F-AFC4-473E1DBDCD3E}" presName="node" presStyleLbl="node1" presStyleIdx="5" presStyleCnt="6" custScaleX="123600" custScaleY="123600">
        <dgm:presLayoutVars>
          <dgm:bulletEnabled val="1"/>
        </dgm:presLayoutVars>
      </dgm:prSet>
      <dgm:spPr/>
    </dgm:pt>
  </dgm:ptLst>
  <dgm:cxnLst>
    <dgm:cxn modelId="{471CB005-1E6B-4C68-A13D-5CC9231D0E07}" type="presOf" srcId="{9310272D-5ABB-48DC-ACFB-6391CF24A69A}" destId="{156E4136-97EF-4C62-AEB1-865A4502044A}" srcOrd="0" destOrd="0" presId="urn:microsoft.com/office/officeart/2005/8/layout/radial1"/>
    <dgm:cxn modelId="{7FD1FB2E-71F6-474C-AB58-ED4A461E3D66}" type="presOf" srcId="{625D9166-42C7-4AA3-B5D5-DA1EE2FF00CF}" destId="{31D808C8-0B62-462F-B221-0841F266C659}" srcOrd="0" destOrd="0" presId="urn:microsoft.com/office/officeart/2005/8/layout/radial1"/>
    <dgm:cxn modelId="{0729BE30-F0F0-4AE0-B831-64A513B74759}" type="presOf" srcId="{6E947829-8472-4AC5-82CF-E3EB44F761D3}" destId="{3C91E014-3FFD-4077-BD55-1796FAD9A032}" srcOrd="0" destOrd="0" presId="urn:microsoft.com/office/officeart/2005/8/layout/radial1"/>
    <dgm:cxn modelId="{1C5DD95B-3167-4871-8575-FD8E97FF878F}" type="presOf" srcId="{A7D43913-64E8-4D0D-AEC2-DADC7D7684E8}" destId="{B96D0970-04EC-41A3-BF8E-4871E71FBF57}" srcOrd="1" destOrd="0" presId="urn:microsoft.com/office/officeart/2005/8/layout/radial1"/>
    <dgm:cxn modelId="{9D5FD45C-72A1-411F-B339-5A26CE4E6DE8}" srcId="{AABFAE1A-E064-4D3F-B59D-CB0BE8EF6D6E}" destId="{44BF2C36-C1A8-49F8-8E59-B56EAF95A0EF}" srcOrd="3" destOrd="0" parTransId="{6E947829-8472-4AC5-82CF-E3EB44F761D3}" sibTransId="{A366E912-0A56-4E8F-A5EA-5D2D4D9DBF33}"/>
    <dgm:cxn modelId="{71C00E5D-7DE3-4447-91DE-7A9057346CE2}" type="presOf" srcId="{C9D180D5-1E3D-497A-BF7B-25AAE48C48F7}" destId="{466D6FCE-3A0B-4F6A-97B5-D26A45FD27DA}" srcOrd="1" destOrd="0" presId="urn:microsoft.com/office/officeart/2005/8/layout/radial1"/>
    <dgm:cxn modelId="{8B2E4041-1A5B-4624-93F7-061B86B450E8}" type="presOf" srcId="{6E947829-8472-4AC5-82CF-E3EB44F761D3}" destId="{BAEE1924-8FA0-42D4-89BC-116E6B6DEA46}" srcOrd="1" destOrd="0" presId="urn:microsoft.com/office/officeart/2005/8/layout/radial1"/>
    <dgm:cxn modelId="{38004F67-0387-4466-AF96-10776387FFC4}" srcId="{EB2F5D52-A347-4358-AF6A-4B3D6AAA1600}" destId="{AABFAE1A-E064-4D3F-B59D-CB0BE8EF6D6E}" srcOrd="0" destOrd="0" parTransId="{982206F0-8DB5-4D7D-915D-0E79D0D2B6C7}" sibTransId="{2B1F7BCA-2AD7-46D1-9580-459CDA0D5C23}"/>
    <dgm:cxn modelId="{A4CD2F4B-67D7-4E24-BF8A-38B609EB0E03}" srcId="{AABFAE1A-E064-4D3F-B59D-CB0BE8EF6D6E}" destId="{F9F0BECD-3EA2-477F-AFC4-473E1DBDCD3E}" srcOrd="5" destOrd="0" parTransId="{C9D180D5-1E3D-497A-BF7B-25AAE48C48F7}" sibTransId="{C103EF86-F585-416B-99E8-B26818DAC94A}"/>
    <dgm:cxn modelId="{D3CE1470-9EAD-4636-A25D-50C1EE3CE6E3}" type="presOf" srcId="{AABFAE1A-E064-4D3F-B59D-CB0BE8EF6D6E}" destId="{48517972-54D0-4387-8B63-A7AF3DEFBA7F}" srcOrd="0" destOrd="0" presId="urn:microsoft.com/office/officeart/2005/8/layout/radial1"/>
    <dgm:cxn modelId="{760D567B-6CB7-46A0-9CBB-956AC1A251DE}" type="presOf" srcId="{C91E09A5-BB98-4997-95C0-21567F54CEA8}" destId="{94C43C24-E875-49BE-8ACE-7BF014DD2DAA}" srcOrd="1" destOrd="0" presId="urn:microsoft.com/office/officeart/2005/8/layout/radial1"/>
    <dgm:cxn modelId="{1D4EAF7C-D1E2-422B-AC6A-AABF66DF3F94}" type="presOf" srcId="{669FD050-23E3-449F-AE9E-E3863F90D21D}" destId="{0B132BBC-06EA-4DD3-B1C5-5BC7FA285031}" srcOrd="0" destOrd="0" presId="urn:microsoft.com/office/officeart/2005/8/layout/radial1"/>
    <dgm:cxn modelId="{189C5D87-EBC4-4A7F-AC0C-DB8DB803409D}" type="presOf" srcId="{581EBF82-ECFF-43B3-A803-5B73E3FB5730}" destId="{32553149-BDC9-4F8F-AA46-F832C3FFBA5E}" srcOrd="1" destOrd="0" presId="urn:microsoft.com/office/officeart/2005/8/layout/radial1"/>
    <dgm:cxn modelId="{34E59D93-FE9F-48F3-BE6D-DCCF90C32A2B}" type="presOf" srcId="{581EBF82-ECFF-43B3-A803-5B73E3FB5730}" destId="{F00FFEDD-F9E7-4CB0-A27E-399C316054FF}" srcOrd="0" destOrd="0" presId="urn:microsoft.com/office/officeart/2005/8/layout/radial1"/>
    <dgm:cxn modelId="{5C17359E-4E16-4857-B1C0-F34837C0B58E}" type="presOf" srcId="{C91E09A5-BB98-4997-95C0-21567F54CEA8}" destId="{AA79A0E2-14D5-4AF0-BB4B-FF77420A177E}" srcOrd="0" destOrd="0" presId="urn:microsoft.com/office/officeart/2005/8/layout/radial1"/>
    <dgm:cxn modelId="{41F9BAA0-8D21-4EFC-AEC4-D5D169D0D95C}" srcId="{AABFAE1A-E064-4D3F-B59D-CB0BE8EF6D6E}" destId="{6A1C234F-A665-4CA5-A8AE-6C85DDF47405}" srcOrd="2" destOrd="0" parTransId="{581EBF82-ECFF-43B3-A803-5B73E3FB5730}" sibTransId="{98BCF761-4B13-4098-B39B-53D5FFD686CF}"/>
    <dgm:cxn modelId="{3C0B94A5-E2F3-4AC2-8E1E-47035AF08046}" type="presOf" srcId="{A7D43913-64E8-4D0D-AEC2-DADC7D7684E8}" destId="{A33CF218-D244-4CBC-8E62-F914F9E0AB03}" srcOrd="0" destOrd="0" presId="urn:microsoft.com/office/officeart/2005/8/layout/radial1"/>
    <dgm:cxn modelId="{535E40A7-FA92-4D2C-9231-4E666AB20202}" type="presOf" srcId="{F9F0BECD-3EA2-477F-AFC4-473E1DBDCD3E}" destId="{E865A7A1-CD01-43DD-A03D-9E0BF1B77DF1}" srcOrd="0" destOrd="0" presId="urn:microsoft.com/office/officeart/2005/8/layout/radial1"/>
    <dgm:cxn modelId="{6CC45EAD-271C-46EA-85B6-F0CCC4C2200A}" srcId="{AABFAE1A-E064-4D3F-B59D-CB0BE8EF6D6E}" destId="{D96C68F1-5DC0-4D7C-BEC0-D0B0D5DC3336}" srcOrd="4" destOrd="0" parTransId="{9310272D-5ABB-48DC-ACFB-6391CF24A69A}" sibTransId="{29F4562D-28B6-457E-A903-8A5BCCEE78B0}"/>
    <dgm:cxn modelId="{514315B8-9633-490A-AA5C-F2179F041636}" type="presOf" srcId="{6A1C234F-A665-4CA5-A8AE-6C85DDF47405}" destId="{67603E7E-9270-4F63-838B-ED739158D043}" srcOrd="0" destOrd="0" presId="urn:microsoft.com/office/officeart/2005/8/layout/radial1"/>
    <dgm:cxn modelId="{9B4D82BB-5D3C-439A-836B-5AF6AC21CF94}" srcId="{AABFAE1A-E064-4D3F-B59D-CB0BE8EF6D6E}" destId="{625D9166-42C7-4AA3-B5D5-DA1EE2FF00CF}" srcOrd="1" destOrd="0" parTransId="{C91E09A5-BB98-4997-95C0-21567F54CEA8}" sibTransId="{57581596-210B-4D5C-B7EE-45AF7ED14F6C}"/>
    <dgm:cxn modelId="{7425AFC0-8D71-473D-8736-679E5576CD29}" srcId="{AABFAE1A-E064-4D3F-B59D-CB0BE8EF6D6E}" destId="{669FD050-23E3-449F-AE9E-E3863F90D21D}" srcOrd="0" destOrd="0" parTransId="{A7D43913-64E8-4D0D-AEC2-DADC7D7684E8}" sibTransId="{ACE60A2A-B825-4785-9A6A-149CB0653A91}"/>
    <dgm:cxn modelId="{A0AE55C8-7902-41C5-B9AD-482BFEE07784}" type="presOf" srcId="{44BF2C36-C1A8-49F8-8E59-B56EAF95A0EF}" destId="{4873094A-9B69-48DC-A96C-C41EA542D716}" srcOrd="0" destOrd="0" presId="urn:microsoft.com/office/officeart/2005/8/layout/radial1"/>
    <dgm:cxn modelId="{B767C5D7-B712-4FF1-B268-13D5645FBB7B}" type="presOf" srcId="{D96C68F1-5DC0-4D7C-BEC0-D0B0D5DC3336}" destId="{5B14B32F-2BBE-4878-BCEE-C85D1EEACF71}" srcOrd="0" destOrd="0" presId="urn:microsoft.com/office/officeart/2005/8/layout/radial1"/>
    <dgm:cxn modelId="{B02540DA-800C-46E6-A56C-1ECEEEA7D29E}" type="presOf" srcId="{9310272D-5ABB-48DC-ACFB-6391CF24A69A}" destId="{A6097667-D5F4-4163-A422-EBB3E2D7DB54}" srcOrd="1" destOrd="0" presId="urn:microsoft.com/office/officeart/2005/8/layout/radial1"/>
    <dgm:cxn modelId="{F188D6DA-633B-4D4D-8FC9-0A737F213E1C}" type="presOf" srcId="{EB2F5D52-A347-4358-AF6A-4B3D6AAA1600}" destId="{21B32EAE-1061-48FB-95A0-8C02F3200065}" srcOrd="0" destOrd="0" presId="urn:microsoft.com/office/officeart/2005/8/layout/radial1"/>
    <dgm:cxn modelId="{0685EFF8-CC58-4181-870C-2CD3817F359D}" type="presOf" srcId="{C9D180D5-1E3D-497A-BF7B-25AAE48C48F7}" destId="{EF07C3B2-317B-41B0-8651-E51895E1D7B3}" srcOrd="0" destOrd="0" presId="urn:microsoft.com/office/officeart/2005/8/layout/radial1"/>
    <dgm:cxn modelId="{85CFB98C-EB58-4E16-8706-7674A883BBE4}" type="presParOf" srcId="{21B32EAE-1061-48FB-95A0-8C02F3200065}" destId="{48517972-54D0-4387-8B63-A7AF3DEFBA7F}" srcOrd="0" destOrd="0" presId="urn:microsoft.com/office/officeart/2005/8/layout/radial1"/>
    <dgm:cxn modelId="{C72B73E8-3886-4C31-AF5A-82E42F530964}" type="presParOf" srcId="{21B32EAE-1061-48FB-95A0-8C02F3200065}" destId="{A33CF218-D244-4CBC-8E62-F914F9E0AB03}" srcOrd="1" destOrd="0" presId="urn:microsoft.com/office/officeart/2005/8/layout/radial1"/>
    <dgm:cxn modelId="{E65B3AC7-E93D-4055-95FF-03A8D730D993}" type="presParOf" srcId="{A33CF218-D244-4CBC-8E62-F914F9E0AB03}" destId="{B96D0970-04EC-41A3-BF8E-4871E71FBF57}" srcOrd="0" destOrd="0" presId="urn:microsoft.com/office/officeart/2005/8/layout/radial1"/>
    <dgm:cxn modelId="{7C24994E-98BF-462E-BE4A-457B4DA908B4}" type="presParOf" srcId="{21B32EAE-1061-48FB-95A0-8C02F3200065}" destId="{0B132BBC-06EA-4DD3-B1C5-5BC7FA285031}" srcOrd="2" destOrd="0" presId="urn:microsoft.com/office/officeart/2005/8/layout/radial1"/>
    <dgm:cxn modelId="{919E70A9-B427-4520-86AD-509991A71E11}" type="presParOf" srcId="{21B32EAE-1061-48FB-95A0-8C02F3200065}" destId="{AA79A0E2-14D5-4AF0-BB4B-FF77420A177E}" srcOrd="3" destOrd="0" presId="urn:microsoft.com/office/officeart/2005/8/layout/radial1"/>
    <dgm:cxn modelId="{1A0FB660-3A3D-494E-8A4F-B533C7AA49A8}" type="presParOf" srcId="{AA79A0E2-14D5-4AF0-BB4B-FF77420A177E}" destId="{94C43C24-E875-49BE-8ACE-7BF014DD2DAA}" srcOrd="0" destOrd="0" presId="urn:microsoft.com/office/officeart/2005/8/layout/radial1"/>
    <dgm:cxn modelId="{7F8C447D-CDE6-4A15-9225-5F886E741733}" type="presParOf" srcId="{21B32EAE-1061-48FB-95A0-8C02F3200065}" destId="{31D808C8-0B62-462F-B221-0841F266C659}" srcOrd="4" destOrd="0" presId="urn:microsoft.com/office/officeart/2005/8/layout/radial1"/>
    <dgm:cxn modelId="{674D2AF5-73D8-4F29-9C52-2DF13F7CD132}" type="presParOf" srcId="{21B32EAE-1061-48FB-95A0-8C02F3200065}" destId="{F00FFEDD-F9E7-4CB0-A27E-399C316054FF}" srcOrd="5" destOrd="0" presId="urn:microsoft.com/office/officeart/2005/8/layout/radial1"/>
    <dgm:cxn modelId="{546E1C09-E246-4F0A-975C-0E8D22EF5E09}" type="presParOf" srcId="{F00FFEDD-F9E7-4CB0-A27E-399C316054FF}" destId="{32553149-BDC9-4F8F-AA46-F832C3FFBA5E}" srcOrd="0" destOrd="0" presId="urn:microsoft.com/office/officeart/2005/8/layout/radial1"/>
    <dgm:cxn modelId="{E68B4D54-ED72-4D0D-938D-930FC09B3E7A}" type="presParOf" srcId="{21B32EAE-1061-48FB-95A0-8C02F3200065}" destId="{67603E7E-9270-4F63-838B-ED739158D043}" srcOrd="6" destOrd="0" presId="urn:microsoft.com/office/officeart/2005/8/layout/radial1"/>
    <dgm:cxn modelId="{FA65EA56-1BDE-40B6-AE7B-99C3F0574F52}" type="presParOf" srcId="{21B32EAE-1061-48FB-95A0-8C02F3200065}" destId="{3C91E014-3FFD-4077-BD55-1796FAD9A032}" srcOrd="7" destOrd="0" presId="urn:microsoft.com/office/officeart/2005/8/layout/radial1"/>
    <dgm:cxn modelId="{6FC8A7D8-C860-4AC9-9A25-6816D3072541}" type="presParOf" srcId="{3C91E014-3FFD-4077-BD55-1796FAD9A032}" destId="{BAEE1924-8FA0-42D4-89BC-116E6B6DEA46}" srcOrd="0" destOrd="0" presId="urn:microsoft.com/office/officeart/2005/8/layout/radial1"/>
    <dgm:cxn modelId="{F2C1D9FB-2AFA-470A-B180-9EB77EE7AF84}" type="presParOf" srcId="{21B32EAE-1061-48FB-95A0-8C02F3200065}" destId="{4873094A-9B69-48DC-A96C-C41EA542D716}" srcOrd="8" destOrd="0" presId="urn:microsoft.com/office/officeart/2005/8/layout/radial1"/>
    <dgm:cxn modelId="{986A33BD-F58B-49FF-8AF7-D97BD3ABFA07}" type="presParOf" srcId="{21B32EAE-1061-48FB-95A0-8C02F3200065}" destId="{156E4136-97EF-4C62-AEB1-865A4502044A}" srcOrd="9" destOrd="0" presId="urn:microsoft.com/office/officeart/2005/8/layout/radial1"/>
    <dgm:cxn modelId="{38B231BC-F3F4-4373-8D6C-0966AF9B0279}" type="presParOf" srcId="{156E4136-97EF-4C62-AEB1-865A4502044A}" destId="{A6097667-D5F4-4163-A422-EBB3E2D7DB54}" srcOrd="0" destOrd="0" presId="urn:microsoft.com/office/officeart/2005/8/layout/radial1"/>
    <dgm:cxn modelId="{12BA6332-FBD0-4CF2-AC1B-7F5EA757E47E}" type="presParOf" srcId="{21B32EAE-1061-48FB-95A0-8C02F3200065}" destId="{5B14B32F-2BBE-4878-BCEE-C85D1EEACF71}" srcOrd="10" destOrd="0" presId="urn:microsoft.com/office/officeart/2005/8/layout/radial1"/>
    <dgm:cxn modelId="{A00B300D-052E-4A28-8B82-B73FE8C02281}" type="presParOf" srcId="{21B32EAE-1061-48FB-95A0-8C02F3200065}" destId="{EF07C3B2-317B-41B0-8651-E51895E1D7B3}" srcOrd="11" destOrd="0" presId="urn:microsoft.com/office/officeart/2005/8/layout/radial1"/>
    <dgm:cxn modelId="{4238DD07-334D-4D8E-9437-7459E606DD0C}" type="presParOf" srcId="{EF07C3B2-317B-41B0-8651-E51895E1D7B3}" destId="{466D6FCE-3A0B-4F6A-97B5-D26A45FD27DA}" srcOrd="0" destOrd="0" presId="urn:microsoft.com/office/officeart/2005/8/layout/radial1"/>
    <dgm:cxn modelId="{6FE24ADD-D129-4058-A109-88A319C36547}" type="presParOf" srcId="{21B32EAE-1061-48FB-95A0-8C02F3200065}" destId="{E865A7A1-CD01-43DD-A03D-9E0BF1B77DF1}"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9C4D5E4-5465-4DC1-8D61-22D888DD0E74}"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86A7BC54-940E-4C7C-A65F-E317486B699F}">
      <dgm:prSet phldrT="[Text]"/>
      <dgm:spPr/>
      <dgm:t>
        <a:bodyPr/>
        <a:lstStyle/>
        <a:p>
          <a:r>
            <a:rPr lang="en-US"/>
            <a:t>November 2023</a:t>
          </a:r>
        </a:p>
      </dgm:t>
    </dgm:pt>
    <dgm:pt modelId="{21A5FE8B-7695-424F-9B22-83EF558C2586}" type="parTrans" cxnId="{01A72E26-CC6C-402A-8270-A7E018C9FCBD}">
      <dgm:prSet/>
      <dgm:spPr/>
      <dgm:t>
        <a:bodyPr/>
        <a:lstStyle/>
        <a:p>
          <a:endParaRPr lang="en-US"/>
        </a:p>
      </dgm:t>
    </dgm:pt>
    <dgm:pt modelId="{E51B1786-A91E-4013-8AF5-6BB83BAC9CCE}" type="sibTrans" cxnId="{01A72E26-CC6C-402A-8270-A7E018C9FCBD}">
      <dgm:prSet/>
      <dgm:spPr/>
      <dgm:t>
        <a:bodyPr/>
        <a:lstStyle/>
        <a:p>
          <a:endParaRPr lang="en-US"/>
        </a:p>
      </dgm:t>
    </dgm:pt>
    <dgm:pt modelId="{7FF9E475-2BB9-478E-820A-411206B50AB4}">
      <dgm:prSet phldrT="[Text]"/>
      <dgm:spPr/>
      <dgm:t>
        <a:bodyPr/>
        <a:lstStyle/>
        <a:p>
          <a:r>
            <a:rPr lang="en-US"/>
            <a:t>Communicate plans to partners and jurisdictions</a:t>
          </a:r>
        </a:p>
      </dgm:t>
    </dgm:pt>
    <dgm:pt modelId="{2A349CCD-77D7-4103-A2E1-29CBD3E1C381}" type="parTrans" cxnId="{7D75AF1A-9E07-42D9-ACC1-4C6A0F1185C5}">
      <dgm:prSet/>
      <dgm:spPr/>
      <dgm:t>
        <a:bodyPr/>
        <a:lstStyle/>
        <a:p>
          <a:endParaRPr lang="en-US"/>
        </a:p>
      </dgm:t>
    </dgm:pt>
    <dgm:pt modelId="{E2142DF3-55F8-4035-876C-320E608D27B9}" type="sibTrans" cxnId="{7D75AF1A-9E07-42D9-ACC1-4C6A0F1185C5}">
      <dgm:prSet/>
      <dgm:spPr/>
      <dgm:t>
        <a:bodyPr/>
        <a:lstStyle/>
        <a:p>
          <a:endParaRPr lang="en-US"/>
        </a:p>
      </dgm:t>
    </dgm:pt>
    <dgm:pt modelId="{F05B06E8-6937-4DEC-9079-E1C8CD2755B7}">
      <dgm:prSet phldrT="[Text]"/>
      <dgm:spPr/>
      <dgm:t>
        <a:bodyPr/>
        <a:lstStyle/>
        <a:p>
          <a:r>
            <a:rPr lang="en-US"/>
            <a:t>December 2023</a:t>
          </a:r>
        </a:p>
      </dgm:t>
    </dgm:pt>
    <dgm:pt modelId="{E008C105-011C-475F-8ADC-4DA2E828EFD5}" type="parTrans" cxnId="{66A135D1-8598-4C86-8C62-672EFBCD9330}">
      <dgm:prSet/>
      <dgm:spPr/>
      <dgm:t>
        <a:bodyPr/>
        <a:lstStyle/>
        <a:p>
          <a:endParaRPr lang="en-US"/>
        </a:p>
      </dgm:t>
    </dgm:pt>
    <dgm:pt modelId="{3219EF4C-4F0E-4E67-BFC1-C15D06040091}" type="sibTrans" cxnId="{66A135D1-8598-4C86-8C62-672EFBCD9330}">
      <dgm:prSet/>
      <dgm:spPr/>
      <dgm:t>
        <a:bodyPr/>
        <a:lstStyle/>
        <a:p>
          <a:endParaRPr lang="en-US"/>
        </a:p>
      </dgm:t>
    </dgm:pt>
    <dgm:pt modelId="{BD3A4A72-61C5-45A0-A1B0-704A2C6B781B}">
      <dgm:prSet phldrT="[Text]"/>
      <dgm:spPr/>
      <dgm:t>
        <a:bodyPr/>
        <a:lstStyle/>
        <a:p>
          <a:r>
            <a:rPr lang="en-US"/>
            <a:t>Transition all DUAs for Core Data to OPHDST management</a:t>
          </a:r>
        </a:p>
      </dgm:t>
    </dgm:pt>
    <dgm:pt modelId="{21EC6AF3-72BD-4E38-A30A-5DEB6972C8FF}" type="parTrans" cxnId="{FB1728A8-2A8C-4D4B-8E3F-B3736A669400}">
      <dgm:prSet/>
      <dgm:spPr/>
      <dgm:t>
        <a:bodyPr/>
        <a:lstStyle/>
        <a:p>
          <a:endParaRPr lang="en-US"/>
        </a:p>
      </dgm:t>
    </dgm:pt>
    <dgm:pt modelId="{CCE3C1F8-5DAD-4068-A686-EA1C9C5C9C94}" type="sibTrans" cxnId="{FB1728A8-2A8C-4D4B-8E3F-B3736A669400}">
      <dgm:prSet/>
      <dgm:spPr/>
      <dgm:t>
        <a:bodyPr/>
        <a:lstStyle/>
        <a:p>
          <a:endParaRPr lang="en-US"/>
        </a:p>
      </dgm:t>
    </dgm:pt>
    <dgm:pt modelId="{2AB9D9D6-B402-4121-B4B8-3E2C18BB6661}">
      <dgm:prSet phldrT="[Text]"/>
      <dgm:spPr/>
      <dgm:t>
        <a:bodyPr/>
        <a:lstStyle/>
        <a:p>
          <a:r>
            <a:rPr lang="en-US"/>
            <a:t>Communicate internally for new DUA procedures</a:t>
          </a:r>
        </a:p>
      </dgm:t>
    </dgm:pt>
    <dgm:pt modelId="{6A2E134A-93D3-4557-89D6-A668B63E0F58}" type="parTrans" cxnId="{91283D15-3EB3-4805-8EAB-D3FF8ADC8704}">
      <dgm:prSet/>
      <dgm:spPr/>
      <dgm:t>
        <a:bodyPr/>
        <a:lstStyle/>
        <a:p>
          <a:endParaRPr lang="en-US"/>
        </a:p>
      </dgm:t>
    </dgm:pt>
    <dgm:pt modelId="{375726CE-FC1B-418B-9BB6-8F34E5D9F2B1}" type="sibTrans" cxnId="{91283D15-3EB3-4805-8EAB-D3FF8ADC8704}">
      <dgm:prSet/>
      <dgm:spPr/>
      <dgm:t>
        <a:bodyPr/>
        <a:lstStyle/>
        <a:p>
          <a:endParaRPr lang="en-US"/>
        </a:p>
      </dgm:t>
    </dgm:pt>
    <dgm:pt modelId="{10A47949-DB1B-427A-98B7-6F3F703A8E64}">
      <dgm:prSet phldrT="[Text]"/>
      <dgm:spPr/>
      <dgm:t>
        <a:bodyPr/>
        <a:lstStyle/>
        <a:p>
          <a:r>
            <a:rPr lang="en-US"/>
            <a:t>Solicit feedback</a:t>
          </a:r>
        </a:p>
      </dgm:t>
    </dgm:pt>
    <dgm:pt modelId="{D3FB5BF4-1D29-4A7A-9BC4-1D5EF1C86288}" type="parTrans" cxnId="{0C42F48B-81E4-4744-9378-555C9ED7343B}">
      <dgm:prSet/>
      <dgm:spPr/>
      <dgm:t>
        <a:bodyPr/>
        <a:lstStyle/>
        <a:p>
          <a:endParaRPr lang="en-US"/>
        </a:p>
      </dgm:t>
    </dgm:pt>
    <dgm:pt modelId="{E35A4A44-F52A-46CD-A957-E2101901A1A8}" type="sibTrans" cxnId="{0C42F48B-81E4-4744-9378-555C9ED7343B}">
      <dgm:prSet/>
      <dgm:spPr/>
      <dgm:t>
        <a:bodyPr/>
        <a:lstStyle/>
        <a:p>
          <a:endParaRPr lang="en-US"/>
        </a:p>
      </dgm:t>
    </dgm:pt>
    <dgm:pt modelId="{66B70418-27A4-4489-896E-C0D2B4CC7D9A}">
      <dgm:prSet phldrT="[Text]"/>
      <dgm:spPr/>
      <dgm:t>
        <a:bodyPr/>
        <a:lstStyle/>
        <a:p>
          <a:r>
            <a:rPr lang="en-US"/>
            <a:t>January 2024</a:t>
          </a:r>
        </a:p>
      </dgm:t>
    </dgm:pt>
    <dgm:pt modelId="{4134FB37-4877-4797-BA6B-A3E1D7EB7642}" type="parTrans" cxnId="{E2D9B28A-D703-4996-A3BD-3AFDD0563D19}">
      <dgm:prSet/>
      <dgm:spPr/>
      <dgm:t>
        <a:bodyPr/>
        <a:lstStyle/>
        <a:p>
          <a:endParaRPr lang="en-US"/>
        </a:p>
      </dgm:t>
    </dgm:pt>
    <dgm:pt modelId="{C1288098-50E6-40FF-9FCD-B3B3C7C1F16B}" type="sibTrans" cxnId="{E2D9B28A-D703-4996-A3BD-3AFDD0563D19}">
      <dgm:prSet/>
      <dgm:spPr/>
      <dgm:t>
        <a:bodyPr/>
        <a:lstStyle/>
        <a:p>
          <a:endParaRPr lang="en-US"/>
        </a:p>
      </dgm:t>
    </dgm:pt>
    <dgm:pt modelId="{A498A40A-A387-4B75-849F-29636860B0E5}">
      <dgm:prSet phldrT="[Text]"/>
      <dgm:spPr/>
      <dgm:t>
        <a:bodyPr/>
        <a:lstStyle/>
        <a:p>
          <a:r>
            <a:rPr lang="en-US" dirty="0"/>
            <a:t>Negotiate terms of Common Provisions and Addenda with STLTs</a:t>
          </a:r>
        </a:p>
      </dgm:t>
    </dgm:pt>
    <dgm:pt modelId="{542E9FDF-24B2-46E5-B742-80B479A023E8}" type="parTrans" cxnId="{44A2C2F2-62B5-45F6-8D5E-93B39D715CCB}">
      <dgm:prSet/>
      <dgm:spPr/>
      <dgm:t>
        <a:bodyPr/>
        <a:lstStyle/>
        <a:p>
          <a:endParaRPr lang="en-US"/>
        </a:p>
      </dgm:t>
    </dgm:pt>
    <dgm:pt modelId="{6A509688-DE66-4E78-8463-025E1538450F}" type="sibTrans" cxnId="{44A2C2F2-62B5-45F6-8D5E-93B39D715CCB}">
      <dgm:prSet/>
      <dgm:spPr/>
      <dgm:t>
        <a:bodyPr/>
        <a:lstStyle/>
        <a:p>
          <a:endParaRPr lang="en-US"/>
        </a:p>
      </dgm:t>
    </dgm:pt>
    <dgm:pt modelId="{F62DDCAF-D7C2-4A45-ACE9-9C6BEB7EE5E7}">
      <dgm:prSet phldrT="[Text]"/>
      <dgm:spPr/>
      <dgm:t>
        <a:bodyPr/>
        <a:lstStyle/>
        <a:p>
          <a:r>
            <a:rPr lang="en-US" dirty="0"/>
            <a:t>Strengthen internal policy governance</a:t>
          </a:r>
        </a:p>
      </dgm:t>
    </dgm:pt>
    <dgm:pt modelId="{06AEED61-3D7A-4B26-BF39-9DBCA29B2378}" type="parTrans" cxnId="{21C67707-4414-4731-8BE5-BA8CF4A68680}">
      <dgm:prSet/>
      <dgm:spPr/>
      <dgm:t>
        <a:bodyPr/>
        <a:lstStyle/>
        <a:p>
          <a:endParaRPr lang="en-US"/>
        </a:p>
      </dgm:t>
    </dgm:pt>
    <dgm:pt modelId="{A1E9C5DA-825E-4A5C-97F3-A8CE8A3270B3}" type="sibTrans" cxnId="{21C67707-4414-4731-8BE5-BA8CF4A68680}">
      <dgm:prSet/>
      <dgm:spPr/>
      <dgm:t>
        <a:bodyPr/>
        <a:lstStyle/>
        <a:p>
          <a:endParaRPr lang="en-US"/>
        </a:p>
      </dgm:t>
    </dgm:pt>
    <dgm:pt modelId="{D39ABE7C-646A-44EC-8B25-230ECFF253FA}">
      <dgm:prSet phldrT="[Text]"/>
      <dgm:spPr/>
      <dgm:t>
        <a:bodyPr/>
        <a:lstStyle/>
        <a:p>
          <a:r>
            <a:rPr lang="en-US"/>
            <a:t>2024 on</a:t>
          </a:r>
        </a:p>
      </dgm:t>
    </dgm:pt>
    <dgm:pt modelId="{025FFA75-DCA1-44ED-B7C6-C3BE4BA75674}" type="parTrans" cxnId="{65B05230-6405-48F5-AFDD-09FDF8885B69}">
      <dgm:prSet/>
      <dgm:spPr/>
      <dgm:t>
        <a:bodyPr/>
        <a:lstStyle/>
        <a:p>
          <a:endParaRPr lang="en-US"/>
        </a:p>
      </dgm:t>
    </dgm:pt>
    <dgm:pt modelId="{EE0B798E-4096-447F-98A0-8287A9F96790}" type="sibTrans" cxnId="{65B05230-6405-48F5-AFDD-09FDF8885B69}">
      <dgm:prSet/>
      <dgm:spPr/>
      <dgm:t>
        <a:bodyPr/>
        <a:lstStyle/>
        <a:p>
          <a:endParaRPr lang="en-US"/>
        </a:p>
      </dgm:t>
    </dgm:pt>
    <dgm:pt modelId="{CC3D3505-CB23-4A13-88BD-01460A3C1B76}">
      <dgm:prSet phldrT="[Text]"/>
      <dgm:spPr/>
      <dgm:t>
        <a:bodyPr/>
        <a:lstStyle/>
        <a:p>
          <a:r>
            <a:rPr lang="en-US"/>
            <a:t>Incorporate other data sources into the new structure</a:t>
          </a:r>
        </a:p>
      </dgm:t>
    </dgm:pt>
    <dgm:pt modelId="{11DA8536-9588-44AB-A7D6-A1E8CF92ED81}" type="parTrans" cxnId="{2AADD56B-99ED-4E39-BD27-435490931FC8}">
      <dgm:prSet/>
      <dgm:spPr/>
      <dgm:t>
        <a:bodyPr/>
        <a:lstStyle/>
        <a:p>
          <a:endParaRPr lang="en-US"/>
        </a:p>
      </dgm:t>
    </dgm:pt>
    <dgm:pt modelId="{69F0D924-56F8-449E-96D5-A2F6C00B5FCE}" type="sibTrans" cxnId="{2AADD56B-99ED-4E39-BD27-435490931FC8}">
      <dgm:prSet/>
      <dgm:spPr/>
      <dgm:t>
        <a:bodyPr/>
        <a:lstStyle/>
        <a:p>
          <a:endParaRPr lang="en-US"/>
        </a:p>
      </dgm:t>
    </dgm:pt>
    <dgm:pt modelId="{BA2F4D32-3A1D-4C22-968D-5AF9EF5822CE}">
      <dgm:prSet phldrT="[Text]"/>
      <dgm:spPr/>
      <dgm:t>
        <a:bodyPr/>
        <a:lstStyle/>
        <a:p>
          <a:r>
            <a:rPr lang="en-US"/>
            <a:t>Evaluate success of the Core DUA</a:t>
          </a:r>
        </a:p>
      </dgm:t>
    </dgm:pt>
    <dgm:pt modelId="{1CC05BCB-0F83-4155-BE11-E7FD1AF0864B}" type="parTrans" cxnId="{C9C00348-8711-4CAB-A58B-E716F2C67C63}">
      <dgm:prSet/>
      <dgm:spPr/>
      <dgm:t>
        <a:bodyPr/>
        <a:lstStyle/>
        <a:p>
          <a:endParaRPr lang="en-US"/>
        </a:p>
      </dgm:t>
    </dgm:pt>
    <dgm:pt modelId="{ACC691C3-5271-4173-BDDE-DAA36646C993}" type="sibTrans" cxnId="{C9C00348-8711-4CAB-A58B-E716F2C67C63}">
      <dgm:prSet/>
      <dgm:spPr/>
      <dgm:t>
        <a:bodyPr/>
        <a:lstStyle/>
        <a:p>
          <a:endParaRPr lang="en-US"/>
        </a:p>
      </dgm:t>
    </dgm:pt>
    <dgm:pt modelId="{507FD735-F38F-49BA-AD17-FF8A86026BB5}" type="pres">
      <dgm:prSet presAssocID="{49C4D5E4-5465-4DC1-8D61-22D888DD0E74}" presName="linearFlow" presStyleCnt="0">
        <dgm:presLayoutVars>
          <dgm:dir/>
          <dgm:animLvl val="lvl"/>
          <dgm:resizeHandles val="exact"/>
        </dgm:presLayoutVars>
      </dgm:prSet>
      <dgm:spPr/>
    </dgm:pt>
    <dgm:pt modelId="{537ACCAB-C2BB-48B5-A6BA-25F749704298}" type="pres">
      <dgm:prSet presAssocID="{86A7BC54-940E-4C7C-A65F-E317486B699F}" presName="composite" presStyleCnt="0"/>
      <dgm:spPr/>
    </dgm:pt>
    <dgm:pt modelId="{D12F8EAA-55C9-4109-B18F-C4C349220D53}" type="pres">
      <dgm:prSet presAssocID="{86A7BC54-940E-4C7C-A65F-E317486B699F}" presName="parTx" presStyleLbl="node1" presStyleIdx="0" presStyleCnt="4">
        <dgm:presLayoutVars>
          <dgm:chMax val="0"/>
          <dgm:chPref val="0"/>
          <dgm:bulletEnabled val="1"/>
        </dgm:presLayoutVars>
      </dgm:prSet>
      <dgm:spPr/>
    </dgm:pt>
    <dgm:pt modelId="{19E1F865-E3E9-48D2-818D-A53636ACB37E}" type="pres">
      <dgm:prSet presAssocID="{86A7BC54-940E-4C7C-A65F-E317486B699F}" presName="parSh" presStyleLbl="node1" presStyleIdx="0" presStyleCnt="4"/>
      <dgm:spPr/>
    </dgm:pt>
    <dgm:pt modelId="{FA73A35D-0D1C-459E-A621-11A94518117A}" type="pres">
      <dgm:prSet presAssocID="{86A7BC54-940E-4C7C-A65F-E317486B699F}" presName="desTx" presStyleLbl="fgAcc1" presStyleIdx="0" presStyleCnt="4">
        <dgm:presLayoutVars>
          <dgm:bulletEnabled val="1"/>
        </dgm:presLayoutVars>
      </dgm:prSet>
      <dgm:spPr/>
    </dgm:pt>
    <dgm:pt modelId="{7C93DDE0-9F56-42F1-96FE-B7C9A7026EC6}" type="pres">
      <dgm:prSet presAssocID="{E51B1786-A91E-4013-8AF5-6BB83BAC9CCE}" presName="sibTrans" presStyleLbl="sibTrans2D1" presStyleIdx="0" presStyleCnt="3"/>
      <dgm:spPr/>
    </dgm:pt>
    <dgm:pt modelId="{4CD2F3C1-A68B-49B2-993E-9A0B25CF11C3}" type="pres">
      <dgm:prSet presAssocID="{E51B1786-A91E-4013-8AF5-6BB83BAC9CCE}" presName="connTx" presStyleLbl="sibTrans2D1" presStyleIdx="0" presStyleCnt="3"/>
      <dgm:spPr/>
    </dgm:pt>
    <dgm:pt modelId="{A78B26FF-27B3-4003-95AA-37CF1F6E8596}" type="pres">
      <dgm:prSet presAssocID="{F05B06E8-6937-4DEC-9079-E1C8CD2755B7}" presName="composite" presStyleCnt="0"/>
      <dgm:spPr/>
    </dgm:pt>
    <dgm:pt modelId="{501EDE24-14D5-4A3F-8EDF-2B78EC197D56}" type="pres">
      <dgm:prSet presAssocID="{F05B06E8-6937-4DEC-9079-E1C8CD2755B7}" presName="parTx" presStyleLbl="node1" presStyleIdx="0" presStyleCnt="4">
        <dgm:presLayoutVars>
          <dgm:chMax val="0"/>
          <dgm:chPref val="0"/>
          <dgm:bulletEnabled val="1"/>
        </dgm:presLayoutVars>
      </dgm:prSet>
      <dgm:spPr/>
    </dgm:pt>
    <dgm:pt modelId="{30E21758-C1D3-4B3D-BDE8-EBEE252F1462}" type="pres">
      <dgm:prSet presAssocID="{F05B06E8-6937-4DEC-9079-E1C8CD2755B7}" presName="parSh" presStyleLbl="node1" presStyleIdx="1" presStyleCnt="4"/>
      <dgm:spPr/>
    </dgm:pt>
    <dgm:pt modelId="{2928A427-9AFA-4D26-80A0-BC0CD939A0F2}" type="pres">
      <dgm:prSet presAssocID="{F05B06E8-6937-4DEC-9079-E1C8CD2755B7}" presName="desTx" presStyleLbl="fgAcc1" presStyleIdx="1" presStyleCnt="4">
        <dgm:presLayoutVars>
          <dgm:bulletEnabled val="1"/>
        </dgm:presLayoutVars>
      </dgm:prSet>
      <dgm:spPr/>
    </dgm:pt>
    <dgm:pt modelId="{8C3C196B-B048-4D59-9514-A3794244CCCC}" type="pres">
      <dgm:prSet presAssocID="{3219EF4C-4F0E-4E67-BFC1-C15D06040091}" presName="sibTrans" presStyleLbl="sibTrans2D1" presStyleIdx="1" presStyleCnt="3"/>
      <dgm:spPr/>
    </dgm:pt>
    <dgm:pt modelId="{75804A2F-BC7C-4171-A4C4-28EC861401B2}" type="pres">
      <dgm:prSet presAssocID="{3219EF4C-4F0E-4E67-BFC1-C15D06040091}" presName="connTx" presStyleLbl="sibTrans2D1" presStyleIdx="1" presStyleCnt="3"/>
      <dgm:spPr/>
    </dgm:pt>
    <dgm:pt modelId="{E727021E-EB51-4BDB-AE96-3E51265FB092}" type="pres">
      <dgm:prSet presAssocID="{66B70418-27A4-4489-896E-C0D2B4CC7D9A}" presName="composite" presStyleCnt="0"/>
      <dgm:spPr/>
    </dgm:pt>
    <dgm:pt modelId="{3BF20651-092C-4066-835C-C315E4EEAACF}" type="pres">
      <dgm:prSet presAssocID="{66B70418-27A4-4489-896E-C0D2B4CC7D9A}" presName="parTx" presStyleLbl="node1" presStyleIdx="1" presStyleCnt="4">
        <dgm:presLayoutVars>
          <dgm:chMax val="0"/>
          <dgm:chPref val="0"/>
          <dgm:bulletEnabled val="1"/>
        </dgm:presLayoutVars>
      </dgm:prSet>
      <dgm:spPr/>
    </dgm:pt>
    <dgm:pt modelId="{05327314-F14B-4909-AF2B-15EDC5E51FF5}" type="pres">
      <dgm:prSet presAssocID="{66B70418-27A4-4489-896E-C0D2B4CC7D9A}" presName="parSh" presStyleLbl="node1" presStyleIdx="2" presStyleCnt="4"/>
      <dgm:spPr/>
    </dgm:pt>
    <dgm:pt modelId="{C50CA807-AA7A-4D24-8319-C247A79F51EE}" type="pres">
      <dgm:prSet presAssocID="{66B70418-27A4-4489-896E-C0D2B4CC7D9A}" presName="desTx" presStyleLbl="fgAcc1" presStyleIdx="2" presStyleCnt="4">
        <dgm:presLayoutVars>
          <dgm:bulletEnabled val="1"/>
        </dgm:presLayoutVars>
      </dgm:prSet>
      <dgm:spPr/>
    </dgm:pt>
    <dgm:pt modelId="{79ED4160-7543-4ACC-850F-15A37C8099BA}" type="pres">
      <dgm:prSet presAssocID="{C1288098-50E6-40FF-9FCD-B3B3C7C1F16B}" presName="sibTrans" presStyleLbl="sibTrans2D1" presStyleIdx="2" presStyleCnt="3"/>
      <dgm:spPr/>
    </dgm:pt>
    <dgm:pt modelId="{084C4EF9-4FF6-4D00-B36C-BDCE3A3103FE}" type="pres">
      <dgm:prSet presAssocID="{C1288098-50E6-40FF-9FCD-B3B3C7C1F16B}" presName="connTx" presStyleLbl="sibTrans2D1" presStyleIdx="2" presStyleCnt="3"/>
      <dgm:spPr/>
    </dgm:pt>
    <dgm:pt modelId="{FDBE7CCD-1D03-42AE-B80C-5A99CA71A9A0}" type="pres">
      <dgm:prSet presAssocID="{D39ABE7C-646A-44EC-8B25-230ECFF253FA}" presName="composite" presStyleCnt="0"/>
      <dgm:spPr/>
    </dgm:pt>
    <dgm:pt modelId="{105B727C-5AF9-4984-953A-1764850CB663}" type="pres">
      <dgm:prSet presAssocID="{D39ABE7C-646A-44EC-8B25-230ECFF253FA}" presName="parTx" presStyleLbl="node1" presStyleIdx="2" presStyleCnt="4">
        <dgm:presLayoutVars>
          <dgm:chMax val="0"/>
          <dgm:chPref val="0"/>
          <dgm:bulletEnabled val="1"/>
        </dgm:presLayoutVars>
      </dgm:prSet>
      <dgm:spPr/>
    </dgm:pt>
    <dgm:pt modelId="{AC7A60B8-4386-4825-91F9-05AFF23C3A64}" type="pres">
      <dgm:prSet presAssocID="{D39ABE7C-646A-44EC-8B25-230ECFF253FA}" presName="parSh" presStyleLbl="node1" presStyleIdx="3" presStyleCnt="4"/>
      <dgm:spPr/>
    </dgm:pt>
    <dgm:pt modelId="{1D4C182C-0793-4048-94D5-D5142ABB50A5}" type="pres">
      <dgm:prSet presAssocID="{D39ABE7C-646A-44EC-8B25-230ECFF253FA}" presName="desTx" presStyleLbl="fgAcc1" presStyleIdx="3" presStyleCnt="4">
        <dgm:presLayoutVars>
          <dgm:bulletEnabled val="1"/>
        </dgm:presLayoutVars>
      </dgm:prSet>
      <dgm:spPr/>
    </dgm:pt>
  </dgm:ptLst>
  <dgm:cxnLst>
    <dgm:cxn modelId="{21C67707-4414-4731-8BE5-BA8CF4A68680}" srcId="{66B70418-27A4-4489-896E-C0D2B4CC7D9A}" destId="{F62DDCAF-D7C2-4A45-ACE9-9C6BEB7EE5E7}" srcOrd="1" destOrd="0" parTransId="{06AEED61-3D7A-4B26-BF39-9DBCA29B2378}" sibTransId="{A1E9C5DA-825E-4A5C-97F3-A8CE8A3270B3}"/>
    <dgm:cxn modelId="{15BF5810-F273-4E28-BEB4-F484AF57379E}" type="presOf" srcId="{F62DDCAF-D7C2-4A45-ACE9-9C6BEB7EE5E7}" destId="{C50CA807-AA7A-4D24-8319-C247A79F51EE}" srcOrd="0" destOrd="1" presId="urn:microsoft.com/office/officeart/2005/8/layout/process3"/>
    <dgm:cxn modelId="{91283D15-3EB3-4805-8EAB-D3FF8ADC8704}" srcId="{86A7BC54-940E-4C7C-A65F-E317486B699F}" destId="{2AB9D9D6-B402-4121-B4B8-3E2C18BB6661}" srcOrd="1" destOrd="0" parTransId="{6A2E134A-93D3-4557-89D6-A668B63E0F58}" sibTransId="{375726CE-FC1B-418B-9BB6-8F34E5D9F2B1}"/>
    <dgm:cxn modelId="{7D75AF1A-9E07-42D9-ACC1-4C6A0F1185C5}" srcId="{86A7BC54-940E-4C7C-A65F-E317486B699F}" destId="{7FF9E475-2BB9-478E-820A-411206B50AB4}" srcOrd="0" destOrd="0" parTransId="{2A349CCD-77D7-4103-A2E1-29CBD3E1C381}" sibTransId="{E2142DF3-55F8-4035-876C-320E608D27B9}"/>
    <dgm:cxn modelId="{87B37F1E-E93F-4127-BED0-32D7422CE1E2}" type="presOf" srcId="{86A7BC54-940E-4C7C-A65F-E317486B699F}" destId="{D12F8EAA-55C9-4109-B18F-C4C349220D53}" srcOrd="0" destOrd="0" presId="urn:microsoft.com/office/officeart/2005/8/layout/process3"/>
    <dgm:cxn modelId="{01A72E26-CC6C-402A-8270-A7E018C9FCBD}" srcId="{49C4D5E4-5465-4DC1-8D61-22D888DD0E74}" destId="{86A7BC54-940E-4C7C-A65F-E317486B699F}" srcOrd="0" destOrd="0" parTransId="{21A5FE8B-7695-424F-9B22-83EF558C2586}" sibTransId="{E51B1786-A91E-4013-8AF5-6BB83BAC9CCE}"/>
    <dgm:cxn modelId="{80DB1B2B-1E48-4678-9B0F-EFAF3B64C514}" type="presOf" srcId="{E51B1786-A91E-4013-8AF5-6BB83BAC9CCE}" destId="{4CD2F3C1-A68B-49B2-993E-9A0B25CF11C3}" srcOrd="1" destOrd="0" presId="urn:microsoft.com/office/officeart/2005/8/layout/process3"/>
    <dgm:cxn modelId="{1986692B-691B-483D-949E-D7DEB9DB2EEE}" type="presOf" srcId="{66B70418-27A4-4489-896E-C0D2B4CC7D9A}" destId="{3BF20651-092C-4066-835C-C315E4EEAACF}" srcOrd="0" destOrd="0" presId="urn:microsoft.com/office/officeart/2005/8/layout/process3"/>
    <dgm:cxn modelId="{7F51062E-3B48-4A40-9175-8BCD3C0B50EC}" type="presOf" srcId="{3219EF4C-4F0E-4E67-BFC1-C15D06040091}" destId="{8C3C196B-B048-4D59-9514-A3794244CCCC}" srcOrd="0" destOrd="0" presId="urn:microsoft.com/office/officeart/2005/8/layout/process3"/>
    <dgm:cxn modelId="{65B05230-6405-48F5-AFDD-09FDF8885B69}" srcId="{49C4D5E4-5465-4DC1-8D61-22D888DD0E74}" destId="{D39ABE7C-646A-44EC-8B25-230ECFF253FA}" srcOrd="3" destOrd="0" parTransId="{025FFA75-DCA1-44ED-B7C6-C3BE4BA75674}" sibTransId="{EE0B798E-4096-447F-98A0-8287A9F96790}"/>
    <dgm:cxn modelId="{126D3360-A968-4028-AFE9-64AB9BD5E5F2}" type="presOf" srcId="{A498A40A-A387-4B75-849F-29636860B0E5}" destId="{C50CA807-AA7A-4D24-8319-C247A79F51EE}" srcOrd="0" destOrd="0" presId="urn:microsoft.com/office/officeart/2005/8/layout/process3"/>
    <dgm:cxn modelId="{22F7DE64-69C0-4747-B72A-6E786EC12D5D}" type="presOf" srcId="{F05B06E8-6937-4DEC-9079-E1C8CD2755B7}" destId="{501EDE24-14D5-4A3F-8EDF-2B78EC197D56}" srcOrd="0" destOrd="0" presId="urn:microsoft.com/office/officeart/2005/8/layout/process3"/>
    <dgm:cxn modelId="{C9C00348-8711-4CAB-A58B-E716F2C67C63}" srcId="{D39ABE7C-646A-44EC-8B25-230ECFF253FA}" destId="{BA2F4D32-3A1D-4C22-968D-5AF9EF5822CE}" srcOrd="0" destOrd="0" parTransId="{1CC05BCB-0F83-4155-BE11-E7FD1AF0864B}" sibTransId="{ACC691C3-5271-4173-BDDE-DAA36646C993}"/>
    <dgm:cxn modelId="{DE400A68-9002-4651-AA61-9B97B4107DAF}" type="presOf" srcId="{86A7BC54-940E-4C7C-A65F-E317486B699F}" destId="{19E1F865-E3E9-48D2-818D-A53636ACB37E}" srcOrd="1" destOrd="0" presId="urn:microsoft.com/office/officeart/2005/8/layout/process3"/>
    <dgm:cxn modelId="{17E06648-AE87-4AE9-B4E8-195E335A6D68}" type="presOf" srcId="{BA2F4D32-3A1D-4C22-968D-5AF9EF5822CE}" destId="{1D4C182C-0793-4048-94D5-D5142ABB50A5}" srcOrd="0" destOrd="0" presId="urn:microsoft.com/office/officeart/2005/8/layout/process3"/>
    <dgm:cxn modelId="{AE61516B-B33A-4BA6-8891-EA191BD9867C}" type="presOf" srcId="{D39ABE7C-646A-44EC-8B25-230ECFF253FA}" destId="{105B727C-5AF9-4984-953A-1764850CB663}" srcOrd="0" destOrd="0" presId="urn:microsoft.com/office/officeart/2005/8/layout/process3"/>
    <dgm:cxn modelId="{2AADD56B-99ED-4E39-BD27-435490931FC8}" srcId="{D39ABE7C-646A-44EC-8B25-230ECFF253FA}" destId="{CC3D3505-CB23-4A13-88BD-01460A3C1B76}" srcOrd="1" destOrd="0" parTransId="{11DA8536-9588-44AB-A7D6-A1E8CF92ED81}" sibTransId="{69F0D924-56F8-449E-96D5-A2F6C00B5FCE}"/>
    <dgm:cxn modelId="{01431675-B15E-4D5E-9040-8C2EF7DFD4D6}" type="presOf" srcId="{E51B1786-A91E-4013-8AF5-6BB83BAC9CCE}" destId="{7C93DDE0-9F56-42F1-96FE-B7C9A7026EC6}" srcOrd="0" destOrd="0" presId="urn:microsoft.com/office/officeart/2005/8/layout/process3"/>
    <dgm:cxn modelId="{414BDD83-305B-47DE-9EF4-CDD65B9C0C07}" type="presOf" srcId="{2AB9D9D6-B402-4121-B4B8-3E2C18BB6661}" destId="{FA73A35D-0D1C-459E-A621-11A94518117A}" srcOrd="0" destOrd="1" presId="urn:microsoft.com/office/officeart/2005/8/layout/process3"/>
    <dgm:cxn modelId="{1A316E85-EEBC-4A5A-833C-8A0530002764}" type="presOf" srcId="{3219EF4C-4F0E-4E67-BFC1-C15D06040091}" destId="{75804A2F-BC7C-4171-A4C4-28EC861401B2}" srcOrd="1" destOrd="0" presId="urn:microsoft.com/office/officeart/2005/8/layout/process3"/>
    <dgm:cxn modelId="{E2D9B28A-D703-4996-A3BD-3AFDD0563D19}" srcId="{49C4D5E4-5465-4DC1-8D61-22D888DD0E74}" destId="{66B70418-27A4-4489-896E-C0D2B4CC7D9A}" srcOrd="2" destOrd="0" parTransId="{4134FB37-4877-4797-BA6B-A3E1D7EB7642}" sibTransId="{C1288098-50E6-40FF-9FCD-B3B3C7C1F16B}"/>
    <dgm:cxn modelId="{0C42F48B-81E4-4744-9378-555C9ED7343B}" srcId="{F05B06E8-6937-4DEC-9079-E1C8CD2755B7}" destId="{10A47949-DB1B-427A-98B7-6F3F703A8E64}" srcOrd="1" destOrd="0" parTransId="{D3FB5BF4-1D29-4A7A-9BC4-1D5EF1C86288}" sibTransId="{E35A4A44-F52A-46CD-A957-E2101901A1A8}"/>
    <dgm:cxn modelId="{99BD148D-89D2-49B0-9BE1-81D00B15B5F1}" type="presOf" srcId="{7FF9E475-2BB9-478E-820A-411206B50AB4}" destId="{FA73A35D-0D1C-459E-A621-11A94518117A}" srcOrd="0" destOrd="0" presId="urn:microsoft.com/office/officeart/2005/8/layout/process3"/>
    <dgm:cxn modelId="{8D9FA28E-C939-4D49-AF27-7E1BFB5DA720}" type="presOf" srcId="{49C4D5E4-5465-4DC1-8D61-22D888DD0E74}" destId="{507FD735-F38F-49BA-AD17-FF8A86026BB5}" srcOrd="0" destOrd="0" presId="urn:microsoft.com/office/officeart/2005/8/layout/process3"/>
    <dgm:cxn modelId="{948D0F9D-EC8B-4943-9DA1-C85AA11EDCF3}" type="presOf" srcId="{D39ABE7C-646A-44EC-8B25-230ECFF253FA}" destId="{AC7A60B8-4386-4825-91F9-05AFF23C3A64}" srcOrd="1" destOrd="0" presId="urn:microsoft.com/office/officeart/2005/8/layout/process3"/>
    <dgm:cxn modelId="{E986829E-CEAC-41A7-BD22-6495D3608007}" type="presOf" srcId="{C1288098-50E6-40FF-9FCD-B3B3C7C1F16B}" destId="{79ED4160-7543-4ACC-850F-15A37C8099BA}" srcOrd="0" destOrd="0" presId="urn:microsoft.com/office/officeart/2005/8/layout/process3"/>
    <dgm:cxn modelId="{FB1728A8-2A8C-4D4B-8E3F-B3736A669400}" srcId="{F05B06E8-6937-4DEC-9079-E1C8CD2755B7}" destId="{BD3A4A72-61C5-45A0-A1B0-704A2C6B781B}" srcOrd="0" destOrd="0" parTransId="{21EC6AF3-72BD-4E38-A30A-5DEB6972C8FF}" sibTransId="{CCE3C1F8-5DAD-4068-A686-EA1C9C5C9C94}"/>
    <dgm:cxn modelId="{F894F1BD-3AAC-4E32-A365-4C58D2DD9858}" type="presOf" srcId="{C1288098-50E6-40FF-9FCD-B3B3C7C1F16B}" destId="{084C4EF9-4FF6-4D00-B36C-BDCE3A3103FE}" srcOrd="1" destOrd="0" presId="urn:microsoft.com/office/officeart/2005/8/layout/process3"/>
    <dgm:cxn modelId="{3A798AC1-72F3-47A2-BBFE-96CE9BB1B2C4}" type="presOf" srcId="{66B70418-27A4-4489-896E-C0D2B4CC7D9A}" destId="{05327314-F14B-4909-AF2B-15EDC5E51FF5}" srcOrd="1" destOrd="0" presId="urn:microsoft.com/office/officeart/2005/8/layout/process3"/>
    <dgm:cxn modelId="{295A99C1-B80E-4A25-AD51-D64DB7B54CD8}" type="presOf" srcId="{BD3A4A72-61C5-45A0-A1B0-704A2C6B781B}" destId="{2928A427-9AFA-4D26-80A0-BC0CD939A0F2}" srcOrd="0" destOrd="0" presId="urn:microsoft.com/office/officeart/2005/8/layout/process3"/>
    <dgm:cxn modelId="{66A135D1-8598-4C86-8C62-672EFBCD9330}" srcId="{49C4D5E4-5465-4DC1-8D61-22D888DD0E74}" destId="{F05B06E8-6937-4DEC-9079-E1C8CD2755B7}" srcOrd="1" destOrd="0" parTransId="{E008C105-011C-475F-8ADC-4DA2E828EFD5}" sibTransId="{3219EF4C-4F0E-4E67-BFC1-C15D06040091}"/>
    <dgm:cxn modelId="{E26ACBD4-3309-4409-B540-2AC763742AF8}" type="presOf" srcId="{CC3D3505-CB23-4A13-88BD-01460A3C1B76}" destId="{1D4C182C-0793-4048-94D5-D5142ABB50A5}" srcOrd="0" destOrd="1" presId="urn:microsoft.com/office/officeart/2005/8/layout/process3"/>
    <dgm:cxn modelId="{A52B28DD-0375-404D-B820-8C4E48EB1D38}" type="presOf" srcId="{10A47949-DB1B-427A-98B7-6F3F703A8E64}" destId="{2928A427-9AFA-4D26-80A0-BC0CD939A0F2}" srcOrd="0" destOrd="1" presId="urn:microsoft.com/office/officeart/2005/8/layout/process3"/>
    <dgm:cxn modelId="{44A2C2F2-62B5-45F6-8D5E-93B39D715CCB}" srcId="{66B70418-27A4-4489-896E-C0D2B4CC7D9A}" destId="{A498A40A-A387-4B75-849F-29636860B0E5}" srcOrd="0" destOrd="0" parTransId="{542E9FDF-24B2-46E5-B742-80B479A023E8}" sibTransId="{6A509688-DE66-4E78-8463-025E1538450F}"/>
    <dgm:cxn modelId="{5C43CEFC-E26E-4F29-B527-0D89D270383C}" type="presOf" srcId="{F05B06E8-6937-4DEC-9079-E1C8CD2755B7}" destId="{30E21758-C1D3-4B3D-BDE8-EBEE252F1462}" srcOrd="1" destOrd="0" presId="urn:microsoft.com/office/officeart/2005/8/layout/process3"/>
    <dgm:cxn modelId="{482230AC-8F81-4D01-815F-2F7E11F39847}" type="presParOf" srcId="{507FD735-F38F-49BA-AD17-FF8A86026BB5}" destId="{537ACCAB-C2BB-48B5-A6BA-25F749704298}" srcOrd="0" destOrd="0" presId="urn:microsoft.com/office/officeart/2005/8/layout/process3"/>
    <dgm:cxn modelId="{71C20A21-BFC1-4AB9-B58D-DBD599A3D993}" type="presParOf" srcId="{537ACCAB-C2BB-48B5-A6BA-25F749704298}" destId="{D12F8EAA-55C9-4109-B18F-C4C349220D53}" srcOrd="0" destOrd="0" presId="urn:microsoft.com/office/officeart/2005/8/layout/process3"/>
    <dgm:cxn modelId="{F687F7E2-C4D5-4A67-BDA4-740B8A1CE841}" type="presParOf" srcId="{537ACCAB-C2BB-48B5-A6BA-25F749704298}" destId="{19E1F865-E3E9-48D2-818D-A53636ACB37E}" srcOrd="1" destOrd="0" presId="urn:microsoft.com/office/officeart/2005/8/layout/process3"/>
    <dgm:cxn modelId="{29769D45-F98B-43E8-9241-D9586475E940}" type="presParOf" srcId="{537ACCAB-C2BB-48B5-A6BA-25F749704298}" destId="{FA73A35D-0D1C-459E-A621-11A94518117A}" srcOrd="2" destOrd="0" presId="urn:microsoft.com/office/officeart/2005/8/layout/process3"/>
    <dgm:cxn modelId="{374EB764-0089-4B41-8165-4D8FD8254E21}" type="presParOf" srcId="{507FD735-F38F-49BA-AD17-FF8A86026BB5}" destId="{7C93DDE0-9F56-42F1-96FE-B7C9A7026EC6}" srcOrd="1" destOrd="0" presId="urn:microsoft.com/office/officeart/2005/8/layout/process3"/>
    <dgm:cxn modelId="{893E4088-67D5-4F8B-886E-8B237B7AEA51}" type="presParOf" srcId="{7C93DDE0-9F56-42F1-96FE-B7C9A7026EC6}" destId="{4CD2F3C1-A68B-49B2-993E-9A0B25CF11C3}" srcOrd="0" destOrd="0" presId="urn:microsoft.com/office/officeart/2005/8/layout/process3"/>
    <dgm:cxn modelId="{0523098A-14E7-4BB9-B2FA-53AEF759731A}" type="presParOf" srcId="{507FD735-F38F-49BA-AD17-FF8A86026BB5}" destId="{A78B26FF-27B3-4003-95AA-37CF1F6E8596}" srcOrd="2" destOrd="0" presId="urn:microsoft.com/office/officeart/2005/8/layout/process3"/>
    <dgm:cxn modelId="{CF061D8A-EDE3-48C7-88BC-BC18D0098216}" type="presParOf" srcId="{A78B26FF-27B3-4003-95AA-37CF1F6E8596}" destId="{501EDE24-14D5-4A3F-8EDF-2B78EC197D56}" srcOrd="0" destOrd="0" presId="urn:microsoft.com/office/officeart/2005/8/layout/process3"/>
    <dgm:cxn modelId="{357CDAD4-BDA9-4FEB-8B49-D5671B199136}" type="presParOf" srcId="{A78B26FF-27B3-4003-95AA-37CF1F6E8596}" destId="{30E21758-C1D3-4B3D-BDE8-EBEE252F1462}" srcOrd="1" destOrd="0" presId="urn:microsoft.com/office/officeart/2005/8/layout/process3"/>
    <dgm:cxn modelId="{3B6EDA55-7A8D-4C1E-BDE6-8530B5BFF9C3}" type="presParOf" srcId="{A78B26FF-27B3-4003-95AA-37CF1F6E8596}" destId="{2928A427-9AFA-4D26-80A0-BC0CD939A0F2}" srcOrd="2" destOrd="0" presId="urn:microsoft.com/office/officeart/2005/8/layout/process3"/>
    <dgm:cxn modelId="{5AD0B8AF-4C80-410D-904F-A8227182F396}" type="presParOf" srcId="{507FD735-F38F-49BA-AD17-FF8A86026BB5}" destId="{8C3C196B-B048-4D59-9514-A3794244CCCC}" srcOrd="3" destOrd="0" presId="urn:microsoft.com/office/officeart/2005/8/layout/process3"/>
    <dgm:cxn modelId="{0B263551-0FB3-47DA-9620-CFCF2F23FF23}" type="presParOf" srcId="{8C3C196B-B048-4D59-9514-A3794244CCCC}" destId="{75804A2F-BC7C-4171-A4C4-28EC861401B2}" srcOrd="0" destOrd="0" presId="urn:microsoft.com/office/officeart/2005/8/layout/process3"/>
    <dgm:cxn modelId="{7F569CB8-DB93-4F26-872E-72369EF871F7}" type="presParOf" srcId="{507FD735-F38F-49BA-AD17-FF8A86026BB5}" destId="{E727021E-EB51-4BDB-AE96-3E51265FB092}" srcOrd="4" destOrd="0" presId="urn:microsoft.com/office/officeart/2005/8/layout/process3"/>
    <dgm:cxn modelId="{F7E8A48E-5E35-463B-AACC-ECC971364F44}" type="presParOf" srcId="{E727021E-EB51-4BDB-AE96-3E51265FB092}" destId="{3BF20651-092C-4066-835C-C315E4EEAACF}" srcOrd="0" destOrd="0" presId="urn:microsoft.com/office/officeart/2005/8/layout/process3"/>
    <dgm:cxn modelId="{E498782A-A308-48D0-BC3D-54510C5CA7EB}" type="presParOf" srcId="{E727021E-EB51-4BDB-AE96-3E51265FB092}" destId="{05327314-F14B-4909-AF2B-15EDC5E51FF5}" srcOrd="1" destOrd="0" presId="urn:microsoft.com/office/officeart/2005/8/layout/process3"/>
    <dgm:cxn modelId="{3023E644-DB4E-4EA0-B2AE-7B75D2259670}" type="presParOf" srcId="{E727021E-EB51-4BDB-AE96-3E51265FB092}" destId="{C50CA807-AA7A-4D24-8319-C247A79F51EE}" srcOrd="2" destOrd="0" presId="urn:microsoft.com/office/officeart/2005/8/layout/process3"/>
    <dgm:cxn modelId="{2BFC156B-A1C9-4C02-B15F-A9FF0CFA8147}" type="presParOf" srcId="{507FD735-F38F-49BA-AD17-FF8A86026BB5}" destId="{79ED4160-7543-4ACC-850F-15A37C8099BA}" srcOrd="5" destOrd="0" presId="urn:microsoft.com/office/officeart/2005/8/layout/process3"/>
    <dgm:cxn modelId="{59B1225B-1D9A-426B-AB33-04B0D717AF5D}" type="presParOf" srcId="{79ED4160-7543-4ACC-850F-15A37C8099BA}" destId="{084C4EF9-4FF6-4D00-B36C-BDCE3A3103FE}" srcOrd="0" destOrd="0" presId="urn:microsoft.com/office/officeart/2005/8/layout/process3"/>
    <dgm:cxn modelId="{BFD6DAF7-6B02-4100-B202-1FD24024F257}" type="presParOf" srcId="{507FD735-F38F-49BA-AD17-FF8A86026BB5}" destId="{FDBE7CCD-1D03-42AE-B80C-5A99CA71A9A0}" srcOrd="6" destOrd="0" presId="urn:microsoft.com/office/officeart/2005/8/layout/process3"/>
    <dgm:cxn modelId="{58A05E94-4054-4D20-AF9D-B349DC702F34}" type="presParOf" srcId="{FDBE7CCD-1D03-42AE-B80C-5A99CA71A9A0}" destId="{105B727C-5AF9-4984-953A-1764850CB663}" srcOrd="0" destOrd="0" presId="urn:microsoft.com/office/officeart/2005/8/layout/process3"/>
    <dgm:cxn modelId="{A1DA5B05-88BD-45FF-A738-69551581898A}" type="presParOf" srcId="{FDBE7CCD-1D03-42AE-B80C-5A99CA71A9A0}" destId="{AC7A60B8-4386-4825-91F9-05AFF23C3A64}" srcOrd="1" destOrd="0" presId="urn:microsoft.com/office/officeart/2005/8/layout/process3"/>
    <dgm:cxn modelId="{81B1AB92-018B-4923-9EBC-C44F9968CDF4}" type="presParOf" srcId="{FDBE7CCD-1D03-42AE-B80C-5A99CA71A9A0}" destId="{1D4C182C-0793-4048-94D5-D5142ABB50A5}" srcOrd="2" destOrd="0" presId="urn:microsoft.com/office/officeart/2005/8/layout/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040E10-6545-A947-8628-0213D02BE1D4}" type="doc">
      <dgm:prSet loTypeId="urn:microsoft.com/office/officeart/2005/8/layout/process1" loCatId="" qsTypeId="urn:microsoft.com/office/officeart/2005/8/quickstyle/simple1" qsCatId="simple" csTypeId="urn:microsoft.com/office/officeart/2005/8/colors/accent0_1" csCatId="mainScheme" phldr="1"/>
      <dgm:spPr/>
      <dgm:t>
        <a:bodyPr/>
        <a:lstStyle/>
        <a:p>
          <a:endParaRPr lang="en-US"/>
        </a:p>
      </dgm:t>
    </dgm:pt>
    <dgm:pt modelId="{31619CE0-85A7-0D45-9A37-A6EF12CB501A}">
      <dgm:prSet phldrT="[Text]"/>
      <dgm:spPr/>
      <dgm:t>
        <a:bodyPr/>
        <a:lstStyle/>
        <a:p>
          <a:r>
            <a:rPr lang="en-US"/>
            <a:t>Establish a North Star Architecture to guide development of public health systems and technologies</a:t>
          </a:r>
        </a:p>
      </dgm:t>
    </dgm:pt>
    <dgm:pt modelId="{35BF2723-25E7-D340-A947-C31417BA75F0}" type="parTrans" cxnId="{8700CF1F-983A-7D4C-A7A4-4E518CC21274}">
      <dgm:prSet/>
      <dgm:spPr/>
      <dgm:t>
        <a:bodyPr/>
        <a:lstStyle/>
        <a:p>
          <a:endParaRPr lang="en-US"/>
        </a:p>
      </dgm:t>
    </dgm:pt>
    <dgm:pt modelId="{934A2174-B976-D642-A34D-92F3143F2FD8}" type="sibTrans" cxnId="{8700CF1F-983A-7D4C-A7A4-4E518CC21274}">
      <dgm:prSet/>
      <dgm:spPr/>
      <dgm:t>
        <a:bodyPr/>
        <a:lstStyle/>
        <a:p>
          <a:endParaRPr lang="en-US"/>
        </a:p>
      </dgm:t>
    </dgm:pt>
    <dgm:pt modelId="{FEE013CD-2662-0E4D-8759-B22530B4099A}">
      <dgm:prSet phldrT="[Text]"/>
      <dgm:spPr/>
      <dgm:t>
        <a:bodyPr/>
        <a:lstStyle/>
        <a:p>
          <a:r>
            <a:rPr lang="en-US"/>
            <a:t>Identify systems and technologies used to integrate data from healthcare</a:t>
          </a:r>
        </a:p>
      </dgm:t>
    </dgm:pt>
    <dgm:pt modelId="{366CF3EB-5177-184B-B0B9-7AD29DECB530}" type="parTrans" cxnId="{D07C1D77-4EFD-0942-801D-9E5BA15C9057}">
      <dgm:prSet/>
      <dgm:spPr/>
      <dgm:t>
        <a:bodyPr/>
        <a:lstStyle/>
        <a:p>
          <a:endParaRPr lang="en-US"/>
        </a:p>
      </dgm:t>
    </dgm:pt>
    <dgm:pt modelId="{B3620B56-25C8-E146-91E7-E557620044DE}" type="sibTrans" cxnId="{D07C1D77-4EFD-0942-801D-9E5BA15C9057}">
      <dgm:prSet/>
      <dgm:spPr/>
      <dgm:t>
        <a:bodyPr/>
        <a:lstStyle/>
        <a:p>
          <a:endParaRPr lang="en-US"/>
        </a:p>
      </dgm:t>
    </dgm:pt>
    <dgm:pt modelId="{BBA99DCC-B890-3244-A823-725944D85DB0}">
      <dgm:prSet/>
      <dgm:spPr/>
      <dgm:t>
        <a:bodyPr/>
        <a:lstStyle/>
        <a:p>
          <a:r>
            <a:rPr lang="en-US"/>
            <a:t>Continued collaboration to utilize regulatory paths and move to Notice of Proposed Rulemaking to build public health certification. </a:t>
          </a:r>
        </a:p>
      </dgm:t>
    </dgm:pt>
    <dgm:pt modelId="{F070655D-2D37-9F49-8D9D-BBC8039B35F9}" type="parTrans" cxnId="{5050ECE1-0727-0B4E-9C44-0101ACC2F55B}">
      <dgm:prSet/>
      <dgm:spPr/>
      <dgm:t>
        <a:bodyPr/>
        <a:lstStyle/>
        <a:p>
          <a:endParaRPr lang="en-US"/>
        </a:p>
      </dgm:t>
    </dgm:pt>
    <dgm:pt modelId="{249EAFD9-7FDE-9C42-A369-843DBA999AE0}" type="sibTrans" cxnId="{5050ECE1-0727-0B4E-9C44-0101ACC2F55B}">
      <dgm:prSet/>
      <dgm:spPr/>
      <dgm:t>
        <a:bodyPr/>
        <a:lstStyle/>
        <a:p>
          <a:endParaRPr lang="en-US"/>
        </a:p>
      </dgm:t>
    </dgm:pt>
    <dgm:pt modelId="{9043B5F8-57CE-6C4D-A84D-3267F7741B63}" type="pres">
      <dgm:prSet presAssocID="{99040E10-6545-A947-8628-0213D02BE1D4}" presName="Name0" presStyleCnt="0">
        <dgm:presLayoutVars>
          <dgm:dir/>
          <dgm:resizeHandles val="exact"/>
        </dgm:presLayoutVars>
      </dgm:prSet>
      <dgm:spPr/>
    </dgm:pt>
    <dgm:pt modelId="{4ABF2AD7-F0CE-BE46-AA98-31E4E27E1339}" type="pres">
      <dgm:prSet presAssocID="{31619CE0-85A7-0D45-9A37-A6EF12CB501A}" presName="node" presStyleLbl="node1" presStyleIdx="0" presStyleCnt="3">
        <dgm:presLayoutVars>
          <dgm:bulletEnabled val="1"/>
        </dgm:presLayoutVars>
      </dgm:prSet>
      <dgm:spPr/>
    </dgm:pt>
    <dgm:pt modelId="{15CD2743-CE53-FA44-9536-F574A2FDB396}" type="pres">
      <dgm:prSet presAssocID="{934A2174-B976-D642-A34D-92F3143F2FD8}" presName="sibTrans" presStyleLbl="sibTrans2D1" presStyleIdx="0" presStyleCnt="2"/>
      <dgm:spPr/>
    </dgm:pt>
    <dgm:pt modelId="{8AAFEE52-790F-4949-ABB1-1FDF514A575B}" type="pres">
      <dgm:prSet presAssocID="{934A2174-B976-D642-A34D-92F3143F2FD8}" presName="connectorText" presStyleLbl="sibTrans2D1" presStyleIdx="0" presStyleCnt="2"/>
      <dgm:spPr/>
    </dgm:pt>
    <dgm:pt modelId="{6BA5F328-9645-EA4A-8715-398A96C502CE}" type="pres">
      <dgm:prSet presAssocID="{FEE013CD-2662-0E4D-8759-B22530B4099A}" presName="node" presStyleLbl="node1" presStyleIdx="1" presStyleCnt="3">
        <dgm:presLayoutVars>
          <dgm:bulletEnabled val="1"/>
        </dgm:presLayoutVars>
      </dgm:prSet>
      <dgm:spPr/>
    </dgm:pt>
    <dgm:pt modelId="{90275C79-A5C2-DB44-8783-39A85561BC9A}" type="pres">
      <dgm:prSet presAssocID="{B3620B56-25C8-E146-91E7-E557620044DE}" presName="sibTrans" presStyleLbl="sibTrans2D1" presStyleIdx="1" presStyleCnt="2"/>
      <dgm:spPr/>
    </dgm:pt>
    <dgm:pt modelId="{FA425099-1D77-044D-AECE-ABD9A57374D5}" type="pres">
      <dgm:prSet presAssocID="{B3620B56-25C8-E146-91E7-E557620044DE}" presName="connectorText" presStyleLbl="sibTrans2D1" presStyleIdx="1" presStyleCnt="2"/>
      <dgm:spPr/>
    </dgm:pt>
    <dgm:pt modelId="{8BF2F1CF-6DAF-674C-BF59-69BEF5486EEC}" type="pres">
      <dgm:prSet presAssocID="{BBA99DCC-B890-3244-A823-725944D85DB0}" presName="node" presStyleLbl="node1" presStyleIdx="2" presStyleCnt="3">
        <dgm:presLayoutVars>
          <dgm:bulletEnabled val="1"/>
        </dgm:presLayoutVars>
      </dgm:prSet>
      <dgm:spPr/>
    </dgm:pt>
  </dgm:ptLst>
  <dgm:cxnLst>
    <dgm:cxn modelId="{4027410C-8908-4E41-8A03-76F4F94CB29A}" type="presOf" srcId="{99040E10-6545-A947-8628-0213D02BE1D4}" destId="{9043B5F8-57CE-6C4D-A84D-3267F7741B63}" srcOrd="0" destOrd="0" presId="urn:microsoft.com/office/officeart/2005/8/layout/process1"/>
    <dgm:cxn modelId="{8700CF1F-983A-7D4C-A7A4-4E518CC21274}" srcId="{99040E10-6545-A947-8628-0213D02BE1D4}" destId="{31619CE0-85A7-0D45-9A37-A6EF12CB501A}" srcOrd="0" destOrd="0" parTransId="{35BF2723-25E7-D340-A947-C31417BA75F0}" sibTransId="{934A2174-B976-D642-A34D-92F3143F2FD8}"/>
    <dgm:cxn modelId="{E83DE75B-6271-1646-AF3D-4BDA3AC22328}" type="presOf" srcId="{B3620B56-25C8-E146-91E7-E557620044DE}" destId="{FA425099-1D77-044D-AECE-ABD9A57374D5}" srcOrd="1" destOrd="0" presId="urn:microsoft.com/office/officeart/2005/8/layout/process1"/>
    <dgm:cxn modelId="{DBF7035C-0A61-B743-9C76-F69BCD8CFA17}" type="presOf" srcId="{BBA99DCC-B890-3244-A823-725944D85DB0}" destId="{8BF2F1CF-6DAF-674C-BF59-69BEF5486EEC}" srcOrd="0" destOrd="0" presId="urn:microsoft.com/office/officeart/2005/8/layout/process1"/>
    <dgm:cxn modelId="{B2F04B69-42D4-FA4C-AB5C-5FEA04442233}" type="presOf" srcId="{FEE013CD-2662-0E4D-8759-B22530B4099A}" destId="{6BA5F328-9645-EA4A-8715-398A96C502CE}" srcOrd="0" destOrd="0" presId="urn:microsoft.com/office/officeart/2005/8/layout/process1"/>
    <dgm:cxn modelId="{EEE4696E-5E03-C941-9FC3-9FA04A0AF915}" type="presOf" srcId="{B3620B56-25C8-E146-91E7-E557620044DE}" destId="{90275C79-A5C2-DB44-8783-39A85561BC9A}" srcOrd="0" destOrd="0" presId="urn:microsoft.com/office/officeart/2005/8/layout/process1"/>
    <dgm:cxn modelId="{D07C1D77-4EFD-0942-801D-9E5BA15C9057}" srcId="{99040E10-6545-A947-8628-0213D02BE1D4}" destId="{FEE013CD-2662-0E4D-8759-B22530B4099A}" srcOrd="1" destOrd="0" parTransId="{366CF3EB-5177-184B-B0B9-7AD29DECB530}" sibTransId="{B3620B56-25C8-E146-91E7-E557620044DE}"/>
    <dgm:cxn modelId="{1162CC93-B4B6-F142-871A-3DC4A8A3E1B6}" type="presOf" srcId="{31619CE0-85A7-0D45-9A37-A6EF12CB501A}" destId="{4ABF2AD7-F0CE-BE46-AA98-31E4E27E1339}" srcOrd="0" destOrd="0" presId="urn:microsoft.com/office/officeart/2005/8/layout/process1"/>
    <dgm:cxn modelId="{5050ECE1-0727-0B4E-9C44-0101ACC2F55B}" srcId="{99040E10-6545-A947-8628-0213D02BE1D4}" destId="{BBA99DCC-B890-3244-A823-725944D85DB0}" srcOrd="2" destOrd="0" parTransId="{F070655D-2D37-9F49-8D9D-BBC8039B35F9}" sibTransId="{249EAFD9-7FDE-9C42-A369-843DBA999AE0}"/>
    <dgm:cxn modelId="{C5655AF8-5AEB-C54F-995C-7877A657C3DB}" type="presOf" srcId="{934A2174-B976-D642-A34D-92F3143F2FD8}" destId="{15CD2743-CE53-FA44-9536-F574A2FDB396}" srcOrd="0" destOrd="0" presId="urn:microsoft.com/office/officeart/2005/8/layout/process1"/>
    <dgm:cxn modelId="{01534FF9-BB55-D74F-A48B-73F2396FDA74}" type="presOf" srcId="{934A2174-B976-D642-A34D-92F3143F2FD8}" destId="{8AAFEE52-790F-4949-ABB1-1FDF514A575B}" srcOrd="1" destOrd="0" presId="urn:microsoft.com/office/officeart/2005/8/layout/process1"/>
    <dgm:cxn modelId="{53C4820F-6947-B94E-8053-A57656F2A2A2}" type="presParOf" srcId="{9043B5F8-57CE-6C4D-A84D-3267F7741B63}" destId="{4ABF2AD7-F0CE-BE46-AA98-31E4E27E1339}" srcOrd="0" destOrd="0" presId="urn:microsoft.com/office/officeart/2005/8/layout/process1"/>
    <dgm:cxn modelId="{559EC76F-066D-7040-861B-3B81B5748E06}" type="presParOf" srcId="{9043B5F8-57CE-6C4D-A84D-3267F7741B63}" destId="{15CD2743-CE53-FA44-9536-F574A2FDB396}" srcOrd="1" destOrd="0" presId="urn:microsoft.com/office/officeart/2005/8/layout/process1"/>
    <dgm:cxn modelId="{65FE6BD0-3E1A-3048-BD97-8E1EC3A59F94}" type="presParOf" srcId="{15CD2743-CE53-FA44-9536-F574A2FDB396}" destId="{8AAFEE52-790F-4949-ABB1-1FDF514A575B}" srcOrd="0" destOrd="0" presId="urn:microsoft.com/office/officeart/2005/8/layout/process1"/>
    <dgm:cxn modelId="{8B22683D-2191-0649-AC71-051AF5F98477}" type="presParOf" srcId="{9043B5F8-57CE-6C4D-A84D-3267F7741B63}" destId="{6BA5F328-9645-EA4A-8715-398A96C502CE}" srcOrd="2" destOrd="0" presId="urn:microsoft.com/office/officeart/2005/8/layout/process1"/>
    <dgm:cxn modelId="{0AB0E20B-BABB-7045-B4C2-66CB6A9A298C}" type="presParOf" srcId="{9043B5F8-57CE-6C4D-A84D-3267F7741B63}" destId="{90275C79-A5C2-DB44-8783-39A85561BC9A}" srcOrd="3" destOrd="0" presId="urn:microsoft.com/office/officeart/2005/8/layout/process1"/>
    <dgm:cxn modelId="{8773C982-89EC-A349-9DCD-E8D306854A43}" type="presParOf" srcId="{90275C79-A5C2-DB44-8783-39A85561BC9A}" destId="{FA425099-1D77-044D-AECE-ABD9A57374D5}" srcOrd="0" destOrd="0" presId="urn:microsoft.com/office/officeart/2005/8/layout/process1"/>
    <dgm:cxn modelId="{F108C04F-8BD2-5F4A-8701-71D70075244D}" type="presParOf" srcId="{9043B5F8-57CE-6C4D-A84D-3267F7741B63}" destId="{8BF2F1CF-6DAF-674C-BF59-69BEF5486EEC}"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4276CF-63C4-46C3-81F5-C21C1CCDE9D2}">
      <dsp:nvSpPr>
        <dsp:cNvPr id="0" name=""/>
        <dsp:cNvSpPr/>
      </dsp:nvSpPr>
      <dsp:spPr>
        <a:xfrm rot="16200000">
          <a:off x="1314380" y="-1314380"/>
          <a:ext cx="1435238" cy="4064000"/>
        </a:xfrm>
        <a:prstGeom prst="round1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a:t>Public health</a:t>
          </a:r>
        </a:p>
      </dsp:txBody>
      <dsp:txXfrm rot="5400000">
        <a:off x="-1" y="1"/>
        <a:ext cx="4064000" cy="1076428"/>
      </dsp:txXfrm>
    </dsp:sp>
    <dsp:sp modelId="{55700673-2CA8-4116-BB63-A58D678F0E6D}">
      <dsp:nvSpPr>
        <dsp:cNvPr id="0" name=""/>
        <dsp:cNvSpPr/>
      </dsp:nvSpPr>
      <dsp:spPr>
        <a:xfrm>
          <a:off x="4064000" y="0"/>
          <a:ext cx="4064000" cy="1435238"/>
        </a:xfrm>
        <a:prstGeom prst="round1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a:t>Health care</a:t>
          </a:r>
        </a:p>
      </dsp:txBody>
      <dsp:txXfrm>
        <a:off x="4064000" y="0"/>
        <a:ext cx="4064000" cy="1076428"/>
      </dsp:txXfrm>
    </dsp:sp>
    <dsp:sp modelId="{546EC834-4787-44C7-A437-E3BF8713594D}">
      <dsp:nvSpPr>
        <dsp:cNvPr id="0" name=""/>
        <dsp:cNvSpPr/>
      </dsp:nvSpPr>
      <dsp:spPr>
        <a:xfrm rot="10800000">
          <a:off x="0" y="1435238"/>
          <a:ext cx="4064000" cy="1435238"/>
        </a:xfrm>
        <a:prstGeom prst="round1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a:t>Public and private sector</a:t>
          </a:r>
        </a:p>
      </dsp:txBody>
      <dsp:txXfrm rot="10800000">
        <a:off x="0" y="1794048"/>
        <a:ext cx="4064000" cy="1076428"/>
      </dsp:txXfrm>
    </dsp:sp>
    <dsp:sp modelId="{42FA3D69-878B-40FC-A613-20A5321AE5A8}">
      <dsp:nvSpPr>
        <dsp:cNvPr id="0" name=""/>
        <dsp:cNvSpPr/>
      </dsp:nvSpPr>
      <dsp:spPr>
        <a:xfrm rot="5400000">
          <a:off x="5378380" y="120857"/>
          <a:ext cx="1435238" cy="4064000"/>
        </a:xfrm>
        <a:prstGeom prst="round1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a:t>Social supports and others</a:t>
          </a:r>
        </a:p>
      </dsp:txBody>
      <dsp:txXfrm rot="-5400000">
        <a:off x="4063999" y="1794048"/>
        <a:ext cx="4064000" cy="1076428"/>
      </dsp:txXfrm>
    </dsp:sp>
    <dsp:sp modelId="{8D7F829B-6B87-463E-BFC9-2F3CAFE497E6}">
      <dsp:nvSpPr>
        <dsp:cNvPr id="0" name=""/>
        <dsp:cNvSpPr/>
      </dsp:nvSpPr>
      <dsp:spPr>
        <a:xfrm>
          <a:off x="1970377" y="852348"/>
          <a:ext cx="4187244" cy="1165779"/>
        </a:xfrm>
        <a:prstGeom prst="roundRect">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t>Partnership as a Core Capability at CDC</a:t>
          </a:r>
        </a:p>
      </dsp:txBody>
      <dsp:txXfrm>
        <a:off x="2027286" y="909257"/>
        <a:ext cx="4073426" cy="10519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CC18EC-00C8-47C4-B1E5-BED378089FC2}">
      <dsp:nvSpPr>
        <dsp:cNvPr id="0" name=""/>
        <dsp:cNvSpPr/>
      </dsp:nvSpPr>
      <dsp:spPr>
        <a:xfrm>
          <a:off x="-5962784" y="-912679"/>
          <a:ext cx="7100237" cy="7100237"/>
        </a:xfrm>
        <a:prstGeom prst="blockArc">
          <a:avLst>
            <a:gd name="adj1" fmla="val 18900000"/>
            <a:gd name="adj2" fmla="val 2700000"/>
            <a:gd name="adj3" fmla="val 304"/>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BDE1C2-C2F5-49EE-94BC-5B7641063C56}">
      <dsp:nvSpPr>
        <dsp:cNvPr id="0" name=""/>
        <dsp:cNvSpPr/>
      </dsp:nvSpPr>
      <dsp:spPr>
        <a:xfrm>
          <a:off x="732153" y="527487"/>
          <a:ext cx="9600294" cy="1054975"/>
        </a:xfrm>
        <a:prstGeom prst="rect">
          <a:avLst/>
        </a:prstGeom>
        <a:solidFill>
          <a:srgbClr val="54ABB3"/>
        </a:solidFill>
        <a:ln w="12700" cap="flat" cmpd="sng" algn="ctr">
          <a:solidFill>
            <a:srgbClr val="54ABB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7387" tIns="81280" rIns="81280" bIns="81280" numCol="1" spcCol="1270" anchor="ctr" anchorCtr="0">
          <a:noAutofit/>
        </a:bodyPr>
        <a:lstStyle/>
        <a:p>
          <a:pPr marL="0" lvl="0" indent="0" algn="l" defTabSz="1422400" rtl="0">
            <a:lnSpc>
              <a:spcPct val="90000"/>
            </a:lnSpc>
            <a:spcBef>
              <a:spcPct val="0"/>
            </a:spcBef>
            <a:spcAft>
              <a:spcPct val="35000"/>
            </a:spcAft>
            <a:buNone/>
          </a:pPr>
          <a:r>
            <a:rPr lang="en-US" sz="3200" b="1" kern="1200">
              <a:solidFill>
                <a:prstClr val="white"/>
              </a:solidFill>
              <a:latin typeface="Calibri Light" panose="020F0302020204030204"/>
              <a:ea typeface="+mn-ea"/>
              <a:cs typeface="+mn-cs"/>
            </a:rPr>
            <a:t>Agency-wide leadership in health equity</a:t>
          </a:r>
        </a:p>
      </dsp:txBody>
      <dsp:txXfrm>
        <a:off x="732153" y="527487"/>
        <a:ext cx="9600294" cy="1054975"/>
      </dsp:txXfrm>
    </dsp:sp>
    <dsp:sp modelId="{F7651B01-0FBB-4025-A658-1489779CE388}">
      <dsp:nvSpPr>
        <dsp:cNvPr id="0" name=""/>
        <dsp:cNvSpPr/>
      </dsp:nvSpPr>
      <dsp:spPr>
        <a:xfrm>
          <a:off x="72793" y="395615"/>
          <a:ext cx="1318719" cy="1318719"/>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76E815-F705-4DC1-8B19-A88F2B2A95E7}">
      <dsp:nvSpPr>
        <dsp:cNvPr id="0" name=""/>
        <dsp:cNvSpPr/>
      </dsp:nvSpPr>
      <dsp:spPr>
        <a:xfrm>
          <a:off x="1115636" y="2109951"/>
          <a:ext cx="9216810" cy="1054975"/>
        </a:xfrm>
        <a:prstGeom prst="rect">
          <a:avLst/>
        </a:prstGeom>
        <a:solidFill>
          <a:srgbClr val="66C7E0"/>
        </a:solidFill>
        <a:ln w="12700" cap="flat" cmpd="sng" algn="ctr">
          <a:solidFill>
            <a:srgbClr val="66C7E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7387" tIns="81280" rIns="81280" bIns="81280" numCol="1" spcCol="1270" anchor="ctr" anchorCtr="0">
          <a:noAutofit/>
        </a:bodyPr>
        <a:lstStyle/>
        <a:p>
          <a:pPr marL="0" lvl="0" indent="0" algn="l" defTabSz="1422400" rtl="0">
            <a:lnSpc>
              <a:spcPct val="90000"/>
            </a:lnSpc>
            <a:spcBef>
              <a:spcPct val="0"/>
            </a:spcBef>
            <a:spcAft>
              <a:spcPct val="35000"/>
            </a:spcAft>
            <a:buNone/>
          </a:pPr>
          <a:r>
            <a:rPr lang="en-US" sz="3200" b="1" kern="1200">
              <a:solidFill>
                <a:schemeClr val="bg1"/>
              </a:solidFill>
              <a:latin typeface="Calibri Light" panose="020F0302020204030204"/>
            </a:rPr>
            <a:t>Engage and invest in communities</a:t>
          </a:r>
          <a:endParaRPr lang="en-US" sz="3200" b="1" kern="1200">
            <a:solidFill>
              <a:schemeClr val="bg1"/>
            </a:solidFill>
          </a:endParaRPr>
        </a:p>
      </dsp:txBody>
      <dsp:txXfrm>
        <a:off x="1115636" y="2109951"/>
        <a:ext cx="9216810" cy="1054975"/>
      </dsp:txXfrm>
    </dsp:sp>
    <dsp:sp modelId="{DC404948-6127-4A2D-B949-7B3AF7940096}">
      <dsp:nvSpPr>
        <dsp:cNvPr id="0" name=""/>
        <dsp:cNvSpPr/>
      </dsp:nvSpPr>
      <dsp:spPr>
        <a:xfrm>
          <a:off x="456277" y="1978079"/>
          <a:ext cx="1318719" cy="1318719"/>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097F9F-43BE-42D3-943A-F071CD7DC56D}">
      <dsp:nvSpPr>
        <dsp:cNvPr id="0" name=""/>
        <dsp:cNvSpPr/>
      </dsp:nvSpPr>
      <dsp:spPr>
        <a:xfrm>
          <a:off x="732153" y="3692415"/>
          <a:ext cx="9600294" cy="1054975"/>
        </a:xfrm>
        <a:prstGeom prst="rect">
          <a:avLst/>
        </a:prstGeom>
        <a:solidFill>
          <a:srgbClr val="F05C57"/>
        </a:solidFill>
        <a:ln w="12700" cap="flat" cmpd="sng" algn="ctr">
          <a:solidFill>
            <a:srgbClr val="F05C5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7387" tIns="81280" rIns="81280" bIns="81280" numCol="1" spcCol="1270" anchor="ctr" anchorCtr="0">
          <a:noAutofit/>
        </a:bodyPr>
        <a:lstStyle/>
        <a:p>
          <a:pPr marL="0" lvl="0" indent="0" algn="l" defTabSz="1422400" rtl="0">
            <a:lnSpc>
              <a:spcPct val="90000"/>
            </a:lnSpc>
            <a:spcBef>
              <a:spcPct val="0"/>
            </a:spcBef>
            <a:spcAft>
              <a:spcPct val="35000"/>
            </a:spcAft>
            <a:buNone/>
          </a:pPr>
          <a:r>
            <a:rPr lang="en-US" sz="3200" b="1" kern="1200">
              <a:solidFill>
                <a:prstClr val="white"/>
              </a:solidFill>
              <a:latin typeface="Calibri Light" panose="020F0302020204030204"/>
              <a:ea typeface="+mn-ea"/>
              <a:cs typeface="+mn-cs"/>
            </a:rPr>
            <a:t>Strategic foresight and innovation</a:t>
          </a:r>
        </a:p>
      </dsp:txBody>
      <dsp:txXfrm>
        <a:off x="732153" y="3692415"/>
        <a:ext cx="9600294" cy="1054975"/>
      </dsp:txXfrm>
    </dsp:sp>
    <dsp:sp modelId="{4EF3C454-FFA5-4EC7-9EC1-67B66A649D56}">
      <dsp:nvSpPr>
        <dsp:cNvPr id="0" name=""/>
        <dsp:cNvSpPr/>
      </dsp:nvSpPr>
      <dsp:spPr>
        <a:xfrm>
          <a:off x="72793" y="3560543"/>
          <a:ext cx="1318719" cy="1318719"/>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517972-54D0-4387-8B63-A7AF3DEFBA7F}">
      <dsp:nvSpPr>
        <dsp:cNvPr id="0" name=""/>
        <dsp:cNvSpPr/>
      </dsp:nvSpPr>
      <dsp:spPr>
        <a:xfrm>
          <a:off x="1915420" y="1219774"/>
          <a:ext cx="1396136" cy="1396136"/>
        </a:xfrm>
        <a:prstGeom prst="ellipse">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a:t>Core Data</a:t>
          </a:r>
        </a:p>
      </dsp:txBody>
      <dsp:txXfrm>
        <a:off x="2119879" y="1424233"/>
        <a:ext cx="987218" cy="987218"/>
      </dsp:txXfrm>
    </dsp:sp>
    <dsp:sp modelId="{A33CF218-D244-4CBC-8E62-F914F9E0AB03}">
      <dsp:nvSpPr>
        <dsp:cNvPr id="0" name=""/>
        <dsp:cNvSpPr/>
      </dsp:nvSpPr>
      <dsp:spPr>
        <a:xfrm rot="16200000">
          <a:off x="2601573" y="1189677"/>
          <a:ext cx="23830" cy="36364"/>
        </a:xfrm>
        <a:custGeom>
          <a:avLst/>
          <a:gdLst/>
          <a:ahLst/>
          <a:cxnLst/>
          <a:rect l="0" t="0" r="0" b="0"/>
          <a:pathLst>
            <a:path>
              <a:moveTo>
                <a:pt x="0" y="18182"/>
              </a:moveTo>
              <a:lnTo>
                <a:pt x="23830" y="181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2893" y="1207263"/>
        <a:ext cx="1191" cy="1191"/>
      </dsp:txXfrm>
    </dsp:sp>
    <dsp:sp modelId="{0B132BBC-06EA-4DD3-B1C5-5BC7FA285031}">
      <dsp:nvSpPr>
        <dsp:cNvPr id="0" name=""/>
        <dsp:cNvSpPr/>
      </dsp:nvSpPr>
      <dsp:spPr>
        <a:xfrm>
          <a:off x="1960901" y="-109231"/>
          <a:ext cx="1305175" cy="1305175"/>
        </a:xfrm>
        <a:prstGeom prst="ellipse">
          <a:avLst/>
        </a:prstGeom>
        <a:solidFill>
          <a:schemeClr val="bg1"/>
        </a:solidFill>
        <a:ln w="28575" cap="flat" cmpd="sng" algn="ctr">
          <a:solidFill>
            <a:schemeClr val="accent1"/>
          </a:solid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accent1">
                  <a:lumMod val="50000"/>
                </a:schemeClr>
              </a:solidFill>
            </a:rPr>
            <a:t>Syndromic Surveillance Data</a:t>
          </a:r>
        </a:p>
      </dsp:txBody>
      <dsp:txXfrm>
        <a:off x="2152039" y="81907"/>
        <a:ext cx="922899" cy="922899"/>
      </dsp:txXfrm>
    </dsp:sp>
    <dsp:sp modelId="{AA79A0E2-14D5-4AF0-BB4B-FF77420A177E}">
      <dsp:nvSpPr>
        <dsp:cNvPr id="0" name=""/>
        <dsp:cNvSpPr/>
      </dsp:nvSpPr>
      <dsp:spPr>
        <a:xfrm rot="19800000">
          <a:off x="3216437" y="1544668"/>
          <a:ext cx="23830" cy="36364"/>
        </a:xfrm>
        <a:custGeom>
          <a:avLst/>
          <a:gdLst/>
          <a:ahLst/>
          <a:cxnLst/>
          <a:rect l="0" t="0" r="0" b="0"/>
          <a:pathLst>
            <a:path>
              <a:moveTo>
                <a:pt x="0" y="18182"/>
              </a:moveTo>
              <a:lnTo>
                <a:pt x="23830" y="181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27756" y="1562255"/>
        <a:ext cx="1191" cy="1191"/>
      </dsp:txXfrm>
    </dsp:sp>
    <dsp:sp modelId="{31D808C8-0B62-462F-B221-0841F266C659}">
      <dsp:nvSpPr>
        <dsp:cNvPr id="0" name=""/>
        <dsp:cNvSpPr/>
      </dsp:nvSpPr>
      <dsp:spPr>
        <a:xfrm>
          <a:off x="3151241" y="578011"/>
          <a:ext cx="1305175" cy="1305175"/>
        </a:xfrm>
        <a:prstGeom prst="ellipse">
          <a:avLst/>
        </a:prstGeom>
        <a:solidFill>
          <a:schemeClr val="bg1"/>
        </a:solidFill>
        <a:ln w="28575" cap="flat" cmpd="sng" algn="ctr">
          <a:solidFill>
            <a:schemeClr val="accent1"/>
          </a:solid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accent1">
                  <a:lumMod val="50000"/>
                </a:schemeClr>
              </a:solidFill>
            </a:rPr>
            <a:t>Vital Statistics Data</a:t>
          </a:r>
        </a:p>
      </dsp:txBody>
      <dsp:txXfrm>
        <a:off x="3342379" y="769149"/>
        <a:ext cx="922899" cy="922899"/>
      </dsp:txXfrm>
    </dsp:sp>
    <dsp:sp modelId="{F00FFEDD-F9E7-4CB0-A27E-399C316054FF}">
      <dsp:nvSpPr>
        <dsp:cNvPr id="0" name=""/>
        <dsp:cNvSpPr/>
      </dsp:nvSpPr>
      <dsp:spPr>
        <a:xfrm rot="1800000">
          <a:off x="3216437" y="2254652"/>
          <a:ext cx="23830" cy="36364"/>
        </a:xfrm>
        <a:custGeom>
          <a:avLst/>
          <a:gdLst/>
          <a:ahLst/>
          <a:cxnLst/>
          <a:rect l="0" t="0" r="0" b="0"/>
          <a:pathLst>
            <a:path>
              <a:moveTo>
                <a:pt x="0" y="18182"/>
              </a:moveTo>
              <a:lnTo>
                <a:pt x="23830" y="181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27756" y="2272238"/>
        <a:ext cx="1191" cy="1191"/>
      </dsp:txXfrm>
    </dsp:sp>
    <dsp:sp modelId="{67603E7E-9270-4F63-838B-ED739158D043}">
      <dsp:nvSpPr>
        <dsp:cNvPr id="0" name=""/>
        <dsp:cNvSpPr/>
      </dsp:nvSpPr>
      <dsp:spPr>
        <a:xfrm>
          <a:off x="3151241" y="1952497"/>
          <a:ext cx="1305175" cy="1305175"/>
        </a:xfrm>
        <a:prstGeom prst="ellipse">
          <a:avLst/>
        </a:prstGeom>
        <a:solidFill>
          <a:schemeClr val="bg1"/>
        </a:solidFill>
        <a:ln w="28575" cap="flat" cmpd="sng" algn="ctr">
          <a:solidFill>
            <a:schemeClr val="accent1"/>
          </a:solid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accent1">
                  <a:lumMod val="50000"/>
                </a:schemeClr>
              </a:solidFill>
            </a:rPr>
            <a:t>Vaccine Admin. Data</a:t>
          </a:r>
        </a:p>
      </dsp:txBody>
      <dsp:txXfrm>
        <a:off x="3342379" y="2143635"/>
        <a:ext cx="922899" cy="922899"/>
      </dsp:txXfrm>
    </dsp:sp>
    <dsp:sp modelId="{3C91E014-3FFD-4077-BD55-1796FAD9A032}">
      <dsp:nvSpPr>
        <dsp:cNvPr id="0" name=""/>
        <dsp:cNvSpPr/>
      </dsp:nvSpPr>
      <dsp:spPr>
        <a:xfrm rot="5400000">
          <a:off x="2601573" y="2609643"/>
          <a:ext cx="23830" cy="36364"/>
        </a:xfrm>
        <a:custGeom>
          <a:avLst/>
          <a:gdLst/>
          <a:ahLst/>
          <a:cxnLst/>
          <a:rect l="0" t="0" r="0" b="0"/>
          <a:pathLst>
            <a:path>
              <a:moveTo>
                <a:pt x="0" y="18182"/>
              </a:moveTo>
              <a:lnTo>
                <a:pt x="23830" y="181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2893" y="2627230"/>
        <a:ext cx="1191" cy="1191"/>
      </dsp:txXfrm>
    </dsp:sp>
    <dsp:sp modelId="{4873094A-9B69-48DC-A96C-C41EA542D716}">
      <dsp:nvSpPr>
        <dsp:cNvPr id="0" name=""/>
        <dsp:cNvSpPr/>
      </dsp:nvSpPr>
      <dsp:spPr>
        <a:xfrm>
          <a:off x="1960901" y="2639741"/>
          <a:ext cx="1305175" cy="1305175"/>
        </a:xfrm>
        <a:prstGeom prst="ellipse">
          <a:avLst/>
        </a:prstGeom>
        <a:solidFill>
          <a:schemeClr val="bg1"/>
        </a:solidFill>
        <a:ln w="28575" cap="flat" cmpd="sng" algn="ctr">
          <a:solidFill>
            <a:schemeClr val="accent1"/>
          </a:solid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accent1">
                  <a:lumMod val="50000"/>
                </a:schemeClr>
              </a:solidFill>
            </a:rPr>
            <a:t>Hospital Capacity Data</a:t>
          </a:r>
        </a:p>
      </dsp:txBody>
      <dsp:txXfrm>
        <a:off x="2152039" y="2830879"/>
        <a:ext cx="922899" cy="922899"/>
      </dsp:txXfrm>
    </dsp:sp>
    <dsp:sp modelId="{156E4136-97EF-4C62-AEB1-865A4502044A}">
      <dsp:nvSpPr>
        <dsp:cNvPr id="0" name=""/>
        <dsp:cNvSpPr/>
      </dsp:nvSpPr>
      <dsp:spPr>
        <a:xfrm rot="9000000">
          <a:off x="1986710" y="2254652"/>
          <a:ext cx="23830" cy="36364"/>
        </a:xfrm>
        <a:custGeom>
          <a:avLst/>
          <a:gdLst/>
          <a:ahLst/>
          <a:cxnLst/>
          <a:rect l="0" t="0" r="0" b="0"/>
          <a:pathLst>
            <a:path>
              <a:moveTo>
                <a:pt x="0" y="18182"/>
              </a:moveTo>
              <a:lnTo>
                <a:pt x="23830" y="181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1998029" y="2272238"/>
        <a:ext cx="1191" cy="1191"/>
      </dsp:txXfrm>
    </dsp:sp>
    <dsp:sp modelId="{5B14B32F-2BBE-4878-BCEE-C85D1EEACF71}">
      <dsp:nvSpPr>
        <dsp:cNvPr id="0" name=""/>
        <dsp:cNvSpPr/>
      </dsp:nvSpPr>
      <dsp:spPr>
        <a:xfrm>
          <a:off x="770560" y="1952497"/>
          <a:ext cx="1305175" cy="1305175"/>
        </a:xfrm>
        <a:prstGeom prst="ellipse">
          <a:avLst/>
        </a:prstGeom>
        <a:solidFill>
          <a:schemeClr val="bg1"/>
        </a:solidFill>
        <a:ln w="28575" cap="flat" cmpd="sng" algn="ctr">
          <a:solidFill>
            <a:schemeClr val="accent1"/>
          </a:solid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accent1">
                  <a:lumMod val="50000"/>
                </a:schemeClr>
              </a:solidFill>
            </a:rPr>
            <a:t>Lab-Based Test Data</a:t>
          </a:r>
        </a:p>
      </dsp:txBody>
      <dsp:txXfrm>
        <a:off x="961698" y="2143635"/>
        <a:ext cx="922899" cy="922899"/>
      </dsp:txXfrm>
    </dsp:sp>
    <dsp:sp modelId="{EF07C3B2-317B-41B0-8651-E51895E1D7B3}">
      <dsp:nvSpPr>
        <dsp:cNvPr id="0" name=""/>
        <dsp:cNvSpPr/>
      </dsp:nvSpPr>
      <dsp:spPr>
        <a:xfrm rot="12600000">
          <a:off x="1986710" y="1544668"/>
          <a:ext cx="23830" cy="36364"/>
        </a:xfrm>
        <a:custGeom>
          <a:avLst/>
          <a:gdLst/>
          <a:ahLst/>
          <a:cxnLst/>
          <a:rect l="0" t="0" r="0" b="0"/>
          <a:pathLst>
            <a:path>
              <a:moveTo>
                <a:pt x="0" y="18182"/>
              </a:moveTo>
              <a:lnTo>
                <a:pt x="23830" y="181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1998029" y="1562255"/>
        <a:ext cx="1191" cy="1191"/>
      </dsp:txXfrm>
    </dsp:sp>
    <dsp:sp modelId="{E865A7A1-CD01-43DD-A03D-9E0BF1B77DF1}">
      <dsp:nvSpPr>
        <dsp:cNvPr id="0" name=""/>
        <dsp:cNvSpPr/>
      </dsp:nvSpPr>
      <dsp:spPr>
        <a:xfrm>
          <a:off x="770560" y="578011"/>
          <a:ext cx="1305175" cy="1305175"/>
        </a:xfrm>
        <a:prstGeom prst="ellipse">
          <a:avLst/>
        </a:prstGeom>
        <a:solidFill>
          <a:schemeClr val="bg1"/>
        </a:solidFill>
        <a:ln w="28575" cap="flat" cmpd="sng" algn="ctr">
          <a:solidFill>
            <a:schemeClr val="accent1"/>
          </a:solid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accent1">
                  <a:lumMod val="50000"/>
                </a:schemeClr>
              </a:solidFill>
            </a:rPr>
            <a:t>Case Data</a:t>
          </a:r>
        </a:p>
      </dsp:txBody>
      <dsp:txXfrm>
        <a:off x="961698" y="769149"/>
        <a:ext cx="922899" cy="9228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1F865-E3E9-48D2-818D-A53636ACB37E}">
      <dsp:nvSpPr>
        <dsp:cNvPr id="0" name=""/>
        <dsp:cNvSpPr/>
      </dsp:nvSpPr>
      <dsp:spPr>
        <a:xfrm>
          <a:off x="1388" y="550044"/>
          <a:ext cx="1745163" cy="7343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64770" numCol="1" spcCol="1270" anchor="t" anchorCtr="0">
          <a:noAutofit/>
        </a:bodyPr>
        <a:lstStyle/>
        <a:p>
          <a:pPr marL="0" lvl="0" indent="0" algn="l" defTabSz="755650">
            <a:lnSpc>
              <a:spcPct val="90000"/>
            </a:lnSpc>
            <a:spcBef>
              <a:spcPct val="0"/>
            </a:spcBef>
            <a:spcAft>
              <a:spcPct val="35000"/>
            </a:spcAft>
            <a:buNone/>
          </a:pPr>
          <a:r>
            <a:rPr lang="en-US" sz="1700" kern="1200"/>
            <a:t>November 2023</a:t>
          </a:r>
        </a:p>
      </dsp:txBody>
      <dsp:txXfrm>
        <a:off x="1388" y="550044"/>
        <a:ext cx="1745163" cy="489600"/>
      </dsp:txXfrm>
    </dsp:sp>
    <dsp:sp modelId="{FA73A35D-0D1C-459E-A621-11A94518117A}">
      <dsp:nvSpPr>
        <dsp:cNvPr id="0" name=""/>
        <dsp:cNvSpPr/>
      </dsp:nvSpPr>
      <dsp:spPr>
        <a:xfrm>
          <a:off x="358831" y="1039643"/>
          <a:ext cx="1745163" cy="27616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Communicate plans to partners and jurisdictions</a:t>
          </a:r>
        </a:p>
        <a:p>
          <a:pPr marL="171450" lvl="1" indent="-171450" algn="l" defTabSz="755650">
            <a:lnSpc>
              <a:spcPct val="90000"/>
            </a:lnSpc>
            <a:spcBef>
              <a:spcPct val="0"/>
            </a:spcBef>
            <a:spcAft>
              <a:spcPct val="15000"/>
            </a:spcAft>
            <a:buChar char="•"/>
          </a:pPr>
          <a:r>
            <a:rPr lang="en-US" sz="1700" kern="1200"/>
            <a:t>Communicate internally for new DUA procedures</a:t>
          </a:r>
        </a:p>
      </dsp:txBody>
      <dsp:txXfrm>
        <a:off x="409945" y="1090757"/>
        <a:ext cx="1642935" cy="2659421"/>
      </dsp:txXfrm>
    </dsp:sp>
    <dsp:sp modelId="{7C93DDE0-9F56-42F1-96FE-B7C9A7026EC6}">
      <dsp:nvSpPr>
        <dsp:cNvPr id="0" name=""/>
        <dsp:cNvSpPr/>
      </dsp:nvSpPr>
      <dsp:spPr>
        <a:xfrm>
          <a:off x="2011112" y="577596"/>
          <a:ext cx="560868" cy="4344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011112" y="664495"/>
        <a:ext cx="430520" cy="260697"/>
      </dsp:txXfrm>
    </dsp:sp>
    <dsp:sp modelId="{30E21758-C1D3-4B3D-BDE8-EBEE252F1462}">
      <dsp:nvSpPr>
        <dsp:cNvPr id="0" name=""/>
        <dsp:cNvSpPr/>
      </dsp:nvSpPr>
      <dsp:spPr>
        <a:xfrm>
          <a:off x="2804794" y="550044"/>
          <a:ext cx="1745163" cy="7343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64770" numCol="1" spcCol="1270" anchor="t" anchorCtr="0">
          <a:noAutofit/>
        </a:bodyPr>
        <a:lstStyle/>
        <a:p>
          <a:pPr marL="0" lvl="0" indent="0" algn="l" defTabSz="755650">
            <a:lnSpc>
              <a:spcPct val="90000"/>
            </a:lnSpc>
            <a:spcBef>
              <a:spcPct val="0"/>
            </a:spcBef>
            <a:spcAft>
              <a:spcPct val="35000"/>
            </a:spcAft>
            <a:buNone/>
          </a:pPr>
          <a:r>
            <a:rPr lang="en-US" sz="1700" kern="1200"/>
            <a:t>December 2023</a:t>
          </a:r>
        </a:p>
      </dsp:txBody>
      <dsp:txXfrm>
        <a:off x="2804794" y="550044"/>
        <a:ext cx="1745163" cy="489600"/>
      </dsp:txXfrm>
    </dsp:sp>
    <dsp:sp modelId="{2928A427-9AFA-4D26-80A0-BC0CD939A0F2}">
      <dsp:nvSpPr>
        <dsp:cNvPr id="0" name=""/>
        <dsp:cNvSpPr/>
      </dsp:nvSpPr>
      <dsp:spPr>
        <a:xfrm>
          <a:off x="3162237" y="1039643"/>
          <a:ext cx="1745163" cy="27616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Transition all DUAs for Core Data to OPHDST management</a:t>
          </a:r>
        </a:p>
        <a:p>
          <a:pPr marL="171450" lvl="1" indent="-171450" algn="l" defTabSz="755650">
            <a:lnSpc>
              <a:spcPct val="90000"/>
            </a:lnSpc>
            <a:spcBef>
              <a:spcPct val="0"/>
            </a:spcBef>
            <a:spcAft>
              <a:spcPct val="15000"/>
            </a:spcAft>
            <a:buChar char="•"/>
          </a:pPr>
          <a:r>
            <a:rPr lang="en-US" sz="1700" kern="1200"/>
            <a:t>Solicit feedback</a:t>
          </a:r>
        </a:p>
      </dsp:txBody>
      <dsp:txXfrm>
        <a:off x="3213351" y="1090757"/>
        <a:ext cx="1642935" cy="2659421"/>
      </dsp:txXfrm>
    </dsp:sp>
    <dsp:sp modelId="{8C3C196B-B048-4D59-9514-A3794244CCCC}">
      <dsp:nvSpPr>
        <dsp:cNvPr id="0" name=""/>
        <dsp:cNvSpPr/>
      </dsp:nvSpPr>
      <dsp:spPr>
        <a:xfrm>
          <a:off x="4814517" y="577596"/>
          <a:ext cx="560868" cy="4344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814517" y="664495"/>
        <a:ext cx="430520" cy="260697"/>
      </dsp:txXfrm>
    </dsp:sp>
    <dsp:sp modelId="{05327314-F14B-4909-AF2B-15EDC5E51FF5}">
      <dsp:nvSpPr>
        <dsp:cNvPr id="0" name=""/>
        <dsp:cNvSpPr/>
      </dsp:nvSpPr>
      <dsp:spPr>
        <a:xfrm>
          <a:off x="5608199" y="550044"/>
          <a:ext cx="1745163" cy="7343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64770" numCol="1" spcCol="1270" anchor="t" anchorCtr="0">
          <a:noAutofit/>
        </a:bodyPr>
        <a:lstStyle/>
        <a:p>
          <a:pPr marL="0" lvl="0" indent="0" algn="l" defTabSz="755650">
            <a:lnSpc>
              <a:spcPct val="90000"/>
            </a:lnSpc>
            <a:spcBef>
              <a:spcPct val="0"/>
            </a:spcBef>
            <a:spcAft>
              <a:spcPct val="35000"/>
            </a:spcAft>
            <a:buNone/>
          </a:pPr>
          <a:r>
            <a:rPr lang="en-US" sz="1700" kern="1200"/>
            <a:t>January 2024</a:t>
          </a:r>
        </a:p>
      </dsp:txBody>
      <dsp:txXfrm>
        <a:off x="5608199" y="550044"/>
        <a:ext cx="1745163" cy="489600"/>
      </dsp:txXfrm>
    </dsp:sp>
    <dsp:sp modelId="{C50CA807-AA7A-4D24-8319-C247A79F51EE}">
      <dsp:nvSpPr>
        <dsp:cNvPr id="0" name=""/>
        <dsp:cNvSpPr/>
      </dsp:nvSpPr>
      <dsp:spPr>
        <a:xfrm>
          <a:off x="5965642" y="1039643"/>
          <a:ext cx="1745163" cy="27616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Negotiate terms of Common Provisions and Addenda with STLTs</a:t>
          </a:r>
        </a:p>
        <a:p>
          <a:pPr marL="171450" lvl="1" indent="-171450" algn="l" defTabSz="755650">
            <a:lnSpc>
              <a:spcPct val="90000"/>
            </a:lnSpc>
            <a:spcBef>
              <a:spcPct val="0"/>
            </a:spcBef>
            <a:spcAft>
              <a:spcPct val="15000"/>
            </a:spcAft>
            <a:buChar char="•"/>
          </a:pPr>
          <a:r>
            <a:rPr lang="en-US" sz="1700" kern="1200" dirty="0"/>
            <a:t>Strengthen internal policy governance</a:t>
          </a:r>
        </a:p>
      </dsp:txBody>
      <dsp:txXfrm>
        <a:off x="6016756" y="1090757"/>
        <a:ext cx="1642935" cy="2659421"/>
      </dsp:txXfrm>
    </dsp:sp>
    <dsp:sp modelId="{79ED4160-7543-4ACC-850F-15A37C8099BA}">
      <dsp:nvSpPr>
        <dsp:cNvPr id="0" name=""/>
        <dsp:cNvSpPr/>
      </dsp:nvSpPr>
      <dsp:spPr>
        <a:xfrm>
          <a:off x="7617923" y="577596"/>
          <a:ext cx="560868" cy="4344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7617923" y="664495"/>
        <a:ext cx="430520" cy="260697"/>
      </dsp:txXfrm>
    </dsp:sp>
    <dsp:sp modelId="{AC7A60B8-4386-4825-91F9-05AFF23C3A64}">
      <dsp:nvSpPr>
        <dsp:cNvPr id="0" name=""/>
        <dsp:cNvSpPr/>
      </dsp:nvSpPr>
      <dsp:spPr>
        <a:xfrm>
          <a:off x="8411604" y="550044"/>
          <a:ext cx="1745163" cy="7343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64770" numCol="1" spcCol="1270" anchor="t" anchorCtr="0">
          <a:noAutofit/>
        </a:bodyPr>
        <a:lstStyle/>
        <a:p>
          <a:pPr marL="0" lvl="0" indent="0" algn="l" defTabSz="755650">
            <a:lnSpc>
              <a:spcPct val="90000"/>
            </a:lnSpc>
            <a:spcBef>
              <a:spcPct val="0"/>
            </a:spcBef>
            <a:spcAft>
              <a:spcPct val="35000"/>
            </a:spcAft>
            <a:buNone/>
          </a:pPr>
          <a:r>
            <a:rPr lang="en-US" sz="1700" kern="1200"/>
            <a:t>2024 on</a:t>
          </a:r>
        </a:p>
      </dsp:txBody>
      <dsp:txXfrm>
        <a:off x="8411604" y="550044"/>
        <a:ext cx="1745163" cy="489600"/>
      </dsp:txXfrm>
    </dsp:sp>
    <dsp:sp modelId="{1D4C182C-0793-4048-94D5-D5142ABB50A5}">
      <dsp:nvSpPr>
        <dsp:cNvPr id="0" name=""/>
        <dsp:cNvSpPr/>
      </dsp:nvSpPr>
      <dsp:spPr>
        <a:xfrm>
          <a:off x="8769047" y="1039643"/>
          <a:ext cx="1745163" cy="27616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Evaluate success of the Core DUA</a:t>
          </a:r>
        </a:p>
        <a:p>
          <a:pPr marL="171450" lvl="1" indent="-171450" algn="l" defTabSz="755650">
            <a:lnSpc>
              <a:spcPct val="90000"/>
            </a:lnSpc>
            <a:spcBef>
              <a:spcPct val="0"/>
            </a:spcBef>
            <a:spcAft>
              <a:spcPct val="15000"/>
            </a:spcAft>
            <a:buChar char="•"/>
          </a:pPr>
          <a:r>
            <a:rPr lang="en-US" sz="1700" kern="1200"/>
            <a:t>Incorporate other data sources into the new structure</a:t>
          </a:r>
        </a:p>
      </dsp:txBody>
      <dsp:txXfrm>
        <a:off x="8820161" y="1090757"/>
        <a:ext cx="1642935" cy="26594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F2AD7-F0CE-BE46-AA98-31E4E27E1339}">
      <dsp:nvSpPr>
        <dsp:cNvPr id="0" name=""/>
        <dsp:cNvSpPr/>
      </dsp:nvSpPr>
      <dsp:spPr>
        <a:xfrm>
          <a:off x="9723" y="686909"/>
          <a:ext cx="2906256" cy="1743753"/>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Establish a North Star Architecture to guide development of public health systems and technologies</a:t>
          </a:r>
        </a:p>
      </dsp:txBody>
      <dsp:txXfrm>
        <a:off x="60796" y="737982"/>
        <a:ext cx="2804110" cy="1641607"/>
      </dsp:txXfrm>
    </dsp:sp>
    <dsp:sp modelId="{15CD2743-CE53-FA44-9536-F574A2FDB396}">
      <dsp:nvSpPr>
        <dsp:cNvPr id="0" name=""/>
        <dsp:cNvSpPr/>
      </dsp:nvSpPr>
      <dsp:spPr>
        <a:xfrm>
          <a:off x="3206605" y="1198410"/>
          <a:ext cx="616126" cy="720751"/>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206605" y="1342560"/>
        <a:ext cx="431288" cy="432451"/>
      </dsp:txXfrm>
    </dsp:sp>
    <dsp:sp modelId="{6BA5F328-9645-EA4A-8715-398A96C502CE}">
      <dsp:nvSpPr>
        <dsp:cNvPr id="0" name=""/>
        <dsp:cNvSpPr/>
      </dsp:nvSpPr>
      <dsp:spPr>
        <a:xfrm>
          <a:off x="4078481" y="686909"/>
          <a:ext cx="2906256" cy="1743753"/>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Identify systems and technologies used to integrate data from healthcare</a:t>
          </a:r>
        </a:p>
      </dsp:txBody>
      <dsp:txXfrm>
        <a:off x="4129554" y="737982"/>
        <a:ext cx="2804110" cy="1641607"/>
      </dsp:txXfrm>
    </dsp:sp>
    <dsp:sp modelId="{90275C79-A5C2-DB44-8783-39A85561BC9A}">
      <dsp:nvSpPr>
        <dsp:cNvPr id="0" name=""/>
        <dsp:cNvSpPr/>
      </dsp:nvSpPr>
      <dsp:spPr>
        <a:xfrm>
          <a:off x="7275363" y="1198410"/>
          <a:ext cx="616126" cy="720751"/>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7275363" y="1342560"/>
        <a:ext cx="431288" cy="432451"/>
      </dsp:txXfrm>
    </dsp:sp>
    <dsp:sp modelId="{8BF2F1CF-6DAF-674C-BF59-69BEF5486EEC}">
      <dsp:nvSpPr>
        <dsp:cNvPr id="0" name=""/>
        <dsp:cNvSpPr/>
      </dsp:nvSpPr>
      <dsp:spPr>
        <a:xfrm>
          <a:off x="8147240" y="686909"/>
          <a:ext cx="2906256" cy="1743753"/>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Continued collaboration to utilize regulatory paths and move to Notice of Proposed Rulemaking to build public health certification. </a:t>
          </a:r>
        </a:p>
      </dsp:txBody>
      <dsp:txXfrm>
        <a:off x="8198313" y="737982"/>
        <a:ext cx="2804110" cy="1641607"/>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3C1CE2-2E7C-4344-88D7-8C95048BE617}" type="datetimeFigureOut">
              <a:rPr lang="en-US" smtClean="0"/>
              <a:t>11/13/2023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7CFB0B-E206-4753-9260-554AEF234A13}" type="slidenum">
              <a:rPr lang="en-US" smtClean="0"/>
              <a:t>‹#›</a:t>
            </a:fld>
            <a:endParaRPr lang="en-US"/>
          </a:p>
        </p:txBody>
      </p:sp>
    </p:spTree>
    <p:extLst>
      <p:ext uri="{BB962C8B-B14F-4D97-AF65-F5344CB8AC3E}">
        <p14:creationId xmlns:p14="http://schemas.microsoft.com/office/powerpoint/2010/main" val="3818762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Deb Houry (DFO) </a:t>
            </a:r>
            <a:r>
              <a:rPr lang="en-US" dirty="0"/>
              <a:t>– “Good morning and welcome to the meeting of the Advisory Committee to the Director – please note the closed captioning link has been provided in the chat box for your convenience.”</a:t>
            </a:r>
          </a:p>
        </p:txBody>
      </p:sp>
      <p:sp>
        <p:nvSpPr>
          <p:cNvPr id="4" name="Slide Number Placeholder 3"/>
          <p:cNvSpPr>
            <a:spLocks noGrp="1"/>
          </p:cNvSpPr>
          <p:nvPr>
            <p:ph type="sldNum" sz="quarter" idx="5"/>
          </p:nvPr>
        </p:nvSpPr>
        <p:spPr/>
        <p:txBody>
          <a:bodyPr/>
          <a:lstStyle/>
          <a:p>
            <a:fld id="{487CFB0B-E206-4753-9260-554AEF234A13}" type="slidenum">
              <a:rPr lang="en-US" smtClean="0"/>
              <a:t>1</a:t>
            </a:fld>
            <a:endParaRPr lang="en-US"/>
          </a:p>
        </p:txBody>
      </p:sp>
    </p:spTree>
    <p:extLst>
      <p:ext uri="{BB962C8B-B14F-4D97-AF65-F5344CB8AC3E}">
        <p14:creationId xmlns:p14="http://schemas.microsoft.com/office/powerpoint/2010/main" val="1298745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CFB0B-E206-4753-9260-554AEF234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5690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CFB0B-E206-4753-9260-554AEF234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824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CFB0B-E206-4753-9260-554AEF234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751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CFB0B-E206-4753-9260-554AEF234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2300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CFB0B-E206-4753-9260-554AEF234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813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CFB0B-E206-4753-9260-554AEF234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8969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CFB0B-E206-4753-9260-554AEF234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2350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CFB0B-E206-4753-9260-554AEF234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1110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CFB0B-E206-4753-9260-554AEF234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2697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CFB0B-E206-4753-9260-554AEF234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5514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David Fleming (MODERATOR) –</a:t>
            </a:r>
            <a:r>
              <a:rPr lang="en-US" dirty="0"/>
              <a:t> Welcome ACD members. “We would also like to take this time to acknowledge and thank Lynn Goldman and Michelle Albert for their invaluable service to the Committee.” </a:t>
            </a:r>
            <a:endParaRPr lang="en-US"/>
          </a:p>
          <a:p>
            <a:r>
              <a:rPr lang="en-US" b="1" dirty="0"/>
              <a:t>Deb Houry (DFO) </a:t>
            </a:r>
            <a:r>
              <a:rPr lang="en-US" dirty="0"/>
              <a:t>– “And on that note, two new members have been approved by HHS to join the ACD in early 2024. Once they have been fully onboarded, we will announce them.” </a:t>
            </a:r>
            <a:endParaRPr lang="en-US" dirty="0">
              <a:cs typeface="Calibri"/>
            </a:endParaRPr>
          </a:p>
        </p:txBody>
      </p:sp>
      <p:sp>
        <p:nvSpPr>
          <p:cNvPr id="4" name="Slide Number Placeholder 3"/>
          <p:cNvSpPr>
            <a:spLocks noGrp="1"/>
          </p:cNvSpPr>
          <p:nvPr>
            <p:ph type="sldNum" sz="quarter" idx="5"/>
          </p:nvPr>
        </p:nvSpPr>
        <p:spPr/>
        <p:txBody>
          <a:bodyPr/>
          <a:lstStyle/>
          <a:p>
            <a:fld id="{487CFB0B-E206-4753-9260-554AEF234A13}" type="slidenum">
              <a:rPr lang="en-US" smtClean="0"/>
              <a:t>2</a:t>
            </a:fld>
            <a:endParaRPr lang="en-US"/>
          </a:p>
        </p:txBody>
      </p:sp>
    </p:spTree>
    <p:extLst>
      <p:ext uri="{BB962C8B-B14F-4D97-AF65-F5344CB8AC3E}">
        <p14:creationId xmlns:p14="http://schemas.microsoft.com/office/powerpoint/2010/main" val="2360375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CFB0B-E206-4753-9260-554AEF234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70547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CFB0B-E206-4753-9260-554AEF234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5287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CFB0B-E206-4753-9260-554AEF234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47844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spcBef>
                <a:spcPts val="0"/>
              </a:spcBef>
              <a:spcAft>
                <a:spcPts val="0"/>
              </a:spcAft>
              <a:buNone/>
            </a:pPr>
            <a:endParaRPr lang="en-US" sz="1200">
              <a:ea typeface="Calibri" panose="020F0502020204030204" pitchFamily="34" charset="0"/>
            </a:endParaRPr>
          </a:p>
          <a:p>
            <a:pPr marL="742950" lvl="1" indent="-285750">
              <a:spcBef>
                <a:spcPts val="0"/>
              </a:spcBef>
              <a:spcAft>
                <a:spcPts val="0"/>
              </a:spcAft>
              <a:buFont typeface="Arial" panose="020B0604020202020204" pitchFamily="34" charset="0"/>
              <a:buChar char="•"/>
            </a:pPr>
            <a:r>
              <a:rPr lang="en-US" sz="1800">
                <a:ea typeface="Calibri" panose="020F0502020204030204" pitchFamily="34" charset="0"/>
              </a:rPr>
              <a:t>CDC has already instituted many of the LW recommendations and we congratulate CDC’s executive leadership for their forward thinking. </a:t>
            </a:r>
          </a:p>
          <a:p>
            <a:pPr marL="742950" lvl="1" indent="-285750">
              <a:spcBef>
                <a:spcPts val="0"/>
              </a:spcBef>
              <a:spcAft>
                <a:spcPts val="0"/>
              </a:spcAft>
              <a:buFont typeface="Arial" panose="020B0604020202020204" pitchFamily="34" charset="0"/>
              <a:buChar char="•"/>
            </a:pPr>
            <a:r>
              <a:rPr lang="en-US" sz="1800">
                <a:ea typeface="Calibri" panose="020F0502020204030204" pitchFamily="34" charset="0"/>
              </a:rPr>
              <a:t>W</a:t>
            </a:r>
            <a:r>
              <a:rPr lang="en-US" sz="1800">
                <a:ea typeface="Times New Roman" panose="02020603050405020304" pitchFamily="18" charset="0"/>
              </a:rPr>
              <a:t>e feel confident that we have provided CDC with insightful ways to move laboratory improvement efforts forward. </a:t>
            </a:r>
          </a:p>
          <a:p>
            <a:pPr marL="742950" lvl="1" indent="-285750">
              <a:spcBef>
                <a:spcPts val="0"/>
              </a:spcBef>
              <a:spcAft>
                <a:spcPts val="0"/>
              </a:spcAft>
              <a:buFont typeface="Arial" panose="020B0604020202020204" pitchFamily="34" charset="0"/>
              <a:buChar char="•"/>
            </a:pPr>
            <a:r>
              <a:rPr lang="en-US" sz="1800">
                <a:ea typeface="Times New Roman" panose="02020603050405020304" pitchFamily="18" charset="0"/>
              </a:rPr>
              <a:t>With our work to address all of the Terms of Reference now complete, it’s time to sunset the workgroup and allow the CDC and its new director to determine the next steps.  </a:t>
            </a:r>
            <a:r>
              <a:rPr lang="en-US" sz="1800">
                <a:ea typeface="Calibri" panose="020F0502020204030204" pitchFamily="34" charset="0"/>
              </a:rPr>
              <a:t>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CFB0B-E206-4753-9260-554AEF234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3294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en-US" b="1" dirty="0"/>
              <a:t>David –</a:t>
            </a:r>
            <a:r>
              <a:rPr lang="en-US" dirty="0"/>
              <a:t> </a:t>
            </a:r>
            <a:r>
              <a:rPr lang="en-US" i="1" dirty="0"/>
              <a:t>Thank Dr. Sharfstein and Dr. Taylor and begin discussion. </a:t>
            </a:r>
            <a:r>
              <a:rPr lang="en-US" dirty="0"/>
              <a:t>“For all members wishing to speak, please raise your hand virtually. We’ll recognize you and then you can unmute yourself to speak.” </a:t>
            </a:r>
          </a:p>
          <a:p>
            <a:pPr marL="171450" indent="-171450">
              <a:buFont typeface="Symbol"/>
              <a:buChar char="•"/>
            </a:pP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CFB0B-E206-4753-9260-554AEF234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794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David (VOTE) -</a:t>
            </a:r>
            <a:r>
              <a:rPr lang="en-US" dirty="0"/>
              <a:t> (SLIDE 33) “We express our deepest gratitude to the members of the Laboratory Workgroup for their dedication and hard work. We are confident that our future endeavors will continue to enhance the role of CDC’s laboratories, and we look forward to exploring new opportunities for collaboration in this important area. The knowledge and experiences from the workgroup will be used to integrate laboratory improvement efforts into our ongoing committee work. The ACD hereby makes a motion to sunset the Laboratory Workgroup.” </a:t>
            </a:r>
          </a:p>
          <a:p>
            <a:pPr marL="171450" indent="-171450">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CFB0B-E206-4753-9260-554AEF234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9427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CFB0B-E206-4753-9260-554AEF234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9225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CFB0B-E206-4753-9260-554AEF234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794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05B8E-6FD3-4EFA-BE4A-BDAF5CF7A7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4326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05B8E-6FD3-4EFA-BE4A-BDAF5CF7A7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790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CFB0B-E206-4753-9260-554AEF234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08922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05B8E-6FD3-4EFA-BE4A-BDAF5CF7A7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8848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05B8E-6FD3-4EFA-BE4A-BDAF5CF7A7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51225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05B8E-6FD3-4EFA-BE4A-BDAF5CF7A7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4571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05B8E-6FD3-4EFA-BE4A-BDAF5CF7A7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6878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CFB0B-E206-4753-9260-554AEF234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8163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7CFB0B-E206-4753-9260-554AEF234A13}" type="slidenum">
              <a:rPr lang="en-US" smtClean="0"/>
              <a:t>44</a:t>
            </a:fld>
            <a:endParaRPr lang="en-US"/>
          </a:p>
        </p:txBody>
      </p:sp>
    </p:spTree>
    <p:extLst>
      <p:ext uri="{BB962C8B-B14F-4D97-AF65-F5344CB8AC3E}">
        <p14:creationId xmlns:p14="http://schemas.microsoft.com/office/powerpoint/2010/main" val="14791019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7CFB0B-E206-4753-9260-554AEF234A13}" type="slidenum">
              <a:rPr lang="en-US" smtClean="0"/>
              <a:t>45</a:t>
            </a:fld>
            <a:endParaRPr lang="en-US"/>
          </a:p>
        </p:txBody>
      </p:sp>
    </p:spTree>
    <p:extLst>
      <p:ext uri="{BB962C8B-B14F-4D97-AF65-F5344CB8AC3E}">
        <p14:creationId xmlns:p14="http://schemas.microsoft.com/office/powerpoint/2010/main" val="41715163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CFB0B-E206-4753-9260-554AEF234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1252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CFB0B-E206-4753-9260-554AEF234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89690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7C3A95-86D1-4DA8-9850-F5415AC713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990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7CFB0B-E206-4753-9260-554AEF234A13}" type="slidenum">
              <a:rPr lang="en-US" smtClean="0"/>
              <a:t>4</a:t>
            </a:fld>
            <a:endParaRPr lang="en-US"/>
          </a:p>
        </p:txBody>
      </p:sp>
    </p:spTree>
    <p:extLst>
      <p:ext uri="{BB962C8B-B14F-4D97-AF65-F5344CB8AC3E}">
        <p14:creationId xmlns:p14="http://schemas.microsoft.com/office/powerpoint/2010/main" val="40798380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7CFB0B-E206-4753-9260-554AEF234A13}" type="slidenum">
              <a:rPr lang="en-US" smtClean="0"/>
              <a:t>53</a:t>
            </a:fld>
            <a:endParaRPr lang="en-US"/>
          </a:p>
        </p:txBody>
      </p:sp>
    </p:spTree>
    <p:extLst>
      <p:ext uri="{BB962C8B-B14F-4D97-AF65-F5344CB8AC3E}">
        <p14:creationId xmlns:p14="http://schemas.microsoft.com/office/powerpoint/2010/main" val="18136223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t>Examples:</a:t>
            </a:r>
          </a:p>
          <a:p>
            <a:pPr marL="457200" lvl="1" indent="-457200">
              <a:buChar char="•"/>
            </a:pPr>
            <a:r>
              <a:rPr lang="en-US"/>
              <a:t>More than $200 million in planned awards to jurisdictions to support IIS modernization over two years will not be made. Note: COVID-19 supplemental funding is not the only source of funding for state immunizations systems, IIS is funded with yearly appropriations.  </a:t>
            </a:r>
            <a:endParaRPr lang="en-US">
              <a:cs typeface="Calibri"/>
            </a:endParaRPr>
          </a:p>
          <a:p>
            <a:pPr marL="285750" indent="-285750">
              <a:buFont typeface="Arial,Sans-Serif"/>
              <a:buChar char="•"/>
            </a:pPr>
            <a:r>
              <a:rPr lang="en-US" b="1"/>
              <a:t>New Vaccine Surveillance Network (NVSN):</a:t>
            </a:r>
            <a:r>
              <a:rPr lang="en-US"/>
              <a:t> Since 2020, NVSN has supported pediatric COVID-19 policy decisions with real-time surveillance among children seeking care in outpatient clinics, emergency departments, and pediatric hospitals. NVSN collects data on children in the outpatient, ED, and hospital settings through parent interview, medical chart review, and specimen testing. Vaccination status is verified in state IIS registries and with primary care providers. Data are used to evaluate vaccine effectiveness, determine the etiology and burden of acute viral respiratory disease and COVID-19 in children, and characterize the clinical severity and epidemiology of COVID-19 and associated conditions, such as MIS-C. </a:t>
            </a:r>
            <a:endParaRPr lang="en-US">
              <a:cs typeface="Calibri"/>
            </a:endParaRPr>
          </a:p>
          <a:p>
            <a:pPr marL="285750" indent="-285750">
              <a:buFont typeface="Arial,Sans-Serif"/>
              <a:buChar char="•"/>
            </a:pPr>
            <a:r>
              <a:rPr lang="en-US" b="1"/>
              <a:t>Vaccine Effectiveness Studies:</a:t>
            </a:r>
            <a:endParaRPr lang="en-US"/>
          </a:p>
          <a:p>
            <a:pPr lvl="1">
              <a:buFont typeface="Arial,Sans-Serif"/>
              <a:buChar char="•"/>
            </a:pPr>
            <a:r>
              <a:rPr lang="en-US" b="1"/>
              <a:t>Virtual SARS-CoV-2, Influenza, and Other respiratory viruses Network (VISION): </a:t>
            </a:r>
            <a:r>
              <a:rPr lang="en-US"/>
              <a:t> is an electronic-healthcare record (EHR) based network in 9 sites across 11 states. IVY provides robust, timely, and genomic-specific COVID-19 vaccine effectiveness (VE) data as well as collection of pre-and post vaccination sera and peripheral blood mononuclear cells. IVY VE data are used domestically and globally by many stakeholders to inform vaccine policy and to encourage vaccine uptake. Losing VISION will result in an inability to rapidly assess COVID-19 VE against hospitalization, critical illness, and death and a lack of data to inform key vaccine policy decisions that will be detrimental to public health.</a:t>
            </a:r>
            <a:endParaRPr lang="en-US">
              <a:cs typeface="Calibri"/>
            </a:endParaRPr>
          </a:p>
          <a:p>
            <a:pPr lvl="1">
              <a:buFont typeface="Arial,Sans-Serif"/>
              <a:buChar char="•"/>
            </a:pPr>
            <a:r>
              <a:rPr lang="en-US" b="1"/>
              <a:t>Investigating Respiratory Viruses in the Acutely Ill (IVY</a:t>
            </a:r>
            <a:r>
              <a:rPr lang="en-US"/>
              <a:t>): The IVY network currently consists of 25 medical centers in 20 U.S. states. IVY was created initially in 2019 to estimate how well influenza (flu) vaccines work to prevent severe flu illness among intensive care unit (ICU) patients. In 2021, IVY expanded to also assess how well flu vaccines work to prevent flu hospitalizations and how well COVID-19 vaccines work to prevent COVID-19 hospitalizations. A loss of IVY infrastructure and stable, long-term partnerships will be detrimental to CDC’s ability to understand and respond to emerging public health threats, such as highly pathogenic avian influenza, and would have substantial consequences for CDC’s pandemic readiness.</a:t>
            </a:r>
          </a:p>
          <a:p>
            <a:pPr lvl="0">
              <a:buFont typeface="Arial,Sans-Serif"/>
              <a:buNone/>
            </a:pPr>
            <a:endParaRPr lang="en-US" b="1">
              <a:cs typeface="Calibri"/>
            </a:endParaRPr>
          </a:p>
          <a:p>
            <a:pPr lvl="0">
              <a:buFont typeface="Arial,Sans-Serif"/>
              <a:buNone/>
            </a:pPr>
            <a:r>
              <a:rPr lang="en-US" b="1">
                <a:cs typeface="Calibri"/>
              </a:rPr>
              <a:t>Vaccine Confidence</a:t>
            </a:r>
          </a:p>
          <a:p>
            <a:pPr lvl="1"/>
            <a:r>
              <a:rPr lang="en-US"/>
              <a:t>These funds support enhanced efforts to engage with and improve the reach to disproportionately affected communities at the local and regional levels. Major activities included:</a:t>
            </a:r>
            <a:endParaRPr lang="en-US">
              <a:cs typeface="Calibri"/>
            </a:endParaRPr>
          </a:p>
          <a:p>
            <a:pPr marL="1085850" lvl="2" indent="-171450">
              <a:buFont typeface="Arial" panose="020B0604020202020204" pitchFamily="34" charset="0"/>
              <a:buChar char="•"/>
            </a:pPr>
            <a:r>
              <a:rPr lang="en-US"/>
              <a:t>In collaboration with ASPA and HRSA, developed a nationwide public education campaign including cooperative agreements to community-based organizations to build vaccine confidence.</a:t>
            </a:r>
          </a:p>
          <a:p>
            <a:pPr marL="1085850" lvl="2" indent="-171450">
              <a:buFont typeface="Arial"/>
              <a:buChar char="•"/>
            </a:pPr>
            <a:r>
              <a:rPr lang="en-US"/>
              <a:t>In collaboration with OSG and OASH, developed Trusted Messenger with a critical focus on communicating scientific information and address COVID-19 vaccine misinformation and disinformation.</a:t>
            </a:r>
            <a:endParaRPr lang="en-US">
              <a:cs typeface="Calibri"/>
            </a:endParaRPr>
          </a:p>
          <a:p>
            <a:pPr marL="1085850" lvl="2" indent="-171450">
              <a:buFont typeface="Arial"/>
              <a:buChar char="•"/>
            </a:pPr>
            <a:r>
              <a:rPr lang="en-US"/>
              <a:t>In collaboration with HRSA, targeted vaccine confidence in rural communities through the Rural Clinic Vaccine Confidence initiative. </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7C3A95-86D1-4DA8-9850-F5415AC713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9488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r>
              <a:rPr lang="en-US"/>
              <a:t>At country, regional, and headquarters levels, funding supported:</a:t>
            </a:r>
            <a:endParaRPr lang="en-US">
              <a:cs typeface="Calibri"/>
            </a:endParaRPr>
          </a:p>
          <a:p>
            <a:pPr lvl="1"/>
            <a:r>
              <a:rPr lang="en-US"/>
              <a:t> </a:t>
            </a:r>
            <a:endParaRPr lang="en-US">
              <a:cs typeface="Calibri"/>
            </a:endParaRPr>
          </a:p>
          <a:p>
            <a:pPr marL="628650" lvl="1" indent="-171450">
              <a:buFont typeface="Arial" panose="020B0604020202020204" pitchFamily="34" charset="0"/>
              <a:buChar char="•"/>
            </a:pPr>
            <a:r>
              <a:rPr lang="en-US"/>
              <a:t>Infection, Prevention, and Control (IPC): planning and implementation of activities that prevent healthcare-associated transmission of SARS-CoV-2 and other infectious diseases among healthcare workers and patients. Activities include site supervision via IPC specialists, deployment of systems to monitor and report IPC conditions and healthcare infections to stakeholders (e.g., Ministries of Health, CDC, etc.), and expansion of IPC quality improvement processes.</a:t>
            </a:r>
            <a:endParaRPr lang="en-US">
              <a:cs typeface="Calibri" panose="020F0502020204030204"/>
            </a:endParaRPr>
          </a:p>
          <a:p>
            <a:pPr marL="628650" lvl="1" indent="-171450">
              <a:buFont typeface="Arial" panose="020B0604020202020204" pitchFamily="34" charset="0"/>
              <a:buChar char="•"/>
            </a:pPr>
            <a:r>
              <a:rPr lang="en-US"/>
              <a:t>Laboratory Quality, Surveillance, and Epidemiology: detect, diagnose, and assess disease in populations to inform and evaluate public health action; in addition to COVID-19, Ebola and other VHFs will be studied to understand the impact of various therapeutic or prophylactic interventions, as well as community interventions; conduct applied research to develop and evaluate vaccines, therapeutics and diagnostics; prepare countries to identify and respond to mosquito-borne disease importation, strengthening collaborations with bilateral and multilateral partners, and establishing the utility of novel mosquito control measures.</a:t>
            </a:r>
            <a:endParaRPr lang="en-US">
              <a:cs typeface="Calibri" panose="020F0502020204030204"/>
            </a:endParaRPr>
          </a:p>
          <a:p>
            <a:pPr marL="628650" lvl="1" indent="-171450">
              <a:buFont typeface="Arial" panose="020B0604020202020204" pitchFamily="34" charset="0"/>
              <a:buChar char="•"/>
            </a:pPr>
            <a:r>
              <a:rPr lang="en-US"/>
              <a:t>Targeted National Public Health Institute (NPHI) surge support: enhance capacity and capability of NPHI’s in information exchange and decision-making driven by on-the-ground facts that are essential to effective response to the COVID-19 pandemic and other emerging disease threats, including public health emergency management. NPHI’s are natural focal points for inter-ministerial and cross-border collaboration that enables an effective border health strategy and multi-country approach to COVID and other emergencies and threats.</a:t>
            </a:r>
            <a:endParaRPr lang="en-US">
              <a:cs typeface="Calibri" panose="020F0502020204030204"/>
            </a:endParaRPr>
          </a:p>
          <a:p>
            <a:pPr marL="628650" lvl="1" indent="-171450">
              <a:buFont typeface="Arial" panose="020B0604020202020204" pitchFamily="34" charset="0"/>
              <a:buChar char="•"/>
            </a:pPr>
            <a:r>
              <a:rPr lang="en-US"/>
              <a:t>Other technical assistance to International Organization and Ministry of Health partners on emergency management, regional and cross-border cooperation and in support of public health communications and special studies and field investigations.</a:t>
            </a:r>
            <a:endParaRPr lang="en-US">
              <a:cs typeface="Calibri"/>
            </a:endParaRPr>
          </a:p>
          <a:p>
            <a:pPr marL="342900" lvl="1" indent="-342900">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7C3A95-86D1-4DA8-9850-F5415AC713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71615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CFB0B-E206-4753-9260-554AEF234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04321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7CFB0B-E206-4753-9260-554AEF234A13}" type="slidenum">
              <a:rPr lang="en-US" smtClean="0"/>
              <a:t>58</a:t>
            </a:fld>
            <a:endParaRPr lang="en-US"/>
          </a:p>
        </p:txBody>
      </p:sp>
    </p:spTree>
    <p:extLst>
      <p:ext uri="{BB962C8B-B14F-4D97-AF65-F5344CB8AC3E}">
        <p14:creationId xmlns:p14="http://schemas.microsoft.com/office/powerpoint/2010/main" val="15753507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7CFB0B-E206-4753-9260-554AEF234A13}" type="slidenum">
              <a:rPr lang="en-US" smtClean="0"/>
              <a:t>60</a:t>
            </a:fld>
            <a:endParaRPr lang="en-US"/>
          </a:p>
        </p:txBody>
      </p:sp>
    </p:spTree>
    <p:extLst>
      <p:ext uri="{BB962C8B-B14F-4D97-AF65-F5344CB8AC3E}">
        <p14:creationId xmlns:p14="http://schemas.microsoft.com/office/powerpoint/2010/main" val="9585963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Good afternoon. First of all, I’d like to thank the Health Equity Workgroup for their leadership and contributions over this past year in laying out Action Items that when fully implemented can enhance and accelerate CDC’s efforts to achieve health equity across its broad portfolio of public health science and programs. You brought together diverse standpoints and lived experiences to strengthen and challenge our ways of knowing and how we engage with the public in promoting and protecting the nation’s health. Your time and insights are invaluable and we will work hard to move forward the wisdom of the Workgroup.</a:t>
            </a:r>
          </a:p>
          <a:p>
            <a:endParaRPr lang="en-US"/>
          </a:p>
          <a:p>
            <a:r>
              <a:rPr lang="en-US"/>
              <a:t>The Health Equity Workgroup through 3 Task Areas, submitted Action Items to the ACD which were adopted as recommendations by the ACD and subsequently acknowledged by the Secretary of the Department of Health and Human Services.</a:t>
            </a:r>
          </a:p>
          <a:p>
            <a:endParaRPr lang="en-US"/>
          </a:p>
          <a:p>
            <a:r>
              <a:rPr lang="en-US"/>
              <a:t>The Office of Health Equity has been tasked with leading the implementation of the recommendations in close collaboration with the national centers, institute and offices of CDC.</a:t>
            </a:r>
          </a:p>
          <a:p>
            <a:endParaRPr lang="en-US"/>
          </a:p>
          <a:p>
            <a:r>
              <a:rPr lang="en-US"/>
              <a:t>Building upon CORE, CDC’s Health Equity Science and Intervention Strategy, the recommendations center communities and population groups disproportionately impacted by public health threats. The recommendations also focus on drivers of largely preventable health disparities and inequities, and systems changes that ultimately transform how we do our work for more equitable protection of the health, safety and security of the U.S.</a:t>
            </a:r>
          </a:p>
          <a:p>
            <a:endParaRPr lang="en-US"/>
          </a:p>
          <a:p>
            <a:r>
              <a:rPr lang="en-US"/>
              <a:t>I will briefly review CORE and then share the recommendations. I will describe some of what we’re currently doing to incorporate these recommendations into CDC’s science, programs, and policies, and the work that remains. </a:t>
            </a:r>
          </a:p>
          <a:p>
            <a:endParaRPr lang="en-US"/>
          </a:p>
        </p:txBody>
      </p:sp>
      <p:sp>
        <p:nvSpPr>
          <p:cNvPr id="4" name="Slide Number Placeholder 3"/>
          <p:cNvSpPr>
            <a:spLocks noGrp="1"/>
          </p:cNvSpPr>
          <p:nvPr>
            <p:ph type="sldNum" sz="quarter" idx="5"/>
          </p:nvPr>
        </p:nvSpPr>
        <p:spPr/>
        <p:txBody>
          <a:bodyPr/>
          <a:lstStyle/>
          <a:p>
            <a:fld id="{487CFB0B-E206-4753-9260-554AEF234A13}" type="slidenum">
              <a:rPr lang="en-US" smtClean="0"/>
              <a:t>61</a:t>
            </a:fld>
            <a:endParaRPr lang="en-US"/>
          </a:p>
        </p:txBody>
      </p:sp>
    </p:spTree>
    <p:extLst>
      <p:ext uri="{BB962C8B-B14F-4D97-AF65-F5344CB8AC3E}">
        <p14:creationId xmlns:p14="http://schemas.microsoft.com/office/powerpoint/2010/main" val="1331954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3177" defTabSz="931774" fontAlgn="base">
              <a:defRPr/>
            </a:pPr>
            <a:r>
              <a:rPr lang="en-US">
                <a:solidFill>
                  <a:prstClr val="black"/>
                </a:solidFill>
                <a:ea typeface="Times New Roman" panose="02020603050405020304" pitchFamily="18" charset="0"/>
              </a:rPr>
              <a:t>Launched in 2021, CORE is the first AGENCY-WIDE health equity strategy, and the mobilization of the national centers, institute, and offices that make up CDC around this strategy has been impressive. CORE strives to move beyond naming differences through “markers,” such as race, to identifying and addressing changeable “drivers,” such as those contextual factors that impact population health outcomes.  </a:t>
            </a:r>
          </a:p>
          <a:p>
            <a:pPr marL="93177" defTabSz="931774" fontAlgn="base">
              <a:defRPr/>
            </a:pPr>
            <a:endParaRPr lang="en-US">
              <a:solidFill>
                <a:prstClr val="black"/>
              </a:solidFill>
              <a:ea typeface="Times New Roman" panose="02020603050405020304" pitchFamily="18" charset="0"/>
            </a:endParaRPr>
          </a:p>
          <a:p>
            <a:pPr marL="93177" defTabSz="931774" fontAlgn="base">
              <a:defRPr/>
            </a:pPr>
            <a:r>
              <a:rPr lang="en-US">
                <a:solidFill>
                  <a:prstClr val="black"/>
                </a:solidFill>
                <a:ea typeface="Times New Roman" panose="02020603050405020304" pitchFamily="18" charset="0"/>
              </a:rPr>
              <a:t>CDC’s CORE framework weaves health equity into the fabric of all we do. </a:t>
            </a:r>
          </a:p>
          <a:p>
            <a:pPr marL="93177" defTabSz="931774" fontAlgn="base">
              <a:defRPr/>
            </a:pPr>
            <a:endParaRPr lang="en-US">
              <a:solidFill>
                <a:prstClr val="black"/>
              </a:solidFill>
              <a:ea typeface="Times New Roman" panose="02020603050405020304" pitchFamily="18" charset="0"/>
            </a:endParaRPr>
          </a:p>
          <a:p>
            <a:pPr marL="93177" defTabSz="931774" fontAlgn="base">
              <a:defRPr/>
            </a:pPr>
            <a:r>
              <a:rPr lang="en-US">
                <a:solidFill>
                  <a:prstClr val="black"/>
                </a:solidFill>
                <a:ea typeface="Times New Roman" panose="02020603050405020304" pitchFamily="18" charset="0"/>
              </a:rPr>
              <a:t>CDC’s </a:t>
            </a:r>
            <a:r>
              <a:rPr lang="en-US" b="1">
                <a:solidFill>
                  <a:prstClr val="black"/>
                </a:solidFill>
                <a:ea typeface="Times New Roman" panose="02020603050405020304" pitchFamily="18" charset="0"/>
              </a:rPr>
              <a:t>CORE</a:t>
            </a:r>
            <a:r>
              <a:rPr lang="en-US">
                <a:solidFill>
                  <a:prstClr val="black"/>
                </a:solidFill>
                <a:ea typeface="Times New Roman" panose="02020603050405020304" pitchFamily="18" charset="0"/>
              </a:rPr>
              <a:t> commitment to health equity stands on four key pillars: </a:t>
            </a:r>
          </a:p>
          <a:p>
            <a:pPr marL="93177" defTabSz="931774" fontAlgn="base">
              <a:defRPr/>
            </a:pPr>
            <a:endParaRPr lang="en-US">
              <a:solidFill>
                <a:prstClr val="black"/>
              </a:solidFill>
              <a:ea typeface="Times New Roman" panose="02020603050405020304" pitchFamily="18" charset="0"/>
            </a:endParaRPr>
          </a:p>
          <a:p>
            <a:pPr marL="291179" indent="-291179" fontAlgn="base">
              <a:buFont typeface="Arial" panose="020B0604020202020204" pitchFamily="34" charset="0"/>
              <a:buChar char="•"/>
              <a:defRPr/>
            </a:pPr>
            <a:r>
              <a:rPr lang="en-US" b="1">
                <a:solidFill>
                  <a:prstClr val="black"/>
                </a:solidFill>
                <a:ea typeface="Times New Roman" panose="02020603050405020304" pitchFamily="18" charset="0"/>
              </a:rPr>
              <a:t>“C” – C</a:t>
            </a:r>
            <a:r>
              <a:rPr lang="en-US">
                <a:solidFill>
                  <a:prstClr val="black"/>
                </a:solidFill>
                <a:ea typeface="Times New Roman" panose="02020603050405020304" pitchFamily="18" charset="0"/>
              </a:rPr>
              <a:t>ultivate comprehensive health equity </a:t>
            </a:r>
            <a:r>
              <a:rPr lang="en-US" b="1">
                <a:solidFill>
                  <a:prstClr val="black"/>
                </a:solidFill>
                <a:ea typeface="Times New Roman" panose="02020603050405020304" pitchFamily="18" charset="0"/>
              </a:rPr>
              <a:t>science</a:t>
            </a:r>
            <a:r>
              <a:rPr lang="en-US">
                <a:solidFill>
                  <a:prstClr val="black"/>
                </a:solidFill>
                <a:ea typeface="Times New Roman" panose="02020603050405020304" pitchFamily="18" charset="0"/>
              </a:rPr>
              <a:t> </a:t>
            </a:r>
          </a:p>
          <a:p>
            <a:pPr marL="757066" lvl="1" indent="-291179" fontAlgn="base">
              <a:buFont typeface="Arial" panose="020B0604020202020204" pitchFamily="34" charset="0"/>
              <a:buChar char="•"/>
              <a:defRPr/>
            </a:pPr>
            <a:r>
              <a:rPr lang="en-US">
                <a:solidFill>
                  <a:prstClr val="black"/>
                </a:solidFill>
                <a:ea typeface="Times New Roman" panose="02020603050405020304" pitchFamily="18" charset="0"/>
              </a:rPr>
              <a:t>CDC embeds health equity principles in the design, implementation, and evaluation of its research, data, surveillance, and intervention strategies. </a:t>
            </a:r>
          </a:p>
          <a:p>
            <a:pPr marL="291179" indent="-291179" fontAlgn="base">
              <a:buFont typeface="Arial" panose="020B0604020202020204" pitchFamily="34" charset="0"/>
              <a:buChar char="•"/>
              <a:defRPr/>
            </a:pPr>
            <a:r>
              <a:rPr lang="en-US">
                <a:solidFill>
                  <a:prstClr val="black"/>
                </a:solidFill>
                <a:ea typeface="Times New Roman" panose="02020603050405020304" pitchFamily="18" charset="0"/>
              </a:rPr>
              <a:t>“</a:t>
            </a:r>
            <a:r>
              <a:rPr lang="en-US" b="1">
                <a:solidFill>
                  <a:prstClr val="black"/>
                </a:solidFill>
                <a:ea typeface="Times New Roman" panose="02020603050405020304" pitchFamily="18" charset="0"/>
              </a:rPr>
              <a:t>O</a:t>
            </a:r>
            <a:r>
              <a:rPr lang="en-US">
                <a:solidFill>
                  <a:prstClr val="black"/>
                </a:solidFill>
                <a:ea typeface="Times New Roman" panose="02020603050405020304" pitchFamily="18" charset="0"/>
              </a:rPr>
              <a:t>” – </a:t>
            </a:r>
            <a:r>
              <a:rPr lang="en-US" b="1">
                <a:solidFill>
                  <a:prstClr val="black"/>
                </a:solidFill>
                <a:ea typeface="Times New Roman" panose="02020603050405020304" pitchFamily="18" charset="0"/>
              </a:rPr>
              <a:t>O</a:t>
            </a:r>
            <a:r>
              <a:rPr lang="en-US">
                <a:solidFill>
                  <a:prstClr val="black"/>
                </a:solidFill>
                <a:ea typeface="Times New Roman" panose="02020603050405020304" pitchFamily="18" charset="0"/>
              </a:rPr>
              <a:t>ptimize </a:t>
            </a:r>
            <a:r>
              <a:rPr lang="en-US" b="1">
                <a:solidFill>
                  <a:prstClr val="black"/>
                </a:solidFill>
                <a:ea typeface="Times New Roman" panose="02020603050405020304" pitchFamily="18" charset="0"/>
              </a:rPr>
              <a:t>interventions</a:t>
            </a:r>
            <a:r>
              <a:rPr lang="en-US">
                <a:solidFill>
                  <a:prstClr val="black"/>
                </a:solidFill>
                <a:ea typeface="Times New Roman" panose="02020603050405020304" pitchFamily="18" charset="0"/>
              </a:rPr>
              <a:t> </a:t>
            </a:r>
          </a:p>
          <a:p>
            <a:pPr marL="757066" lvl="1" indent="-291179" fontAlgn="base">
              <a:buFont typeface="Arial" panose="020B0604020202020204" pitchFamily="34" charset="0"/>
              <a:buChar char="•"/>
              <a:defRPr/>
            </a:pPr>
            <a:r>
              <a:rPr lang="en-US">
                <a:solidFill>
                  <a:prstClr val="black"/>
                </a:solidFill>
                <a:ea typeface="Times New Roman" panose="02020603050405020304" pitchFamily="18" charset="0"/>
              </a:rPr>
              <a:t>CDC uses scientific, innovative, and data-driven intervention strategies that address environmental, place-based, occupational, policy, and systemic factors that impact health outcomes and address drivers of health disparities. </a:t>
            </a:r>
          </a:p>
          <a:p>
            <a:pPr marL="291179" indent="-291179" fontAlgn="base">
              <a:buFont typeface="Arial" panose="020B0604020202020204" pitchFamily="34" charset="0"/>
              <a:buChar char="•"/>
              <a:defRPr/>
            </a:pPr>
            <a:r>
              <a:rPr lang="en-US" b="1">
                <a:solidFill>
                  <a:prstClr val="black"/>
                </a:solidFill>
                <a:ea typeface="Times New Roman" panose="02020603050405020304" pitchFamily="18" charset="0"/>
              </a:rPr>
              <a:t>“R” – R</a:t>
            </a:r>
            <a:r>
              <a:rPr lang="en-US">
                <a:solidFill>
                  <a:prstClr val="black"/>
                </a:solidFill>
                <a:ea typeface="Times New Roman" panose="02020603050405020304" pitchFamily="18" charset="0"/>
              </a:rPr>
              <a:t>einforce and expand</a:t>
            </a:r>
            <a:r>
              <a:rPr lang="en-US" b="1">
                <a:solidFill>
                  <a:prstClr val="black"/>
                </a:solidFill>
                <a:ea typeface="Times New Roman" panose="02020603050405020304" pitchFamily="18" charset="0"/>
              </a:rPr>
              <a:t> </a:t>
            </a:r>
            <a:r>
              <a:rPr lang="en-US">
                <a:solidFill>
                  <a:prstClr val="black"/>
                </a:solidFill>
                <a:ea typeface="Times New Roman" panose="02020603050405020304" pitchFamily="18" charset="0"/>
              </a:rPr>
              <a:t>robust </a:t>
            </a:r>
            <a:r>
              <a:rPr lang="en-US" b="1">
                <a:solidFill>
                  <a:prstClr val="black"/>
                </a:solidFill>
                <a:ea typeface="Times New Roman" panose="02020603050405020304" pitchFamily="18" charset="0"/>
              </a:rPr>
              <a:t>partnerships</a:t>
            </a:r>
            <a:r>
              <a:rPr lang="en-US">
                <a:solidFill>
                  <a:prstClr val="black"/>
                </a:solidFill>
                <a:ea typeface="Times New Roman" panose="02020603050405020304" pitchFamily="18" charset="0"/>
              </a:rPr>
              <a:t> </a:t>
            </a:r>
          </a:p>
          <a:p>
            <a:pPr marL="757066" lvl="1" indent="-291179" fontAlgn="base">
              <a:buFont typeface="Arial" panose="020B0604020202020204" pitchFamily="34" charset="0"/>
              <a:buChar char="•"/>
              <a:defRPr/>
            </a:pPr>
            <a:r>
              <a:rPr lang="en-US">
                <a:solidFill>
                  <a:prstClr val="black"/>
                </a:solidFill>
                <a:ea typeface="Times New Roman" panose="02020603050405020304" pitchFamily="18" charset="0"/>
              </a:rPr>
              <a:t>CDC seeks out and strengthens sustainable multi-level, multi-sectoral, and community partnerships to advance health equity. </a:t>
            </a:r>
          </a:p>
          <a:p>
            <a:pPr marL="291179" indent="-291179" fontAlgn="base">
              <a:buFont typeface="Arial" panose="020B0604020202020204" pitchFamily="34" charset="0"/>
              <a:buChar char="•"/>
              <a:defRPr/>
            </a:pPr>
            <a:r>
              <a:rPr lang="en-US" b="1">
                <a:solidFill>
                  <a:prstClr val="black"/>
                </a:solidFill>
                <a:ea typeface="Times New Roman" panose="02020603050405020304" pitchFamily="18" charset="0"/>
              </a:rPr>
              <a:t>“E” – E</a:t>
            </a:r>
            <a:r>
              <a:rPr lang="en-US">
                <a:solidFill>
                  <a:prstClr val="black"/>
                </a:solidFill>
                <a:ea typeface="Times New Roman" panose="02020603050405020304" pitchFamily="18" charset="0"/>
              </a:rPr>
              <a:t>nhance capacity and </a:t>
            </a:r>
            <a:r>
              <a:rPr lang="en-US" b="1">
                <a:solidFill>
                  <a:prstClr val="black"/>
                </a:solidFill>
                <a:ea typeface="Times New Roman" panose="02020603050405020304" pitchFamily="18" charset="0"/>
              </a:rPr>
              <a:t>workplace</a:t>
            </a:r>
            <a:r>
              <a:rPr lang="en-US">
                <a:solidFill>
                  <a:prstClr val="black"/>
                </a:solidFill>
                <a:cs typeface="Arial"/>
                <a:sym typeface="Arial"/>
              </a:rPr>
              <a:t> diversity, inclusion and engagement</a:t>
            </a:r>
            <a:endParaRPr lang="en-US">
              <a:solidFill>
                <a:prstClr val="black"/>
              </a:solidFill>
              <a:ea typeface="Times New Roman" panose="02020603050405020304" pitchFamily="18" charset="0"/>
            </a:endParaRPr>
          </a:p>
          <a:p>
            <a:pPr marL="757066" lvl="1" indent="-291179" fontAlgn="base">
              <a:buFont typeface="Arial" panose="020B0604020202020204" pitchFamily="34" charset="0"/>
              <a:buChar char="•"/>
              <a:defRPr/>
            </a:pPr>
            <a:r>
              <a:rPr lang="en-US">
                <a:solidFill>
                  <a:prstClr val="black"/>
                </a:solidFill>
                <a:ea typeface="Times New Roman" panose="02020603050405020304" pitchFamily="18" charset="0"/>
              </a:rPr>
              <a:t>CDC builds internal capacity to cultivate a multi-disciplinary workforce and more inclusive climates, policies, and practices for broader public health impact. </a:t>
            </a:r>
          </a:p>
          <a:p>
            <a:endParaRPr lang="en-US"/>
          </a:p>
          <a:p>
            <a:r>
              <a:rPr lang="en-US"/>
              <a:t>The national centers, institute and offices submit progress updates to a dashboard and agencywide reports are compiled by the CORE Leadership Team annually.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CFB0B-E206-4753-9260-554AEF234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3675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The ACD recommendations provide a blueprint that can inform how we do our work, illuminate gaps in our pursuit of health equity, and challenge us toward greater innovation.</a:t>
            </a:r>
          </a:p>
          <a:p>
            <a:pPr algn="l"/>
            <a:endParaRPr lang="en-US"/>
          </a:p>
          <a:p>
            <a:pPr algn="l"/>
            <a:r>
              <a:rPr lang="en-US"/>
              <a:t>Consistent with Task Area 1, CDC recognizes community engagement is the cornerstone of good public health practice. There are many CDC programs that have meaningful community leadership and engagement in their implementation such as the REACH program, the Partnering for Vaccine Equity Program, and </a:t>
            </a:r>
            <a:r>
              <a:rPr lang="en-US" b="0" i="0">
                <a:solidFill>
                  <a:srgbClr val="222222"/>
                </a:solidFill>
                <a:effectLst/>
                <a:latin typeface="Open Sans Medium"/>
              </a:rPr>
              <a:t>Community-Based Approaches to Reducing Sexually Transmitted Diseases (CARS), to name a few.</a:t>
            </a:r>
          </a:p>
          <a:p>
            <a:pPr algn="l"/>
            <a:endParaRPr lang="en-US" b="0" i="0">
              <a:solidFill>
                <a:srgbClr val="222222"/>
              </a:solidFill>
              <a:effectLst/>
              <a:latin typeface="Open Sans Medium"/>
            </a:endParaRPr>
          </a:p>
          <a:p>
            <a:pPr algn="l"/>
            <a:r>
              <a:rPr lang="en-US" b="0" i="0">
                <a:solidFill>
                  <a:srgbClr val="222222"/>
                </a:solidFill>
                <a:effectLst/>
                <a:latin typeface="Open Sans Medium"/>
              </a:rPr>
              <a:t>Since 1999, CDC has supported the REACH program – an acronym for Racial and Ethnic Approaches to Community Health – which focuses on physical activity and other chronic disease prevention activities. 2024 will be the 25th anniversary of REACH and it’s the longest-running racial/ethnic disparities initiative at CDC.  REACH has continued to be a strong community-focused program in over 40 areas across the country. Much of its success has been due to its commitment to community leadership, coalition building, and the engagement of a trusted network of community leaders. </a:t>
            </a:r>
          </a:p>
          <a:p>
            <a:pPr algn="l"/>
            <a:endParaRPr lang="en-US" b="0" i="0">
              <a:solidFill>
                <a:srgbClr val="222222"/>
              </a:solidFill>
              <a:effectLst/>
              <a:latin typeface="Open Sans Medium"/>
            </a:endParaRPr>
          </a:p>
          <a:p>
            <a:pPr algn="l"/>
            <a:r>
              <a:rPr lang="en-US" b="0" i="0">
                <a:solidFill>
                  <a:srgbClr val="222222"/>
                </a:solidFill>
                <a:effectLst/>
                <a:latin typeface="Open Sans Medium"/>
              </a:rPr>
              <a:t>The Office of Health Equity recently released Health Equity Intervention and Action Principles, which are a set of seven evidence- and practice-based principles designed to support the development, scaling, and implementation of interventions while also fostering systems and processes that promote health equity. </a:t>
            </a:r>
          </a:p>
          <a:p>
            <a:pPr algn="l"/>
            <a:endParaRPr lang="en-US" b="0" i="0">
              <a:solidFill>
                <a:srgbClr val="222222"/>
              </a:solidFill>
              <a:effectLst/>
              <a:latin typeface="Open Sans Medium"/>
            </a:endParaRPr>
          </a:p>
          <a:p>
            <a:pPr algn="l"/>
            <a:r>
              <a:rPr lang="en-US" b="0" i="0">
                <a:solidFill>
                  <a:srgbClr val="222222"/>
                </a:solidFill>
                <a:effectLst/>
                <a:latin typeface="Open Sans Medium"/>
              </a:rPr>
              <a:t>To insure racial and ethnic communities are prepared for the 202-24 respiratory virus season, the Office of Health Equity has reached out to community-based organizations and national minority-serving organizations to put Respiratory Virus Season prevention messages in the hands of community leaders. </a:t>
            </a:r>
          </a:p>
          <a:p>
            <a:pPr algn="l"/>
            <a:endParaRPr lang="en-US" b="0" i="0">
              <a:solidFill>
                <a:srgbClr val="222222"/>
              </a:solidFill>
              <a:effectLst/>
              <a:latin typeface="Open Sans Medium"/>
            </a:endParaRPr>
          </a:p>
          <a:p>
            <a:pPr algn="l"/>
            <a:r>
              <a:rPr lang="en-US" b="0" i="0">
                <a:solidFill>
                  <a:srgbClr val="222222"/>
                </a:solidFill>
                <a:effectLst/>
                <a:latin typeface="Open Sans Medium"/>
              </a:rPr>
              <a:t>We are also collaborating with the Public Health Infrastructure Center and state and local offices of minority health and health equity to improve and increase community engagement among state, tribal, local, and territorial departments of public health.</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CFB0B-E206-4753-9260-554AEF234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3790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Task Area 2 calls out the impact of CDC’s organizational structure on the ability of staff and partners to pursue health inequities.  </a:t>
            </a:r>
          </a:p>
          <a:p>
            <a:endParaRPr lang="en-US"/>
          </a:p>
          <a:p>
            <a:r>
              <a:rPr lang="en-US"/>
              <a:t>There are numerous statutes, regulations and other federal directives that inform CDC’s operational policies, resource allocations, and program practices. </a:t>
            </a:r>
          </a:p>
          <a:p>
            <a:endParaRPr lang="en-US"/>
          </a:p>
          <a:p>
            <a:r>
              <a:rPr lang="en-US"/>
              <a:t>Through CORE, we convened health equity SMEs from across CDC programs to identify health equity guidance that could be incorporated into CDC’s non-research Notice Of Funding Opportunity or NOFO template. These changes to the NOFO template will cue NOFO writers to address health equity in the design of the NOFO and after published for competition will cue applicants to address health equity in the framing of their programmatic response. </a:t>
            </a:r>
          </a:p>
          <a:p>
            <a:endParaRPr lang="en-US"/>
          </a:p>
          <a:p>
            <a:r>
              <a:rPr lang="en-US"/>
              <a:t>The Office of Health Equity is providing training to NOFO writers to build comfort, capacity, and consistency with effectively integrating the health equity considerations. Where there are opportunities for wider distribution of announcements of Notices of Funding Opportunities, we can work with the Office of Financial Resources identify those venues that will reach more eligible applicants.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CFB0B-E206-4753-9260-554AEF234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1150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endParaRPr lang="en-US">
              <a:effectLst/>
            </a:endParaRPr>
          </a:p>
          <a:p>
            <a:pPr marL="742950" marR="0" lvl="1" indent="-285750">
              <a:spcBef>
                <a:spcPts val="0"/>
              </a:spcBef>
              <a:spcAft>
                <a:spcPts val="0"/>
              </a:spcAft>
              <a:buFont typeface="Courier New" panose="02070309020205020404" pitchFamily="49" charset="0"/>
              <a:buChar char="o"/>
            </a:pPr>
            <a:r>
              <a:rPr lang="en-US" sz="1100">
                <a:effectLst/>
                <a:latin typeface="Calibri" panose="020F0502020204030204" pitchFamily="34" charset="0"/>
                <a:ea typeface="Times New Roman" panose="02020603050405020304" pitchFamily="18" charset="0"/>
              </a:rPr>
              <a:t>CDC moving forward reorg [which has been presented to ACD before] noting:</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100">
                <a:effectLst/>
                <a:latin typeface="Calibri" panose="020F0502020204030204" pitchFamily="34" charset="0"/>
                <a:ea typeface="Times New Roman" panose="02020603050405020304" pitchFamily="18" charset="0"/>
              </a:rPr>
              <a:t>OLSS moved into IOD – recognizing senior laboratory leader</a:t>
            </a:r>
            <a:endParaRPr lang="en-US" sz="11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CFB0B-E206-4753-9260-554AEF234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45439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Task Area 3:  CDC should immediately initiate a coordinated, agency-wide approach to develop and integrate strategies to influence the effects of drivers of health equity across the entire range of its public health programming.</a:t>
            </a:r>
          </a:p>
          <a:p>
            <a:endParaRPr lang="en-US"/>
          </a:p>
          <a:p>
            <a:r>
              <a:rPr lang="en-US"/>
              <a:t>The Office of Health Equity has worked closely with the Office of Science to develop Health Equity Science Principles. Among domains of excellence for science, the Office of Health Equity ensured the inclusion of a health equity domain that provides criteria for appropriately addressing health equity in the development of scientific manuscripts and other related products. We are still socializing these principles and the health equity domain across CDC. </a:t>
            </a:r>
          </a:p>
          <a:p>
            <a:endParaRPr lang="en-US"/>
          </a:p>
          <a:p>
            <a:r>
              <a:rPr lang="en-US"/>
              <a:t>The Office of Public Health Data, Surveillance and Technology through the Data Modernization Initiative is working on data platforms to put health equity drivers at the fingertips of CDC scientists which will be followed by the development of tools to assist CDC scientists and evaluators, communities and public health programs in optimizing their use.  </a:t>
            </a:r>
          </a:p>
          <a:p>
            <a:endParaRPr lang="en-US"/>
          </a:p>
          <a:p>
            <a:r>
              <a:rPr lang="en-US"/>
              <a:t>Much of this work is still in progress, but the necessity of understanding and addressing drivers of health disparities and health inequities using data and other public health strategies is a priority for CDC.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CFB0B-E206-4753-9260-554AEF234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3731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000">
                <a:latin typeface="Calibri" panose="020F0502020204030204" pitchFamily="34" charset="0"/>
                <a:ea typeface="Times New Roman" panose="02020603050405020304" pitchFamily="18" charset="0"/>
                <a:cs typeface="Calibri" panose="020F0502020204030204" pitchFamily="34" charset="0"/>
              </a:rPr>
              <a:t>As a result of the health equity recommendations from the ACD, CDC has a blueprint from which to chart additional efforts that will accelerate movement toward achieving health equity.  </a:t>
            </a:r>
          </a:p>
          <a:p>
            <a:pPr defTabSz="931774">
              <a:defRPr/>
            </a:pPr>
            <a:endParaRPr lang="en-US" sz="1000">
              <a:latin typeface="Calibri" panose="020F0502020204030204" pitchFamily="34" charset="0"/>
              <a:ea typeface="Times New Roman" panose="02020603050405020304" pitchFamily="18" charset="0"/>
              <a:cs typeface="Calibri" panose="020F0502020204030204" pitchFamily="34" charset="0"/>
            </a:endParaRPr>
          </a:p>
          <a:p>
            <a:pPr defTabSz="931774">
              <a:defRPr/>
            </a:pPr>
            <a:r>
              <a:rPr lang="en-US" sz="1000">
                <a:latin typeface="Calibri" panose="020F0502020204030204" pitchFamily="34" charset="0"/>
                <a:ea typeface="Times New Roman" panose="02020603050405020304" pitchFamily="18" charset="0"/>
                <a:cs typeface="Calibri" panose="020F0502020204030204" pitchFamily="34" charset="0"/>
              </a:rPr>
              <a:t>We recognize that </a:t>
            </a:r>
            <a:r>
              <a:rPr lang="en-US">
                <a:solidFill>
                  <a:srgbClr val="000000"/>
                </a:solidFill>
                <a:latin typeface="Calibri" panose="020F0502020204030204" pitchFamily="34" charset="0"/>
              </a:rPr>
              <a:t>health equity must be at the core of developing any intervention, innovative solution, policy, or programming for populations affected by health disparities, including the authentic representation and inclusion of community members and community-based organizations. </a:t>
            </a:r>
            <a:r>
              <a:rPr lang="en-US"/>
              <a:t>As we look ahead, CDC is committed to transforming its public health research, surveillance, and implementation science through innovation and collaboration.</a:t>
            </a:r>
          </a:p>
          <a:p>
            <a:pPr defTabSz="931774">
              <a:defRPr/>
            </a:pPr>
            <a:endParaRPr lang="en-US">
              <a:latin typeface="Calibri" panose="020F0502020204030204" pitchFamily="34" charset="0"/>
              <a:ea typeface="Times New Roman" panose="02020603050405020304" pitchFamily="18" charset="0"/>
              <a:cs typeface="Calibri" panose="020F0502020204030204" pitchFamily="34" charset="0"/>
            </a:endParaRPr>
          </a:p>
          <a:p>
            <a:pPr defTabSz="931774">
              <a:defRPr/>
            </a:pPr>
            <a:r>
              <a:rPr lang="en-US">
                <a:latin typeface="Calibri" panose="020F0502020204030204" pitchFamily="34" charset="0"/>
                <a:ea typeface="Times New Roman" panose="02020603050405020304" pitchFamily="18" charset="0"/>
                <a:cs typeface="Calibri" panose="020F0502020204030204" pitchFamily="34" charset="0"/>
              </a:rPr>
              <a:t>CORE allows us to learn more about the drivers of disparities and impact of social determinants on health outcomes, expand the body of evidence of what interventions will reduce the inequities that affect health, and invite partners from multiple sectors who can collaborate to implement solutions. </a:t>
            </a:r>
          </a:p>
          <a:p>
            <a:pPr defTabSz="931774">
              <a:defRPr/>
            </a:pPr>
            <a:endParaRPr lang="en-US">
              <a:latin typeface="Calibri" panose="020F0502020204030204" pitchFamily="34" charset="0"/>
              <a:ea typeface="Times New Roman" panose="02020603050405020304" pitchFamily="18" charset="0"/>
              <a:cs typeface="Calibri" panose="020F0502020204030204" pitchFamily="34" charset="0"/>
            </a:endParaRPr>
          </a:p>
          <a:p>
            <a:r>
              <a:rPr lang="en-US"/>
              <a:t>The recommendations reiterate that we must be intentional about pursuing and securing community engagement. In addition, we must Integrate health equity considerations in funding to address drivers of health inequities; and we must recruit and retain a workforce that represents diversity in academic disciplines, lived experience, and is prepared to do the work that will reduce and ultimately eliminate health disparities while ensuring all people have the opportunity to attain their best health possible. </a:t>
            </a:r>
          </a:p>
          <a:p>
            <a:endParaRPr lang="en-US"/>
          </a:p>
          <a:p>
            <a:r>
              <a:rPr lang="en-US"/>
              <a:t>Thank you. Questions?</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CFB0B-E206-4753-9260-554AEF234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234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High level overview:</a:t>
            </a:r>
          </a:p>
          <a:p>
            <a:endParaRPr lang="en-US"/>
          </a:p>
          <a:p>
            <a:r>
              <a:rPr lang="en-US"/>
              <a:t>- achievements to date</a:t>
            </a:r>
          </a:p>
          <a:p>
            <a:r>
              <a:rPr lang="en-US"/>
              <a:t>- next steps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CFB0B-E206-4753-9260-554AEF234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5329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a:effectLst/>
                <a:ea typeface="Times New Roman" panose="02020603050405020304" pitchFamily="18" charset="0"/>
              </a:rPr>
              <a:t>As a reminder, the purpose of the Health Equity Workgroup was to…. [read slide]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CFB0B-E206-4753-9260-554AEF234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85251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workgroup divided into three Task Areas to support its work.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CFB0B-E206-4753-9260-554AEF234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6450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a:effectLst/>
                <a:latin typeface="Calibri" panose="020F0502020204030204" pitchFamily="34" charset="0"/>
                <a:ea typeface="Calibri" panose="020F0502020204030204" pitchFamily="34" charset="0"/>
              </a:rPr>
              <a:t>Overall, the workgroup has established eight recommendations to support CDC in advancing health equity. </a:t>
            </a:r>
          </a:p>
          <a:p>
            <a:pPr marL="0" marR="0">
              <a:lnSpc>
                <a:spcPct val="107000"/>
              </a:lnSpc>
              <a:spcBef>
                <a:spcPts val="0"/>
              </a:spcBef>
              <a:spcAft>
                <a:spcPts val="800"/>
              </a:spcAft>
            </a:pPr>
            <a:r>
              <a:rPr lang="en-US">
                <a:effectLst/>
                <a:latin typeface="Calibri" panose="020F0502020204030204" pitchFamily="34" charset="0"/>
                <a:ea typeface="Calibri" panose="020F0502020204030204" pitchFamily="34" charset="0"/>
              </a:rPr>
              <a:t>-- Task Area 3 – 2 recommendations – adopted by ACD in February 2023</a:t>
            </a:r>
          </a:p>
          <a:p>
            <a:pPr marL="0" marR="0">
              <a:lnSpc>
                <a:spcPct val="107000"/>
              </a:lnSpc>
              <a:spcBef>
                <a:spcPts val="0"/>
              </a:spcBef>
              <a:spcAft>
                <a:spcPts val="800"/>
              </a:spcAft>
            </a:pPr>
            <a:r>
              <a:rPr lang="en-US">
                <a:effectLst/>
                <a:latin typeface="Calibri" panose="020F0502020204030204" pitchFamily="34" charset="0"/>
                <a:ea typeface="Calibri" panose="020F0502020204030204" pitchFamily="34" charset="0"/>
              </a:rPr>
              <a:t>-- Task Area 1 had 2 recommendations – adopted by ACD in May 2023</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a:effectLst/>
                <a:latin typeface="Calibri" panose="020F0502020204030204" pitchFamily="34" charset="0"/>
                <a:ea typeface="Calibri" panose="020F0502020204030204" pitchFamily="34" charset="0"/>
              </a:rPr>
              <a:t>-- Task Area 2 had 4 recommendations – adopted by ACD in May 2023</a:t>
            </a:r>
          </a:p>
          <a:p>
            <a:pPr marL="0" marR="0">
              <a:lnSpc>
                <a:spcPct val="107000"/>
              </a:lnSpc>
              <a:spcBef>
                <a:spcPts val="0"/>
              </a:spcBef>
              <a:spcAft>
                <a:spcPts val="800"/>
              </a:spcAft>
            </a:pP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CFB0B-E206-4753-9260-554AEF234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30858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effectLst/>
                <a:ea typeface="Times New Roman" panose="02020603050405020304" pitchFamily="18" charset="0"/>
              </a:rPr>
              <a:t>Having developed actionable steps that resulted in 8 ACD recommendations, we feel confident that we have provided CDC with insightful ways to move the health equity work forward. In her presentation, Dr. Liburd has discussed some of the groundwork in the incorporation of our recommendations into the work of the agency.  </a:t>
            </a:r>
          </a:p>
          <a:p>
            <a:endParaRPr lang="en-US" sz="1200">
              <a:effectLst/>
              <a:ea typeface="Times New Roman" panose="02020603050405020304" pitchFamily="18" charset="0"/>
            </a:endParaRPr>
          </a:p>
          <a:p>
            <a:r>
              <a:rPr lang="en-US" sz="1200">
                <a:effectLst/>
                <a:ea typeface="Times New Roman" panose="02020603050405020304" pitchFamily="18" charset="0"/>
              </a:rPr>
              <a:t>With that, the Health Equity Workgroup has successfully met its charge. It is now time to sunset the workgroup and allow CDC and its new director to determine next steps</a:t>
            </a:r>
            <a:r>
              <a:rPr lang="en-US" sz="1200">
                <a:effectLst/>
                <a:ea typeface="Times New Roman" panose="02020603050405020304" pitchFamily="18" charset="0"/>
                <a:cs typeface="Times New Roman" panose="02020603050405020304" pitchFamily="18" charset="0"/>
              </a:rPr>
              <a:t>.</a:t>
            </a:r>
            <a:r>
              <a:rPr lang="en-US" sz="1200">
                <a:effectLst/>
                <a:ea typeface="Calibri" panose="020F0502020204030204" pitchFamily="34" charset="0"/>
              </a:rPr>
              <a:t> The Office of Health Equity will continue to provide health equity updates to the ACD at future meetings.</a:t>
            </a:r>
          </a:p>
          <a:p>
            <a:endParaRPr lang="en-US" sz="1200">
              <a:effectLst/>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CFB0B-E206-4753-9260-554AEF234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18232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would like to express our gratitude and appreciation for the efforts of the members of the Health Equity Workgroup.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CFB0B-E206-4753-9260-554AEF234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97150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would also like to acknowledge our Designated Federal Officer, Dr. Euna August, and the CDC staff who have supported us along the way – </a:t>
            </a:r>
          </a:p>
          <a:p>
            <a:r>
              <a:rPr lang="en-US"/>
              <a:t>Kerry Caudwell, Bridget Richards, and Dr. Leandris Liburd.</a:t>
            </a:r>
          </a:p>
          <a:p>
            <a:endParaRPr lang="en-US"/>
          </a:p>
          <a:p>
            <a:r>
              <a:rPr lang="en-US"/>
              <a:t>Together, we worked collaboratively with CDC experts to better understand the overarching health equity goals that are so imperative to improving public health for all.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CFB0B-E206-4753-9260-554AEF234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3294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CFB0B-E206-4753-9260-554AEF234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794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spcBef>
                <a:spcPts val="0"/>
              </a:spcBef>
              <a:spcAft>
                <a:spcPts val="0"/>
              </a:spcAft>
              <a:buFont typeface="Courier New" panose="02070309020205020404" pitchFamily="49" charset="0"/>
              <a:buChar char="o"/>
            </a:pPr>
            <a:r>
              <a:rPr lang="en-US" sz="1100">
                <a:effectLst/>
                <a:latin typeface="Calibri" panose="020F0502020204030204" pitchFamily="34" charset="0"/>
                <a:ea typeface="Times New Roman" panose="02020603050405020304" pitchFamily="18" charset="0"/>
              </a:rPr>
              <a:t>Dedicated efforts ongoing for comprehensive quality management system (QMS) for laboratories</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100">
                <a:effectLst/>
                <a:latin typeface="Calibri" panose="020F0502020204030204" pitchFamily="34" charset="0"/>
                <a:ea typeface="Times New Roman" panose="02020603050405020304" pitchFamily="18" charset="0"/>
              </a:rPr>
              <a:t>Quality Manual for Microbiological Laboratories (QMML) completed and implementation begun</a:t>
            </a:r>
            <a:endParaRPr lang="en-US" sz="11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100">
                <a:effectLst/>
                <a:latin typeface="Calibri" panose="020F0502020204030204" pitchFamily="34" charset="0"/>
                <a:ea typeface="Times New Roman" panose="02020603050405020304" pitchFamily="18" charset="0"/>
              </a:rPr>
              <a:t>Electronic QMS project accelerated and launch of first 2 modules to pilot laboratories</a:t>
            </a:r>
            <a:endParaRPr lang="en-US" sz="11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CFB0B-E206-4753-9260-554AEF234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99044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David (VOTE) – </a:t>
            </a:r>
            <a:r>
              <a:rPr lang="en-US" dirty="0"/>
              <a:t>(SLIDE 75)</a:t>
            </a:r>
            <a:r>
              <a:rPr lang="en-US" b="1" dirty="0"/>
              <a:t> “</a:t>
            </a:r>
            <a:r>
              <a:rPr lang="en-US"/>
              <a:t>We recognize the successful completion of the health equity workgroup’s recommended task areas and the valuable insights gained during its tenure, in particular, the completion of the Health Equity Terms of Reference. The knowledge and experiences from the workgroup will be utilized to integrate health equity principles into our ongoing work. We express our deepest gratitude to the members of the Health Equity Workgroup for their dedication and hard work. We are confident our future endeavors will continue to promote health equity, and we look forward to exploring new opportunities for collaboration in this important area. The health equity workgroup’s contributions to public health will continue as CDC considers the important next steps to bring to life many of its recommended actions. The ACD hereby makes a motion to sunset the Health Equity Workgroup.”</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CFB0B-E206-4753-9260-554AEF234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3538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7CFB0B-E206-4753-9260-554AEF234A13}" type="slidenum">
              <a:rPr lang="en-US" smtClean="0"/>
              <a:t>76</a:t>
            </a:fld>
            <a:endParaRPr lang="en-US"/>
          </a:p>
        </p:txBody>
      </p:sp>
    </p:spTree>
    <p:extLst>
      <p:ext uri="{BB962C8B-B14F-4D97-AF65-F5344CB8AC3E}">
        <p14:creationId xmlns:p14="http://schemas.microsoft.com/office/powerpoint/2010/main" val="15989398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7CFB0B-E206-4753-9260-554AEF234A13}" type="slidenum">
              <a:rPr lang="en-US" smtClean="0"/>
              <a:t>77</a:t>
            </a:fld>
            <a:endParaRPr lang="en-US"/>
          </a:p>
        </p:txBody>
      </p:sp>
    </p:spTree>
    <p:extLst>
      <p:ext uri="{BB962C8B-B14F-4D97-AF65-F5344CB8AC3E}">
        <p14:creationId xmlns:p14="http://schemas.microsoft.com/office/powerpoint/2010/main" val="36415684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130511-C65B-4D23-9144-6D59153DCF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3479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130511-C65B-4D23-9144-6D59153DCF5A}" type="slidenum">
              <a:rPr lang="en-US" smtClean="0"/>
              <a:t>78</a:t>
            </a:fld>
            <a:endParaRPr lang="en-US"/>
          </a:p>
        </p:txBody>
      </p:sp>
    </p:spTree>
    <p:extLst>
      <p:ext uri="{BB962C8B-B14F-4D97-AF65-F5344CB8AC3E}">
        <p14:creationId xmlns:p14="http://schemas.microsoft.com/office/powerpoint/2010/main" val="34213241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We worked with programs across CDC and gathered information across national partners and STLTs to understand where we could create consistent terms, enhance efficient and effective data use, and redefine our agreements with STLTs to be based on an agency-to-agency relationship.</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We believe this approach will serve us in future emergencies and provide a single point of contact for jurisdictions to address concerns around DUAs.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6B130511-C65B-4D23-9144-6D59153DCF5A}" type="slidenum">
              <a:rPr lang="en-US" smtClean="0"/>
              <a:t>78</a:t>
            </a:fld>
            <a:endParaRPr lang="en-US"/>
          </a:p>
        </p:txBody>
      </p:sp>
    </p:spTree>
    <p:extLst>
      <p:ext uri="{BB962C8B-B14F-4D97-AF65-F5344CB8AC3E}">
        <p14:creationId xmlns:p14="http://schemas.microsoft.com/office/powerpoint/2010/main" val="20797186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TPs</a:t>
            </a:r>
          </a:p>
          <a:p>
            <a:pPr marL="171450" indent="-171450">
              <a:buFontTx/>
              <a:buChar char="-"/>
            </a:pPr>
            <a:r>
              <a:rPr lang="en-US" dirty="0"/>
              <a:t>There are 3 components to our DUA solution, each with specific goals.</a:t>
            </a:r>
          </a:p>
          <a:p>
            <a:pPr marL="628650" lvl="1" indent="-171450">
              <a:buFontTx/>
              <a:buChar char="-"/>
            </a:pPr>
            <a:r>
              <a:rPr lang="en-US" dirty="0"/>
              <a:t>A shared set of “common terms” that apply across all data sources to address Federal law requirements, such as ensuring data will be securely stored and privacy maintained, as well as procedural requirements such as providing notice to jurisdictions ahead of release or publication.</a:t>
            </a:r>
          </a:p>
          <a:p>
            <a:pPr marL="1085850" lvl="2" indent="-171450">
              <a:buFontTx/>
              <a:buChar char="-"/>
            </a:pPr>
            <a:r>
              <a:rPr lang="en-US" dirty="0"/>
              <a:t>These terms should really apply to most STLT data coming to the agency, and we can incorporate other data sources into this model in the future.</a:t>
            </a:r>
          </a:p>
          <a:p>
            <a:pPr marL="628650" lvl="1" indent="-171450">
              <a:buFontTx/>
              <a:buChar char="-"/>
            </a:pPr>
            <a:r>
              <a:rPr lang="en-US" dirty="0"/>
              <a:t>Each of the data sources you mentioned as being critical to include can determine whether they will need terms in addenda to best work with jurisdictional partners.</a:t>
            </a:r>
          </a:p>
          <a:p>
            <a:pPr marL="1085850" lvl="2" indent="-171450">
              <a:buFontTx/>
              <a:buChar char="-"/>
            </a:pPr>
            <a:r>
              <a:rPr lang="en-US" dirty="0"/>
              <a:t>For example, jurisdictions may need to add terms where state vaccine law restricts the sharing of data in certain circumstances, and there may be specific data standards or governance required for sharing some of these datasets.</a:t>
            </a:r>
          </a:p>
          <a:p>
            <a:pPr marL="628650" lvl="1" indent="-171450">
              <a:buFontTx/>
              <a:buChar char="-"/>
            </a:pPr>
            <a:r>
              <a:rPr lang="en-US" dirty="0"/>
              <a:t>We also added a shared policy governance function in our office to ensure we are developing, updating, negotiating, answering questions, and making decisions around our DUA policy in a centralized way.</a:t>
            </a:r>
          </a:p>
          <a:p>
            <a:r>
              <a:rPr lang="en-US" dirty="0"/>
              <a:t>- Acknowledging that the agency has already agreed to certain terms in DUAs for some of these data sources that will need to expire in the next year or two before we can fully incorporate them, we look at this work as iterative and reflecting a relationship with jurisdictions that can maximize data exchange.</a:t>
            </a:r>
          </a:p>
        </p:txBody>
      </p:sp>
      <p:sp>
        <p:nvSpPr>
          <p:cNvPr id="4" name="Slide Number Placeholder 3"/>
          <p:cNvSpPr>
            <a:spLocks noGrp="1"/>
          </p:cNvSpPr>
          <p:nvPr>
            <p:ph type="sldNum" sz="quarter" idx="5"/>
          </p:nvPr>
        </p:nvSpPr>
        <p:spPr/>
        <p:txBody>
          <a:bodyPr/>
          <a:lstStyle/>
          <a:p>
            <a:fld id="{6B130511-C65B-4D23-9144-6D59153DCF5A}" type="slidenum">
              <a:rPr lang="en-US" smtClean="0"/>
              <a:t>78</a:t>
            </a:fld>
            <a:endParaRPr lang="en-US"/>
          </a:p>
        </p:txBody>
      </p:sp>
    </p:spTree>
    <p:extLst>
      <p:ext uri="{BB962C8B-B14F-4D97-AF65-F5344CB8AC3E}">
        <p14:creationId xmlns:p14="http://schemas.microsoft.com/office/powerpoint/2010/main" val="10887556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TPs</a:t>
            </a:r>
          </a:p>
          <a:p>
            <a:pPr marL="171450" indent="-171450">
              <a:buFontTx/>
              <a:buChar char="-"/>
            </a:pPr>
            <a:r>
              <a:rPr lang="en-US" dirty="0"/>
              <a:t>In this slide, we have sketched out an aggressive timeline for implementation for the core DUA.</a:t>
            </a:r>
          </a:p>
          <a:p>
            <a:pPr marL="171450" indent="-171450">
              <a:buFontTx/>
              <a:buChar char="-"/>
            </a:pPr>
            <a:r>
              <a:rPr lang="en-US" dirty="0"/>
              <a:t>I will highlight two components:</a:t>
            </a:r>
          </a:p>
          <a:p>
            <a:pPr marL="628650" lvl="1" indent="-171450">
              <a:buFontTx/>
              <a:buChar char="-"/>
            </a:pPr>
            <a:r>
              <a:rPr lang="en-US" dirty="0"/>
              <a:t>CDC, through OPHDST, will be transitioning to maintaining and negotiating the core DUA with STLTs starting on </a:t>
            </a:r>
            <a:r>
              <a:rPr lang="en-US" b="1" dirty="0"/>
              <a:t>December 1</a:t>
            </a:r>
            <a:r>
              <a:rPr lang="en-US" dirty="0"/>
              <a:t>.</a:t>
            </a:r>
          </a:p>
          <a:p>
            <a:pPr marL="628650" lvl="1" indent="-171450">
              <a:buFontTx/>
              <a:buChar char="-"/>
            </a:pPr>
            <a:r>
              <a:rPr lang="en-US" dirty="0"/>
              <a:t>We expect the core DUA to be an iterative document, where we will negotiate common terms and those for individual data sources with STLTs in 2024, and will simultaneously work on strengthening internal governance around data sharing as well as evaluating the successes and lessons learned from this process into the future to adjust and improve as we go.</a:t>
            </a:r>
          </a:p>
        </p:txBody>
      </p:sp>
      <p:sp>
        <p:nvSpPr>
          <p:cNvPr id="4" name="Slide Number Placeholder 3"/>
          <p:cNvSpPr>
            <a:spLocks noGrp="1"/>
          </p:cNvSpPr>
          <p:nvPr>
            <p:ph type="sldNum" sz="quarter" idx="5"/>
          </p:nvPr>
        </p:nvSpPr>
        <p:spPr/>
        <p:txBody>
          <a:bodyPr/>
          <a:lstStyle/>
          <a:p>
            <a:fld id="{6B130511-C65B-4D23-9144-6D59153DCF5A}" type="slidenum">
              <a:rPr lang="en-US" smtClean="0"/>
              <a:t>78</a:t>
            </a:fld>
            <a:endParaRPr lang="en-US"/>
          </a:p>
        </p:txBody>
      </p:sp>
    </p:spTree>
    <p:extLst>
      <p:ext uri="{BB962C8B-B14F-4D97-AF65-F5344CB8AC3E}">
        <p14:creationId xmlns:p14="http://schemas.microsoft.com/office/powerpoint/2010/main" val="38290423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TPs:</a:t>
            </a:r>
          </a:p>
          <a:p>
            <a:pPr marL="171450" indent="-171450">
              <a:buFontTx/>
              <a:buChar char="-"/>
            </a:pPr>
            <a:r>
              <a:rPr lang="en-US" dirty="0"/>
              <a:t>To that end, we listed some benefits here. I will call out 3 in particular:</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Through this agreement, we are </a:t>
            </a:r>
            <a:r>
              <a:rPr lang="en-US" b="1" dirty="0"/>
              <a:t>strengthening data exchange</a:t>
            </a:r>
            <a:r>
              <a:rPr lang="en-US" dirty="0"/>
              <a:t>. Specifically, we will enable agency-wide use of data for routine public health purposes. The agreement is scalable to allow surge during responses – and sharing back to jurisdictions.</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dirty="0"/>
              <a:t>This will allow us to meet all 3 project goals of consistency, increased data use, and a stronger relationship with STLTs.</a:t>
            </a:r>
          </a:p>
          <a:p>
            <a:pPr marL="628650" lvl="1" indent="-171450">
              <a:buFontTx/>
              <a:buChar char="-"/>
            </a:pPr>
            <a:r>
              <a:rPr lang="en-US" dirty="0"/>
              <a:t>We believe establishing clear responsibilities for protecting all core data and simplified processes for CDC and STLTs to work together will increase </a:t>
            </a:r>
            <a:r>
              <a:rPr lang="en-US" b="1" dirty="0"/>
              <a:t>CDC’s trust and transparency</a:t>
            </a:r>
            <a:r>
              <a:rPr lang="en-US" dirty="0"/>
              <a:t>. </a:t>
            </a:r>
          </a:p>
          <a:p>
            <a:pPr marL="1085850" lvl="2" indent="-171450">
              <a:buFontTx/>
              <a:buChar char="-"/>
            </a:pPr>
            <a:r>
              <a:rPr lang="en-US" dirty="0"/>
              <a:t>This is critically important to all of our data functions.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We also want to support </a:t>
            </a:r>
            <a:r>
              <a:rPr lang="en-US" b="1" dirty="0"/>
              <a:t>future technological advances</a:t>
            </a:r>
            <a:r>
              <a:rPr lang="en-US" dirty="0"/>
              <a:t>. As we are looking forward to interoperability changes that will make public health data increasingly usable and accessible, we want to build in flexibility and make sure the terms do not get in the way of innovation.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dirty="0"/>
              <a:t>Using common requirements will enable simpler reporting for STLTs to CDC and enable reliable data pipelines.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asked about other bullets: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Eliminating multiple custom DUAs and siloed implementation at CDC </a:t>
            </a:r>
            <a:r>
              <a:rPr lang="en-US" b="1" dirty="0"/>
              <a:t>reduces burden</a:t>
            </a:r>
            <a:r>
              <a:rPr lang="en-US" b="0" dirty="0"/>
              <a:t> for data stewards on both sides.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0" dirty="0"/>
              <a:t>Jurisdictional laws and requirements change with ever legislative session, and CDC wants to make it easy for STLTs to </a:t>
            </a:r>
            <a:r>
              <a:rPr lang="en-US" b="1" dirty="0"/>
              <a:t>maintain necessary jurisdictional flexibility </a:t>
            </a:r>
            <a:r>
              <a:rPr lang="en-US" b="0" dirty="0"/>
              <a:t>while still maximizing the potential for data sharing practices.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0" dirty="0"/>
              <a:t>Working collaboratively with STLTs, including providing training and support, will </a:t>
            </a:r>
            <a:r>
              <a:rPr lang="en-US" b="1" dirty="0"/>
              <a:t>increase engagement </a:t>
            </a:r>
            <a:r>
              <a:rPr lang="en-US" b="0" dirty="0"/>
              <a:t>around data sharing.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0" dirty="0"/>
              <a:t>OPHDST will serve as the main point of contact for the core DUA and support the agency to establish strong data governance and</a:t>
            </a:r>
            <a:r>
              <a:rPr lang="en-US" b="1" dirty="0"/>
              <a:t> increase accountability</a:t>
            </a:r>
            <a:r>
              <a:rPr lang="en-US" b="0" dirty="0"/>
              <a:t> for the public.</a:t>
            </a:r>
          </a:p>
          <a:p>
            <a:pPr marL="628650" lvl="1" indent="-171450">
              <a:buFontTx/>
              <a:buChar char="-"/>
            </a:pPr>
            <a:endParaRPr lang="en-US" dirty="0"/>
          </a:p>
        </p:txBody>
      </p:sp>
      <p:sp>
        <p:nvSpPr>
          <p:cNvPr id="4" name="Slide Number Placeholder 3"/>
          <p:cNvSpPr>
            <a:spLocks noGrp="1"/>
          </p:cNvSpPr>
          <p:nvPr>
            <p:ph type="sldNum" sz="quarter" idx="5"/>
          </p:nvPr>
        </p:nvSpPr>
        <p:spPr/>
        <p:txBody>
          <a:bodyPr/>
          <a:lstStyle/>
          <a:p>
            <a:fld id="{6B130511-C65B-4D23-9144-6D59153DCF5A}" type="slidenum">
              <a:rPr lang="en-US" smtClean="0"/>
              <a:t>78</a:t>
            </a:fld>
            <a:endParaRPr lang="en-US"/>
          </a:p>
        </p:txBody>
      </p:sp>
    </p:spTree>
    <p:extLst>
      <p:ext uri="{BB962C8B-B14F-4D97-AF65-F5344CB8AC3E}">
        <p14:creationId xmlns:p14="http://schemas.microsoft.com/office/powerpoint/2010/main" val="3098588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130511-C65B-4D23-9144-6D59153DCF5A}" type="slidenum">
              <a:rPr lang="en-US" smtClean="0"/>
              <a:t>78</a:t>
            </a:fld>
            <a:endParaRPr lang="en-US"/>
          </a:p>
        </p:txBody>
      </p:sp>
    </p:spTree>
    <p:extLst>
      <p:ext uri="{BB962C8B-B14F-4D97-AF65-F5344CB8AC3E}">
        <p14:creationId xmlns:p14="http://schemas.microsoft.com/office/powerpoint/2010/main" val="3467831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endParaRPr lang="en-US">
              <a:effectLst/>
            </a:endParaRPr>
          </a:p>
          <a:p>
            <a:pPr marL="742950" marR="0" lvl="1" indent="-285750">
              <a:spcBef>
                <a:spcPts val="0"/>
              </a:spcBef>
              <a:spcAft>
                <a:spcPts val="0"/>
              </a:spcAft>
              <a:buFont typeface="Courier New" panose="02070309020205020404" pitchFamily="49" charset="0"/>
              <a:buChar char="o"/>
            </a:pPr>
            <a:r>
              <a:rPr lang="en-US" sz="1100">
                <a:effectLst/>
                <a:latin typeface="Calibri" panose="020F0502020204030204" pitchFamily="34" charset="0"/>
                <a:ea typeface="Times New Roman" panose="02020603050405020304" pitchFamily="18" charset="0"/>
              </a:rPr>
              <a:t>Support of Infectious Disease Test Review Board – which provides external to program expert review prior to deployment of new tests</a:t>
            </a:r>
            <a:endParaRPr lang="en-US" sz="11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CFB0B-E206-4753-9260-554AEF234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940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Goal is to support situational awareness at CDC.</a:t>
            </a:r>
          </a:p>
        </p:txBody>
      </p:sp>
      <p:sp>
        <p:nvSpPr>
          <p:cNvPr id="4" name="Slide Number Placeholder 3"/>
          <p:cNvSpPr>
            <a:spLocks noGrp="1"/>
          </p:cNvSpPr>
          <p:nvPr>
            <p:ph type="sldNum" sz="quarter" idx="5"/>
          </p:nvPr>
        </p:nvSpPr>
        <p:spPr/>
        <p:txBody>
          <a:bodyPr/>
          <a:lstStyle/>
          <a:p>
            <a:fld id="{6B130511-C65B-4D23-9144-6D59153DCF5A}" type="slidenum">
              <a:rPr lang="en-US" smtClean="0"/>
              <a:t>78</a:t>
            </a:fld>
            <a:endParaRPr lang="en-US"/>
          </a:p>
        </p:txBody>
      </p:sp>
    </p:spTree>
    <p:extLst>
      <p:ext uri="{BB962C8B-B14F-4D97-AF65-F5344CB8AC3E}">
        <p14:creationId xmlns:p14="http://schemas.microsoft.com/office/powerpoint/2010/main" val="52417359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schematic shows our process for defining what is a “minimum dataset” for situational awareness in case surveillance.</a:t>
            </a:r>
          </a:p>
          <a:p>
            <a:r>
              <a:rPr lang="en-US" dirty="0"/>
              <a:t>CDC:</a:t>
            </a:r>
            <a:endParaRPr lang="en-US" sz="1200" dirty="0">
              <a:latin typeface="+mn-lt"/>
              <a:ea typeface="Calibri" panose="020F0502020204030204" pitchFamily="34" charset="0"/>
              <a:cs typeface="Arial" panose="020B0604020202020204" pitchFamily="34" charset="0"/>
            </a:endParaRPr>
          </a:p>
          <a:p>
            <a:pPr lvl="1"/>
            <a:r>
              <a:rPr lang="en-US" sz="1200" dirty="0">
                <a:latin typeface="+mn-lt"/>
                <a:ea typeface="Calibri" panose="020F0502020204030204" pitchFamily="34" charset="0"/>
                <a:cs typeface="Arial" panose="020B0604020202020204" pitchFamily="34" charset="0"/>
              </a:rPr>
              <a:t>Identified data elements that are aligned with USCDI (an established Health IT standard)</a:t>
            </a:r>
          </a:p>
          <a:p>
            <a:pPr lvl="1"/>
            <a:r>
              <a:rPr lang="en-US" dirty="0">
                <a:latin typeface="+mn-lt"/>
              </a:rPr>
              <a:t>Identified data elements routinely exchanged between STLTs and CDC as part of existing data streams</a:t>
            </a:r>
          </a:p>
          <a:p>
            <a:endParaRPr lang="en-US" dirty="0"/>
          </a:p>
        </p:txBody>
      </p:sp>
      <p:sp>
        <p:nvSpPr>
          <p:cNvPr id="4" name="Slide Number Placeholder 3"/>
          <p:cNvSpPr>
            <a:spLocks noGrp="1"/>
          </p:cNvSpPr>
          <p:nvPr>
            <p:ph type="sldNum" sz="quarter" idx="5"/>
          </p:nvPr>
        </p:nvSpPr>
        <p:spPr/>
        <p:txBody>
          <a:bodyPr/>
          <a:lstStyle/>
          <a:p>
            <a:fld id="{6B130511-C65B-4D23-9144-6D59153DCF5A}" type="slidenum">
              <a:rPr lang="en-US" smtClean="0"/>
              <a:t>78</a:t>
            </a:fld>
            <a:endParaRPr lang="en-US"/>
          </a:p>
        </p:txBody>
      </p:sp>
    </p:spTree>
    <p:extLst>
      <p:ext uri="{BB962C8B-B14F-4D97-AF65-F5344CB8AC3E}">
        <p14:creationId xmlns:p14="http://schemas.microsoft.com/office/powerpoint/2010/main" val="3729518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First the discussion is “what” do we expect CDC to have and what do we </a:t>
            </a:r>
            <a:r>
              <a:rPr lang="en-US" dirty="0" err="1"/>
              <a:t>exepct</a:t>
            </a:r>
            <a:r>
              <a:rPr lang="en-US" dirty="0"/>
              <a:t> CDC to get – this list is 67 data elements but is actually smaller when we recognize that things like “age” can be split into three data elements. This is a list that is based on what CDC will get, and how this will translate directly to monitoring a condition at a national level. </a:t>
            </a:r>
          </a:p>
          <a:p>
            <a:pPr marL="228600" indent="-228600">
              <a:buAutoNum type="arabicParenR"/>
            </a:pPr>
            <a:r>
              <a:rPr lang="en-US" dirty="0"/>
              <a:t>The list is already aligned to USCDI. </a:t>
            </a:r>
          </a:p>
          <a:p>
            <a:pPr marL="228600" indent="-228600">
              <a:buAutoNum type="arabicParenR"/>
            </a:pPr>
            <a:r>
              <a:rPr lang="en-US" dirty="0"/>
              <a:t>The next step is to align this list with public health system capability. </a:t>
            </a:r>
          </a:p>
          <a:p>
            <a:pPr marL="228600" indent="-228600">
              <a:buAutoNum type="arabicParenR"/>
            </a:pPr>
            <a:endParaRPr lang="en-US" dirty="0"/>
          </a:p>
          <a:p>
            <a:pPr marL="228600" indent="-228600">
              <a:buAutoNum type="arabicParenR"/>
            </a:pPr>
            <a:r>
              <a:rPr lang="en-US" dirty="0"/>
              <a:t>We cannot stop with defining what already exists – we must prioritize between the different element needs and timing. In 2024, we’ll look towards what health IT standards are for defining different elements in part of a data lifecycle. </a:t>
            </a:r>
          </a:p>
          <a:p>
            <a:pPr marL="228600" indent="-228600">
              <a:buAutoNum type="arabicParenR"/>
            </a:pPr>
            <a:endParaRPr lang="en-US" dirty="0"/>
          </a:p>
          <a:p>
            <a:pPr marL="0" indent="0">
              <a:buNone/>
            </a:pPr>
            <a:r>
              <a:rPr lang="en-US" dirty="0"/>
              <a:t>This project for minimal data in situational awareness had many successes. CSTE is currently gathering feedback and we plan to continue forward as it provides a valuable artifact of a very specific problem. OPHDST, however, has a bigger mission and we need to align how minimum data, core data, and health IT standards all work together. How do these profusion of terms relate to the day to day problems experienced by healthcare and by STLT? How do they fit into the bigger picture? In order to do this, we need to be really explicit about how data needs differ at CDC than at STLT, and what data is needed at every phase of routine, and emergency. </a:t>
            </a:r>
          </a:p>
        </p:txBody>
      </p:sp>
      <p:sp>
        <p:nvSpPr>
          <p:cNvPr id="4" name="Slide Number Placeholder 3"/>
          <p:cNvSpPr>
            <a:spLocks noGrp="1"/>
          </p:cNvSpPr>
          <p:nvPr>
            <p:ph type="sldNum" sz="quarter" idx="5"/>
          </p:nvPr>
        </p:nvSpPr>
        <p:spPr/>
        <p:txBody>
          <a:bodyPr/>
          <a:lstStyle/>
          <a:p>
            <a:fld id="{6B130511-C65B-4D23-9144-6D59153DCF5A}" type="slidenum">
              <a:rPr lang="en-US" smtClean="0"/>
              <a:t>78</a:t>
            </a:fld>
            <a:endParaRPr lang="en-US"/>
          </a:p>
        </p:txBody>
      </p:sp>
    </p:spTree>
    <p:extLst>
      <p:ext uri="{BB962C8B-B14F-4D97-AF65-F5344CB8AC3E}">
        <p14:creationId xmlns:p14="http://schemas.microsoft.com/office/powerpoint/2010/main" val="20646930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130511-C65B-4D23-9144-6D59153DCF5A}" type="slidenum">
              <a:rPr lang="en-US" smtClean="0"/>
              <a:t>78</a:t>
            </a:fld>
            <a:endParaRPr lang="en-US"/>
          </a:p>
        </p:txBody>
      </p:sp>
    </p:spTree>
    <p:extLst>
      <p:ext uri="{BB962C8B-B14F-4D97-AF65-F5344CB8AC3E}">
        <p14:creationId xmlns:p14="http://schemas.microsoft.com/office/powerpoint/2010/main" val="19057710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130511-C65B-4D23-9144-6D59153DCF5A}" type="slidenum">
              <a:rPr lang="en-US" smtClean="0"/>
              <a:t>78</a:t>
            </a:fld>
            <a:endParaRPr lang="en-US"/>
          </a:p>
        </p:txBody>
      </p:sp>
    </p:spTree>
    <p:extLst>
      <p:ext uri="{BB962C8B-B14F-4D97-AF65-F5344CB8AC3E}">
        <p14:creationId xmlns:p14="http://schemas.microsoft.com/office/powerpoint/2010/main" val="10572346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TPs:</a:t>
            </a:r>
          </a:p>
          <a:p>
            <a:pPr marL="171450" indent="-171450">
              <a:buFontTx/>
              <a:buChar char="-"/>
            </a:pPr>
            <a:r>
              <a:rPr lang="en-US" dirty="0"/>
              <a:t>Certification is an ongoing collaborative goal. We have close collaboration with ONC, to ensure that public health has clear expectations of what systems and products are capable of doing. This will ensure that when healthcare sends data, public health systems are ready to receive, process and utilize that data effectively. </a:t>
            </a:r>
          </a:p>
          <a:p>
            <a:pPr marL="171450" indent="-171450">
              <a:buFontTx/>
              <a:buChar char="-"/>
            </a:pPr>
            <a:r>
              <a:rPr lang="en-US" dirty="0"/>
              <a:t>ONC's 2023 regulatory agenda includes a NPRM that will cover public health certification. CDC is working with ONC at this time to ensure its future rulemaking addresses DSW recommendations and solicit feedback on the proposal for public health certification. </a:t>
            </a:r>
            <a:endParaRPr lang="en-US" dirty="0">
              <a:cs typeface="Calibri"/>
            </a:endParaRPr>
          </a:p>
          <a:p>
            <a:pPr marL="171450" indent="-171450">
              <a:buFontTx/>
              <a:buChar char="-"/>
            </a:pPr>
            <a:r>
              <a:rPr lang="en-US" dirty="0"/>
              <a:t>We have worked to understand where this effort can be most focused, and what systems STLT colleagues rely on to process data. </a:t>
            </a:r>
            <a:endParaRPr lang="en-US" dirty="0">
              <a:cs typeface="Calibri"/>
            </a:endParaRPr>
          </a:p>
        </p:txBody>
      </p:sp>
      <p:sp>
        <p:nvSpPr>
          <p:cNvPr id="4" name="Slide Number Placeholder 3"/>
          <p:cNvSpPr>
            <a:spLocks noGrp="1"/>
          </p:cNvSpPr>
          <p:nvPr>
            <p:ph type="sldNum" sz="quarter" idx="5"/>
          </p:nvPr>
        </p:nvSpPr>
        <p:spPr/>
        <p:txBody>
          <a:bodyPr/>
          <a:lstStyle/>
          <a:p>
            <a:fld id="{6B130511-C65B-4D23-9144-6D59153DCF5A}" type="slidenum">
              <a:rPr lang="en-US" smtClean="0"/>
              <a:t>78</a:t>
            </a:fld>
            <a:endParaRPr lang="en-US"/>
          </a:p>
        </p:txBody>
      </p:sp>
    </p:spTree>
    <p:extLst>
      <p:ext uri="{BB962C8B-B14F-4D97-AF65-F5344CB8AC3E}">
        <p14:creationId xmlns:p14="http://schemas.microsoft.com/office/powerpoint/2010/main" val="41016094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cs typeface="Calibri"/>
            </a:endParaRPr>
          </a:p>
        </p:txBody>
      </p:sp>
      <p:sp>
        <p:nvSpPr>
          <p:cNvPr id="4" name="Slide Number Placeholder 3"/>
          <p:cNvSpPr>
            <a:spLocks noGrp="1"/>
          </p:cNvSpPr>
          <p:nvPr>
            <p:ph type="sldNum" sz="quarter" idx="5"/>
          </p:nvPr>
        </p:nvSpPr>
        <p:spPr/>
        <p:txBody>
          <a:bodyPr/>
          <a:lstStyle/>
          <a:p>
            <a:fld id="{6B130511-C65B-4D23-9144-6D59153DCF5A}" type="slidenum">
              <a:rPr lang="en-US" smtClean="0"/>
              <a:t>78</a:t>
            </a:fld>
            <a:endParaRPr lang="en-US"/>
          </a:p>
        </p:txBody>
      </p:sp>
    </p:spTree>
    <p:extLst>
      <p:ext uri="{BB962C8B-B14F-4D97-AF65-F5344CB8AC3E}">
        <p14:creationId xmlns:p14="http://schemas.microsoft.com/office/powerpoint/2010/main" val="61232867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130511-C65B-4D23-9144-6D59153DCF5A}" type="slidenum">
              <a:rPr lang="en-US" smtClean="0"/>
              <a:t>78</a:t>
            </a:fld>
            <a:endParaRPr lang="en-US"/>
          </a:p>
        </p:txBody>
      </p:sp>
    </p:spTree>
    <p:extLst>
      <p:ext uri="{BB962C8B-B14F-4D97-AF65-F5344CB8AC3E}">
        <p14:creationId xmlns:p14="http://schemas.microsoft.com/office/powerpoint/2010/main" val="16444589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130511-C65B-4D23-9144-6D59153DCF5A}" type="slidenum">
              <a:rPr lang="en-US" smtClean="0"/>
              <a:t>78</a:t>
            </a:fld>
            <a:endParaRPr lang="en-US"/>
          </a:p>
        </p:txBody>
      </p:sp>
    </p:spTree>
    <p:extLst>
      <p:ext uri="{BB962C8B-B14F-4D97-AF65-F5344CB8AC3E}">
        <p14:creationId xmlns:p14="http://schemas.microsoft.com/office/powerpoint/2010/main" val="196557169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130511-C65B-4D23-9144-6D59153DCF5A}" type="slidenum">
              <a:rPr lang="en-US" smtClean="0"/>
              <a:t>78</a:t>
            </a:fld>
            <a:endParaRPr lang="en-US"/>
          </a:p>
        </p:txBody>
      </p:sp>
    </p:spTree>
    <p:extLst>
      <p:ext uri="{BB962C8B-B14F-4D97-AF65-F5344CB8AC3E}">
        <p14:creationId xmlns:p14="http://schemas.microsoft.com/office/powerpoint/2010/main" val="121291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endParaRPr lang="en-US">
              <a:effectLst/>
            </a:endParaRPr>
          </a:p>
          <a:p>
            <a:pPr marL="742950" marR="0" lvl="1" indent="-285750">
              <a:spcBef>
                <a:spcPts val="0"/>
              </a:spcBef>
              <a:spcAft>
                <a:spcPts val="0"/>
              </a:spcAft>
              <a:buFont typeface="Courier New" panose="02070309020205020404" pitchFamily="49" charset="0"/>
              <a:buChar char="o"/>
            </a:pPr>
            <a:r>
              <a:rPr lang="en-US" sz="1100">
                <a:effectLst/>
                <a:latin typeface="Calibri" panose="020F0502020204030204" pitchFamily="34" charset="0"/>
                <a:ea typeface="Times New Roman" panose="02020603050405020304" pitchFamily="18" charset="0"/>
              </a:rPr>
              <a:t>Support of Infectious Disease Test Review Board – which provides external to program expert review prior to deployment of new tests</a:t>
            </a:r>
            <a:endParaRPr lang="en-US" sz="11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CFB0B-E206-4753-9260-554AEF234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920635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130511-C65B-4D23-9144-6D59153DCF5A}" type="slidenum">
              <a:rPr lang="en-US" smtClean="0"/>
              <a:t>78</a:t>
            </a:fld>
            <a:endParaRPr lang="en-US"/>
          </a:p>
        </p:txBody>
      </p:sp>
    </p:spTree>
    <p:extLst>
      <p:ext uri="{BB962C8B-B14F-4D97-AF65-F5344CB8AC3E}">
        <p14:creationId xmlns:p14="http://schemas.microsoft.com/office/powerpoint/2010/main" val="388984321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kern="1200" dirty="0">
              <a:effectLst/>
              <a:ea typeface="+mn-ea"/>
              <a:cs typeface="+mn-cs"/>
            </a:endParaRPr>
          </a:p>
          <a:p>
            <a:r>
              <a:rPr lang="en-US" b="1" dirty="0"/>
              <a:t>I want to use this time to walk together through some of the main issues and then the related questions that the ACD will be asked to consider. </a:t>
            </a:r>
            <a:endParaRPr lang="en-US" dirty="0">
              <a:cs typeface="Calibri"/>
            </a:endParaRPr>
          </a:p>
        </p:txBody>
      </p:sp>
      <p:sp>
        <p:nvSpPr>
          <p:cNvPr id="4" name="Slide Number Placeholder 3"/>
          <p:cNvSpPr>
            <a:spLocks noGrp="1"/>
          </p:cNvSpPr>
          <p:nvPr>
            <p:ph type="sldNum" sz="quarter" idx="5"/>
          </p:nvPr>
        </p:nvSpPr>
        <p:spPr/>
        <p:txBody>
          <a:bodyPr/>
          <a:lstStyle/>
          <a:p>
            <a:fld id="{487CFB0B-E206-4753-9260-554AEF234A13}" type="slidenum">
              <a:rPr lang="en-US" smtClean="0"/>
              <a:t>98</a:t>
            </a:fld>
            <a:endParaRPr lang="en-US"/>
          </a:p>
        </p:txBody>
      </p:sp>
    </p:spTree>
    <p:extLst>
      <p:ext uri="{BB962C8B-B14F-4D97-AF65-F5344CB8AC3E}">
        <p14:creationId xmlns:p14="http://schemas.microsoft.com/office/powerpoint/2010/main" val="1446910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CFB0B-E206-4753-9260-554AEF234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89690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streamtext.net/player?event=MeetinGAdvisoryCommitteeToTheDirector"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BFC025E-A984-463D-AC54-2320B6BE7BD6}"/>
              </a:ext>
            </a:extLst>
          </p:cNvPr>
          <p:cNvSpPr>
            <a:spLocks noChangeArrowheads="1"/>
          </p:cNvSpPr>
          <p:nvPr userDrawn="1"/>
        </p:nvSpPr>
        <p:spPr bwMode="auto">
          <a:xfrm>
            <a:off x="0" y="0"/>
            <a:ext cx="12192000" cy="1103695"/>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2" name="Title 1">
            <a:extLst>
              <a:ext uri="{FF2B5EF4-FFF2-40B4-BE49-F238E27FC236}">
                <a16:creationId xmlns:a16="http://schemas.microsoft.com/office/drawing/2014/main" id="{E03FE6B5-6022-4CFE-85B6-0AD1DA5E059F}"/>
              </a:ext>
            </a:extLst>
          </p:cNvPr>
          <p:cNvSpPr>
            <a:spLocks noGrp="1"/>
          </p:cNvSpPr>
          <p:nvPr userDrawn="1">
            <p:ph type="title" hasCustomPrompt="1"/>
          </p:nvPr>
        </p:nvSpPr>
        <p:spPr>
          <a:xfrm>
            <a:off x="457200" y="3195871"/>
            <a:ext cx="10839490" cy="864404"/>
          </a:xfrm>
          <a:prstGeom prst="rect">
            <a:avLst/>
          </a:prstGeom>
        </p:spPr>
        <p:txBody>
          <a:bodyPr>
            <a:normAutofit/>
          </a:bodyPr>
          <a:lstStyle>
            <a:lvl1pPr algn="l">
              <a:lnSpc>
                <a:spcPts val="3000"/>
              </a:lnSpc>
              <a:defRPr sz="3600" b="1" baseline="0">
                <a:solidFill>
                  <a:srgbClr val="0039A6"/>
                </a:solidFill>
                <a:effectLst/>
                <a:latin typeface="Calibri" pitchFamily="34" charset="0"/>
              </a:defRPr>
            </a:lvl1pPr>
          </a:lstStyle>
          <a:p>
            <a:r>
              <a:rPr lang="en-US"/>
              <a:t>Advisory Committee to the Director (CDC)</a:t>
            </a:r>
          </a:p>
        </p:txBody>
      </p:sp>
      <p:sp>
        <p:nvSpPr>
          <p:cNvPr id="33" name="Subtitle 2">
            <a:extLst>
              <a:ext uri="{FF2B5EF4-FFF2-40B4-BE49-F238E27FC236}">
                <a16:creationId xmlns:a16="http://schemas.microsoft.com/office/drawing/2014/main" id="{FA82A376-37D6-4385-9A8E-5954F8ED847A}"/>
              </a:ext>
            </a:extLst>
          </p:cNvPr>
          <p:cNvSpPr>
            <a:spLocks noGrp="1"/>
          </p:cNvSpPr>
          <p:nvPr userDrawn="1">
            <p:ph type="subTitle" idx="1" hasCustomPrompt="1"/>
          </p:nvPr>
        </p:nvSpPr>
        <p:spPr>
          <a:xfrm>
            <a:off x="457199" y="3995925"/>
            <a:ext cx="8430707" cy="864404"/>
          </a:xfrm>
          <a:prstGeom prst="rect">
            <a:avLst/>
          </a:prstGeom>
        </p:spPr>
        <p:txBody>
          <a:bodyPr/>
          <a:lstStyle>
            <a:lvl1pPr marL="0" indent="0" algn="l">
              <a:lnSpc>
                <a:spcPts val="2600"/>
              </a:lnSpc>
              <a:buNone/>
              <a:defRPr sz="2000" b="1" baseline="0">
                <a:solidFill>
                  <a:srgbClr val="0039A6"/>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solidFill>
                  <a:schemeClr val="tx1"/>
                </a:solidFill>
              </a:rPr>
              <a:t>Date</a:t>
            </a:r>
            <a:br>
              <a:rPr lang="en-US">
                <a:solidFill>
                  <a:schemeClr val="tx1"/>
                </a:solidFill>
              </a:rPr>
            </a:br>
            <a:r>
              <a:rPr lang="en-US">
                <a:solidFill>
                  <a:schemeClr val="tx1"/>
                </a:solidFill>
              </a:rPr>
              <a:t>Time</a:t>
            </a:r>
            <a:endParaRPr lang="en-US"/>
          </a:p>
        </p:txBody>
      </p:sp>
      <p:sp>
        <p:nvSpPr>
          <p:cNvPr id="34" name="Text Placeholder 8">
            <a:extLst>
              <a:ext uri="{FF2B5EF4-FFF2-40B4-BE49-F238E27FC236}">
                <a16:creationId xmlns:a16="http://schemas.microsoft.com/office/drawing/2014/main" id="{87440A12-BBFE-427B-9125-F1A28159BEC7}"/>
              </a:ext>
            </a:extLst>
          </p:cNvPr>
          <p:cNvSpPr>
            <a:spLocks noGrp="1"/>
          </p:cNvSpPr>
          <p:nvPr>
            <p:ph type="body" sz="quarter" idx="10" hasCustomPrompt="1"/>
          </p:nvPr>
        </p:nvSpPr>
        <p:spPr>
          <a:xfrm>
            <a:off x="457200" y="6081986"/>
            <a:ext cx="9534088" cy="679542"/>
          </a:xfrm>
          <a:prstGeom prst="rect">
            <a:avLst/>
          </a:prstGeom>
        </p:spPr>
        <p:txBody>
          <a:bodyPr/>
          <a:lstStyle>
            <a:lvl1pPr marL="0" indent="0" algn="l">
              <a:lnSpc>
                <a:spcPts val="2000"/>
              </a:lnSpc>
              <a:buNone/>
              <a:defRPr sz="1800" b="1"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r>
              <a:rPr lang="en-US">
                <a:solidFill>
                  <a:schemeClr val="tx1"/>
                </a:solidFill>
              </a:rPr>
              <a:t>Closed Captioning:</a:t>
            </a:r>
            <a:br>
              <a:rPr lang="en-US">
                <a:solidFill>
                  <a:schemeClr val="tx1"/>
                </a:solidFill>
              </a:rPr>
            </a:br>
            <a:r>
              <a:rPr lang="en-US" sz="1800" u="sng">
                <a:solidFill>
                  <a:schemeClr val="tx1"/>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https://www.streamtext.net/player?event=MeetinGAdvisoryCommitteeToTheDirector</a:t>
            </a:r>
            <a:endParaRPr lang="en-US" sz="1800">
              <a:solidFill>
                <a:schemeClr val="tx1"/>
              </a:solidFill>
            </a:endParaRPr>
          </a:p>
        </p:txBody>
      </p:sp>
      <p:sp>
        <p:nvSpPr>
          <p:cNvPr id="35" name="TextBox 34">
            <a:extLst>
              <a:ext uri="{FF2B5EF4-FFF2-40B4-BE49-F238E27FC236}">
                <a16:creationId xmlns:a16="http://schemas.microsoft.com/office/drawing/2014/main" id="{714E68ED-886E-4B01-98C7-3B06D6433E80}"/>
              </a:ext>
            </a:extLst>
          </p:cNvPr>
          <p:cNvSpPr txBox="1"/>
          <p:nvPr userDrawn="1"/>
        </p:nvSpPr>
        <p:spPr>
          <a:xfrm>
            <a:off x="457199" y="190593"/>
            <a:ext cx="9092281" cy="523220"/>
          </a:xfrm>
          <a:prstGeom prst="rect">
            <a:avLst/>
          </a:prstGeom>
          <a:noFill/>
        </p:spPr>
        <p:txBody>
          <a:bodyPr wrap="square" rtlCol="0">
            <a:spAutoFit/>
          </a:bodyPr>
          <a:lstStyle/>
          <a:p>
            <a:r>
              <a:rPr lang="en-US" sz="2800" b="1">
                <a:solidFill>
                  <a:schemeClr val="bg1"/>
                </a:solidFill>
                <a:latin typeface="Calibri" panose="020F0502020204030204" pitchFamily="34" charset="0"/>
              </a:rPr>
              <a:t>Centers for Disease Control and Prevention</a:t>
            </a:r>
          </a:p>
        </p:txBody>
      </p:sp>
      <p:pic>
        <p:nvPicPr>
          <p:cNvPr id="36" name="Picture 35" descr="Logos of the U.S. Department of Health and Human Services and Centers for Disease Control and Prevention" title="LOGOS">
            <a:extLst>
              <a:ext uri="{FF2B5EF4-FFF2-40B4-BE49-F238E27FC236}">
                <a16:creationId xmlns:a16="http://schemas.microsoft.com/office/drawing/2014/main" id="{229C74C4-5ED8-4DF0-8819-21F31B9D39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4813" y="5794115"/>
            <a:ext cx="1652455" cy="947350"/>
          </a:xfrm>
          <a:prstGeom prst="rect">
            <a:avLst/>
          </a:prstGeom>
        </p:spPr>
      </p:pic>
      <p:sp>
        <p:nvSpPr>
          <p:cNvPr id="2" name="Rectangle 1">
            <a:extLst>
              <a:ext uri="{FF2B5EF4-FFF2-40B4-BE49-F238E27FC236}">
                <a16:creationId xmlns:a16="http://schemas.microsoft.com/office/drawing/2014/main" id="{23EEB151-B320-41CD-BB79-CEFA1BB2ABD1}"/>
              </a:ext>
            </a:extLst>
          </p:cNvPr>
          <p:cNvSpPr/>
          <p:nvPr userDrawn="1"/>
        </p:nvSpPr>
        <p:spPr>
          <a:xfrm>
            <a:off x="10996111" y="0"/>
            <a:ext cx="349858" cy="75537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4107077-AEA5-4A89-9BC2-C2722D4B7C5E}"/>
              </a:ext>
            </a:extLst>
          </p:cNvPr>
          <p:cNvSpPr>
            <a:spLocks noChangeArrowheads="1"/>
          </p:cNvSpPr>
          <p:nvPr userDrawn="1"/>
        </p:nvSpPr>
        <p:spPr bwMode="auto">
          <a:xfrm>
            <a:off x="0" y="1103695"/>
            <a:ext cx="12192000" cy="190593"/>
          </a:xfrm>
          <a:prstGeom prst="rect">
            <a:avLst/>
          </a:prstGeom>
          <a:solidFill>
            <a:srgbClr val="FFC000"/>
          </a:solidFill>
          <a:ln>
            <a:noFill/>
          </a:ln>
        </p:spPr>
        <p:txBody>
          <a:bodyPr vert="horz" wrap="square" lIns="60960" tIns="30480" rIns="60960" bIns="30480" numCol="1" anchor="t" anchorCtr="0" compatLnSpc="1">
            <a:prstTxWarp prst="textNoShape">
              <a:avLst/>
            </a:prstTxWarp>
          </a:bodyPr>
          <a:lstStyle/>
          <a:p>
            <a:endParaRPr lang="en-US" sz="1667"/>
          </a:p>
        </p:txBody>
      </p:sp>
    </p:spTree>
    <p:extLst>
      <p:ext uri="{BB962C8B-B14F-4D97-AF65-F5344CB8AC3E}">
        <p14:creationId xmlns:p14="http://schemas.microsoft.com/office/powerpoint/2010/main" val="2699370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08F06-F90A-998C-6D42-55C2E71473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78B599-81A0-9903-CD9F-8305005429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6C7EC3-469B-0E9A-5599-4405751255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EC23BA-F27B-8DFA-D2DA-46FBD99F870E}"/>
              </a:ext>
            </a:extLst>
          </p:cNvPr>
          <p:cNvSpPr>
            <a:spLocks noGrp="1"/>
          </p:cNvSpPr>
          <p:nvPr>
            <p:ph type="dt" sz="half" idx="10"/>
          </p:nvPr>
        </p:nvSpPr>
        <p:spPr/>
        <p:txBody>
          <a:bodyPr/>
          <a:lstStyle/>
          <a:p>
            <a:fld id="{646940B2-3C16-42CB-B5DC-0D9842FE8697}" type="datetimeFigureOut">
              <a:rPr lang="en-US" smtClean="0"/>
              <a:t>11/13/2023</a:t>
            </a:fld>
            <a:endParaRPr lang="en-US"/>
          </a:p>
        </p:txBody>
      </p:sp>
      <p:sp>
        <p:nvSpPr>
          <p:cNvPr id="6" name="Footer Placeholder 5">
            <a:extLst>
              <a:ext uri="{FF2B5EF4-FFF2-40B4-BE49-F238E27FC236}">
                <a16:creationId xmlns:a16="http://schemas.microsoft.com/office/drawing/2014/main" id="{0B7C9721-913B-AA07-DD59-2A19B02A90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174C06-9153-0E8B-E5C6-C4C692A1D07E}"/>
              </a:ext>
            </a:extLst>
          </p:cNvPr>
          <p:cNvSpPr>
            <a:spLocks noGrp="1"/>
          </p:cNvSpPr>
          <p:nvPr>
            <p:ph type="sldNum" sz="quarter" idx="12"/>
          </p:nvPr>
        </p:nvSpPr>
        <p:spPr/>
        <p:txBody>
          <a:bodyPr/>
          <a:lstStyle/>
          <a:p>
            <a:fld id="{C4F39108-BB30-4FDE-9252-8939361A1DBE}" type="slidenum">
              <a:rPr lang="en-US" smtClean="0"/>
              <a:t>‹#›</a:t>
            </a:fld>
            <a:endParaRPr lang="en-US"/>
          </a:p>
        </p:txBody>
      </p:sp>
    </p:spTree>
    <p:extLst>
      <p:ext uri="{BB962C8B-B14F-4D97-AF65-F5344CB8AC3E}">
        <p14:creationId xmlns:p14="http://schemas.microsoft.com/office/powerpoint/2010/main" val="1263054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0E851-410F-6E2E-8E08-14C3085836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57D213-6284-D5EB-4116-5D6E579BA7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1099E1-18B9-F0E3-FA56-48D0AB826E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DB5C94-A441-3B6F-E81C-29C5519B7F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344758-C7E9-1F4E-F392-A5660C3031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304B7F-AF50-AAD8-284E-E0486A50CA6C}"/>
              </a:ext>
            </a:extLst>
          </p:cNvPr>
          <p:cNvSpPr>
            <a:spLocks noGrp="1"/>
          </p:cNvSpPr>
          <p:nvPr>
            <p:ph type="dt" sz="half" idx="10"/>
          </p:nvPr>
        </p:nvSpPr>
        <p:spPr/>
        <p:txBody>
          <a:bodyPr/>
          <a:lstStyle/>
          <a:p>
            <a:fld id="{646940B2-3C16-42CB-B5DC-0D9842FE8697}" type="datetimeFigureOut">
              <a:rPr lang="en-US" smtClean="0"/>
              <a:t>11/13/2023</a:t>
            </a:fld>
            <a:endParaRPr lang="en-US"/>
          </a:p>
        </p:txBody>
      </p:sp>
      <p:sp>
        <p:nvSpPr>
          <p:cNvPr id="8" name="Footer Placeholder 7">
            <a:extLst>
              <a:ext uri="{FF2B5EF4-FFF2-40B4-BE49-F238E27FC236}">
                <a16:creationId xmlns:a16="http://schemas.microsoft.com/office/drawing/2014/main" id="{7EA605D1-E40D-4014-6A29-15290B701F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12AE2F-E5B5-CBD4-F775-C97E46637BB1}"/>
              </a:ext>
            </a:extLst>
          </p:cNvPr>
          <p:cNvSpPr>
            <a:spLocks noGrp="1"/>
          </p:cNvSpPr>
          <p:nvPr>
            <p:ph type="sldNum" sz="quarter" idx="12"/>
          </p:nvPr>
        </p:nvSpPr>
        <p:spPr/>
        <p:txBody>
          <a:bodyPr/>
          <a:lstStyle/>
          <a:p>
            <a:fld id="{C4F39108-BB30-4FDE-9252-8939361A1DBE}" type="slidenum">
              <a:rPr lang="en-US" smtClean="0"/>
              <a:t>‹#›</a:t>
            </a:fld>
            <a:endParaRPr lang="en-US"/>
          </a:p>
        </p:txBody>
      </p:sp>
    </p:spTree>
    <p:extLst>
      <p:ext uri="{BB962C8B-B14F-4D97-AF65-F5344CB8AC3E}">
        <p14:creationId xmlns:p14="http://schemas.microsoft.com/office/powerpoint/2010/main" val="1694667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BDC4-AF77-FEBB-3F87-C2FDD29652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EACE09-C216-A95A-7AB5-FBD17104961C}"/>
              </a:ext>
            </a:extLst>
          </p:cNvPr>
          <p:cNvSpPr>
            <a:spLocks noGrp="1"/>
          </p:cNvSpPr>
          <p:nvPr>
            <p:ph type="dt" sz="half" idx="10"/>
          </p:nvPr>
        </p:nvSpPr>
        <p:spPr/>
        <p:txBody>
          <a:bodyPr/>
          <a:lstStyle/>
          <a:p>
            <a:fld id="{646940B2-3C16-42CB-B5DC-0D9842FE8697}" type="datetimeFigureOut">
              <a:rPr lang="en-US" smtClean="0"/>
              <a:t>11/13/2023</a:t>
            </a:fld>
            <a:endParaRPr lang="en-US"/>
          </a:p>
        </p:txBody>
      </p:sp>
      <p:sp>
        <p:nvSpPr>
          <p:cNvPr id="4" name="Footer Placeholder 3">
            <a:extLst>
              <a:ext uri="{FF2B5EF4-FFF2-40B4-BE49-F238E27FC236}">
                <a16:creationId xmlns:a16="http://schemas.microsoft.com/office/drawing/2014/main" id="{BDBEDE46-1A4B-517A-77F9-95728F2A78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D10136-D202-01F2-3FE7-DB1640F2203A}"/>
              </a:ext>
            </a:extLst>
          </p:cNvPr>
          <p:cNvSpPr>
            <a:spLocks noGrp="1"/>
          </p:cNvSpPr>
          <p:nvPr>
            <p:ph type="sldNum" sz="quarter" idx="12"/>
          </p:nvPr>
        </p:nvSpPr>
        <p:spPr/>
        <p:txBody>
          <a:bodyPr/>
          <a:lstStyle/>
          <a:p>
            <a:fld id="{C4F39108-BB30-4FDE-9252-8939361A1DBE}" type="slidenum">
              <a:rPr lang="en-US" smtClean="0"/>
              <a:t>‹#›</a:t>
            </a:fld>
            <a:endParaRPr lang="en-US"/>
          </a:p>
        </p:txBody>
      </p:sp>
      <p:sp>
        <p:nvSpPr>
          <p:cNvPr id="6" name="bk object 16">
            <a:extLst>
              <a:ext uri="{FF2B5EF4-FFF2-40B4-BE49-F238E27FC236}">
                <a16:creationId xmlns:a16="http://schemas.microsoft.com/office/drawing/2014/main" id="{78A52073-AFC5-9426-528D-B3F4276C236A}"/>
              </a:ext>
            </a:extLst>
          </p:cNvPr>
          <p:cNvSpPr/>
          <p:nvPr/>
        </p:nvSpPr>
        <p:spPr>
          <a:xfrm>
            <a:off x="0" y="0"/>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7" name="Rectangle 6">
            <a:extLst>
              <a:ext uri="{FF2B5EF4-FFF2-40B4-BE49-F238E27FC236}">
                <a16:creationId xmlns:a16="http://schemas.microsoft.com/office/drawing/2014/main" id="{3DB7EE90-DDE8-DDF2-6AD6-BC3395E29B2B}"/>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8">
            <a:extLst>
              <a:ext uri="{FF2B5EF4-FFF2-40B4-BE49-F238E27FC236}">
                <a16:creationId xmlns:a16="http://schemas.microsoft.com/office/drawing/2014/main" id="{B5E9D320-2834-6860-DB4C-C4D54B39573E}"/>
              </a:ext>
            </a:extLst>
          </p:cNvPr>
          <p:cNvSpPr/>
          <p:nvPr/>
        </p:nvSpPr>
        <p:spPr>
          <a:xfrm>
            <a:off x="392176" y="443610"/>
            <a:ext cx="620196" cy="466708"/>
          </a:xfrm>
          <a:custGeom>
            <a:avLst/>
            <a:gdLst/>
            <a:ahLst/>
            <a:cxnLst/>
            <a:rect l="l" t="t" r="r" b="b"/>
            <a:pathLst>
              <a:path w="632460">
                <a:moveTo>
                  <a:pt x="0" y="0"/>
                </a:moveTo>
                <a:lnTo>
                  <a:pt x="632079" y="0"/>
                </a:lnTo>
              </a:path>
            </a:pathLst>
          </a:custGeom>
          <a:ln w="63500">
            <a:solidFill>
              <a:schemeClr val="tx1"/>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6362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FB7648-C76A-7468-1A99-821F0592973A}"/>
              </a:ext>
            </a:extLst>
          </p:cNvPr>
          <p:cNvSpPr>
            <a:spLocks noGrp="1"/>
          </p:cNvSpPr>
          <p:nvPr>
            <p:ph type="dt" sz="half" idx="10"/>
          </p:nvPr>
        </p:nvSpPr>
        <p:spPr/>
        <p:txBody>
          <a:bodyPr/>
          <a:lstStyle/>
          <a:p>
            <a:fld id="{646940B2-3C16-42CB-B5DC-0D9842FE8697}" type="datetimeFigureOut">
              <a:rPr lang="en-US" smtClean="0"/>
              <a:t>11/13/2023</a:t>
            </a:fld>
            <a:endParaRPr lang="en-US"/>
          </a:p>
        </p:txBody>
      </p:sp>
      <p:sp>
        <p:nvSpPr>
          <p:cNvPr id="3" name="Footer Placeholder 2">
            <a:extLst>
              <a:ext uri="{FF2B5EF4-FFF2-40B4-BE49-F238E27FC236}">
                <a16:creationId xmlns:a16="http://schemas.microsoft.com/office/drawing/2014/main" id="{BA1D5A78-3D39-2412-4A1C-236A88AA6A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175DCD-FDF5-4795-5634-DC2EBD2B3765}"/>
              </a:ext>
            </a:extLst>
          </p:cNvPr>
          <p:cNvSpPr>
            <a:spLocks noGrp="1"/>
          </p:cNvSpPr>
          <p:nvPr>
            <p:ph type="sldNum" sz="quarter" idx="12"/>
          </p:nvPr>
        </p:nvSpPr>
        <p:spPr/>
        <p:txBody>
          <a:bodyPr/>
          <a:lstStyle/>
          <a:p>
            <a:fld id="{C4F39108-BB30-4FDE-9252-8939361A1DBE}" type="slidenum">
              <a:rPr lang="en-US" smtClean="0"/>
              <a:t>‹#›</a:t>
            </a:fld>
            <a:endParaRPr lang="en-US"/>
          </a:p>
        </p:txBody>
      </p:sp>
    </p:spTree>
    <p:extLst>
      <p:ext uri="{BB962C8B-B14F-4D97-AF65-F5344CB8AC3E}">
        <p14:creationId xmlns:p14="http://schemas.microsoft.com/office/powerpoint/2010/main" val="18690999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1DBCA-2EE6-ABAD-6AEC-52FD0648F0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2A4148-3D37-C4F1-9977-25415B205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E3DC6B-2A5E-57AC-3FA6-F8780B1749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5B61FC-66A0-72EE-4C66-B25E48D28435}"/>
              </a:ext>
            </a:extLst>
          </p:cNvPr>
          <p:cNvSpPr>
            <a:spLocks noGrp="1"/>
          </p:cNvSpPr>
          <p:nvPr>
            <p:ph type="dt" sz="half" idx="10"/>
          </p:nvPr>
        </p:nvSpPr>
        <p:spPr/>
        <p:txBody>
          <a:bodyPr/>
          <a:lstStyle/>
          <a:p>
            <a:fld id="{646940B2-3C16-42CB-B5DC-0D9842FE8697}" type="datetimeFigureOut">
              <a:rPr lang="en-US" smtClean="0"/>
              <a:t>11/13/2023</a:t>
            </a:fld>
            <a:endParaRPr lang="en-US"/>
          </a:p>
        </p:txBody>
      </p:sp>
      <p:sp>
        <p:nvSpPr>
          <p:cNvPr id="6" name="Footer Placeholder 5">
            <a:extLst>
              <a:ext uri="{FF2B5EF4-FFF2-40B4-BE49-F238E27FC236}">
                <a16:creationId xmlns:a16="http://schemas.microsoft.com/office/drawing/2014/main" id="{CBE65FE6-20B2-C71C-4CB2-248B81A864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D8DB6E-385F-52C9-AA0C-4B6EB34788FE}"/>
              </a:ext>
            </a:extLst>
          </p:cNvPr>
          <p:cNvSpPr>
            <a:spLocks noGrp="1"/>
          </p:cNvSpPr>
          <p:nvPr>
            <p:ph type="sldNum" sz="quarter" idx="12"/>
          </p:nvPr>
        </p:nvSpPr>
        <p:spPr/>
        <p:txBody>
          <a:bodyPr/>
          <a:lstStyle/>
          <a:p>
            <a:fld id="{C4F39108-BB30-4FDE-9252-8939361A1DBE}" type="slidenum">
              <a:rPr lang="en-US" smtClean="0"/>
              <a:t>‹#›</a:t>
            </a:fld>
            <a:endParaRPr lang="en-US"/>
          </a:p>
        </p:txBody>
      </p:sp>
    </p:spTree>
    <p:extLst>
      <p:ext uri="{BB962C8B-B14F-4D97-AF65-F5344CB8AC3E}">
        <p14:creationId xmlns:p14="http://schemas.microsoft.com/office/powerpoint/2010/main" val="3785797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305F5-4CC2-FBFB-9C21-44EC08A9C2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73B6FD-3F41-01C4-7497-3E62267F6C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BA19EE8-5776-89A6-878D-A9B9843484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7E1ED4-0DB2-EBFE-DF1D-7350DDFFA6FE}"/>
              </a:ext>
            </a:extLst>
          </p:cNvPr>
          <p:cNvSpPr>
            <a:spLocks noGrp="1"/>
          </p:cNvSpPr>
          <p:nvPr>
            <p:ph type="dt" sz="half" idx="10"/>
          </p:nvPr>
        </p:nvSpPr>
        <p:spPr/>
        <p:txBody>
          <a:bodyPr/>
          <a:lstStyle/>
          <a:p>
            <a:fld id="{646940B2-3C16-42CB-B5DC-0D9842FE8697}" type="datetimeFigureOut">
              <a:rPr lang="en-US" smtClean="0"/>
              <a:t>11/13/2023</a:t>
            </a:fld>
            <a:endParaRPr lang="en-US"/>
          </a:p>
        </p:txBody>
      </p:sp>
      <p:sp>
        <p:nvSpPr>
          <p:cNvPr id="6" name="Footer Placeholder 5">
            <a:extLst>
              <a:ext uri="{FF2B5EF4-FFF2-40B4-BE49-F238E27FC236}">
                <a16:creationId xmlns:a16="http://schemas.microsoft.com/office/drawing/2014/main" id="{74679A3C-7862-9CA3-05E1-F0443985A7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DC01DE-7AA6-0659-98AA-66575FCCBB69}"/>
              </a:ext>
            </a:extLst>
          </p:cNvPr>
          <p:cNvSpPr>
            <a:spLocks noGrp="1"/>
          </p:cNvSpPr>
          <p:nvPr>
            <p:ph type="sldNum" sz="quarter" idx="12"/>
          </p:nvPr>
        </p:nvSpPr>
        <p:spPr/>
        <p:txBody>
          <a:bodyPr/>
          <a:lstStyle/>
          <a:p>
            <a:fld id="{C4F39108-BB30-4FDE-9252-8939361A1DBE}" type="slidenum">
              <a:rPr lang="en-US" smtClean="0"/>
              <a:t>‹#›</a:t>
            </a:fld>
            <a:endParaRPr lang="en-US"/>
          </a:p>
        </p:txBody>
      </p:sp>
    </p:spTree>
    <p:extLst>
      <p:ext uri="{BB962C8B-B14F-4D97-AF65-F5344CB8AC3E}">
        <p14:creationId xmlns:p14="http://schemas.microsoft.com/office/powerpoint/2010/main" val="2525687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6CA19-6AFE-D48F-3A4D-FD795E594D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6FC6FB-EE32-86E4-2142-C2E1C8B9DC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91AE5-88F2-80FD-7A5D-84415000E883}"/>
              </a:ext>
            </a:extLst>
          </p:cNvPr>
          <p:cNvSpPr>
            <a:spLocks noGrp="1"/>
          </p:cNvSpPr>
          <p:nvPr>
            <p:ph type="dt" sz="half" idx="10"/>
          </p:nvPr>
        </p:nvSpPr>
        <p:spPr/>
        <p:txBody>
          <a:bodyPr/>
          <a:lstStyle/>
          <a:p>
            <a:fld id="{646940B2-3C16-42CB-B5DC-0D9842FE8697}" type="datetimeFigureOut">
              <a:rPr lang="en-US" smtClean="0"/>
              <a:t>11/13/2023</a:t>
            </a:fld>
            <a:endParaRPr lang="en-US"/>
          </a:p>
        </p:txBody>
      </p:sp>
      <p:sp>
        <p:nvSpPr>
          <p:cNvPr id="5" name="Footer Placeholder 4">
            <a:extLst>
              <a:ext uri="{FF2B5EF4-FFF2-40B4-BE49-F238E27FC236}">
                <a16:creationId xmlns:a16="http://schemas.microsoft.com/office/drawing/2014/main" id="{C0CE88D6-DF60-E68A-960B-E2BB79DDA8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C53D68-1A47-DBED-EE40-9A75806FA11B}"/>
              </a:ext>
            </a:extLst>
          </p:cNvPr>
          <p:cNvSpPr>
            <a:spLocks noGrp="1"/>
          </p:cNvSpPr>
          <p:nvPr>
            <p:ph type="sldNum" sz="quarter" idx="12"/>
          </p:nvPr>
        </p:nvSpPr>
        <p:spPr/>
        <p:txBody>
          <a:bodyPr/>
          <a:lstStyle/>
          <a:p>
            <a:fld id="{C4F39108-BB30-4FDE-9252-8939361A1DBE}" type="slidenum">
              <a:rPr lang="en-US" smtClean="0"/>
              <a:t>‹#›</a:t>
            </a:fld>
            <a:endParaRPr lang="en-US"/>
          </a:p>
        </p:txBody>
      </p:sp>
    </p:spTree>
    <p:extLst>
      <p:ext uri="{BB962C8B-B14F-4D97-AF65-F5344CB8AC3E}">
        <p14:creationId xmlns:p14="http://schemas.microsoft.com/office/powerpoint/2010/main" val="18916669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BA0066-BEC0-496B-3FF4-1C78581EF6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040451-E330-0F39-7225-59ABC43C74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613C0-3714-5768-FFCB-A1F0F427A5C9}"/>
              </a:ext>
            </a:extLst>
          </p:cNvPr>
          <p:cNvSpPr>
            <a:spLocks noGrp="1"/>
          </p:cNvSpPr>
          <p:nvPr>
            <p:ph type="dt" sz="half" idx="10"/>
          </p:nvPr>
        </p:nvSpPr>
        <p:spPr/>
        <p:txBody>
          <a:bodyPr/>
          <a:lstStyle/>
          <a:p>
            <a:fld id="{646940B2-3C16-42CB-B5DC-0D9842FE8697}" type="datetimeFigureOut">
              <a:rPr lang="en-US" smtClean="0"/>
              <a:t>11/13/2023</a:t>
            </a:fld>
            <a:endParaRPr lang="en-US"/>
          </a:p>
        </p:txBody>
      </p:sp>
      <p:sp>
        <p:nvSpPr>
          <p:cNvPr id="5" name="Footer Placeholder 4">
            <a:extLst>
              <a:ext uri="{FF2B5EF4-FFF2-40B4-BE49-F238E27FC236}">
                <a16:creationId xmlns:a16="http://schemas.microsoft.com/office/drawing/2014/main" id="{23B20686-D171-7445-5F8B-3E991B7EF7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2070C4-40D6-5D6A-CD6E-21147EEF0CA5}"/>
              </a:ext>
            </a:extLst>
          </p:cNvPr>
          <p:cNvSpPr>
            <a:spLocks noGrp="1"/>
          </p:cNvSpPr>
          <p:nvPr>
            <p:ph type="sldNum" sz="quarter" idx="12"/>
          </p:nvPr>
        </p:nvSpPr>
        <p:spPr/>
        <p:txBody>
          <a:bodyPr/>
          <a:lstStyle/>
          <a:p>
            <a:fld id="{C4F39108-BB30-4FDE-9252-8939361A1DBE}" type="slidenum">
              <a:rPr lang="en-US" smtClean="0"/>
              <a:t>‹#›</a:t>
            </a:fld>
            <a:endParaRPr lang="en-US"/>
          </a:p>
        </p:txBody>
      </p:sp>
    </p:spTree>
    <p:extLst>
      <p:ext uri="{BB962C8B-B14F-4D97-AF65-F5344CB8AC3E}">
        <p14:creationId xmlns:p14="http://schemas.microsoft.com/office/powerpoint/2010/main" val="83860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8" name="bk object 16">
            <a:extLst>
              <a:ext uri="{FF2B5EF4-FFF2-40B4-BE49-F238E27FC236}">
                <a16:creationId xmlns:a16="http://schemas.microsoft.com/office/drawing/2014/main" id="{E4EF636A-5803-4D72-BD34-F39D5D5D05AB}"/>
              </a:ext>
            </a:extLst>
          </p:cNvPr>
          <p:cNvSpPr/>
          <p:nvPr/>
        </p:nvSpPr>
        <p:spPr>
          <a:xfrm>
            <a:off x="0" y="0"/>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3" name="Footer Placeholder 2">
            <a:extLst>
              <a:ext uri="{FF2B5EF4-FFF2-40B4-BE49-F238E27FC236}">
                <a16:creationId xmlns:a16="http://schemas.microsoft.com/office/drawing/2014/main" id="{F6DE48FF-EE6E-41B4-AFC9-385F4AB94ABE}"/>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A12BFAB9-F95E-4403-91A8-949597A77393}"/>
              </a:ext>
            </a:extLst>
          </p:cNvPr>
          <p:cNvSpPr>
            <a:spLocks noGrp="1"/>
          </p:cNvSpPr>
          <p:nvPr>
            <p:ph type="dt" sz="half" idx="11"/>
          </p:nvPr>
        </p:nvSpPr>
        <p:spPr/>
        <p:txBody>
          <a:bodyPr/>
          <a:lstStyle/>
          <a:p>
            <a:fld id="{1D8BD707-D9CF-40AE-B4C6-C98DA3205C09}" type="datetimeFigureOut">
              <a:rPr lang="en-US" smtClean="0"/>
              <a:t>11/13/2023</a:t>
            </a:fld>
            <a:endParaRPr lang="en-US"/>
          </a:p>
        </p:txBody>
      </p:sp>
      <p:sp>
        <p:nvSpPr>
          <p:cNvPr id="5" name="Slide Number Placeholder 4">
            <a:extLst>
              <a:ext uri="{FF2B5EF4-FFF2-40B4-BE49-F238E27FC236}">
                <a16:creationId xmlns:a16="http://schemas.microsoft.com/office/drawing/2014/main" id="{5CEBD7C5-23CC-4972-B789-568432559956}"/>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6" name="object 8">
            <a:extLst>
              <a:ext uri="{FF2B5EF4-FFF2-40B4-BE49-F238E27FC236}">
                <a16:creationId xmlns:a16="http://schemas.microsoft.com/office/drawing/2014/main" id="{674CE2C8-DACE-4B25-AA8B-90BCA726CDF4}"/>
              </a:ext>
            </a:extLst>
          </p:cNvPr>
          <p:cNvSpPr/>
          <p:nvPr/>
        </p:nvSpPr>
        <p:spPr>
          <a:xfrm>
            <a:off x="392176" y="968469"/>
            <a:ext cx="11408203" cy="502823"/>
          </a:xfrm>
          <a:custGeom>
            <a:avLst/>
            <a:gdLst/>
            <a:ahLst/>
            <a:cxnLst/>
            <a:rect l="l" t="t" r="r" b="b"/>
            <a:pathLst>
              <a:path w="10193020" h="568960">
                <a:moveTo>
                  <a:pt x="0" y="0"/>
                </a:moveTo>
                <a:lnTo>
                  <a:pt x="10192512" y="0"/>
                </a:lnTo>
                <a:lnTo>
                  <a:pt x="10192512" y="568451"/>
                </a:lnTo>
                <a:lnTo>
                  <a:pt x="0" y="568451"/>
                </a:lnTo>
                <a:lnTo>
                  <a:pt x="0" y="0"/>
                </a:lnTo>
                <a:close/>
              </a:path>
            </a:pathLst>
          </a:custGeom>
          <a:solidFill>
            <a:schemeClr val="tx1"/>
          </a:solidFill>
        </p:spPr>
        <p:txBody>
          <a:bodyPr wrap="square" lIns="0" tIns="0" rIns="0" bIns="0" rtlCol="0"/>
          <a:lstStyle/>
          <a:p>
            <a:pPr defTabSz="914377"/>
            <a:endParaRPr lang="en-US">
              <a:solidFill>
                <a:prstClr val="black"/>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EACE09A-595F-4C4A-9E51-7BFAAF3FE3ED}"/>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2A6CBA9-E3CF-4860-B16E-13563C0A0120}"/>
              </a:ext>
            </a:extLst>
          </p:cNvPr>
          <p:cNvSpPr>
            <a:spLocks noGrp="1"/>
          </p:cNvSpPr>
          <p:nvPr>
            <p:ph type="title"/>
          </p:nvPr>
        </p:nvSpPr>
        <p:spPr>
          <a:xfrm>
            <a:off x="476250" y="968468"/>
            <a:ext cx="10877550" cy="507907"/>
          </a:xfrm>
        </p:spPr>
        <p:txBody>
          <a:bodyPr>
            <a:normAutofit/>
          </a:bodyPr>
          <a:lstStyle>
            <a:lvl1pPr>
              <a:defRPr sz="2600"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2" name="object 8">
            <a:extLst>
              <a:ext uri="{FF2B5EF4-FFF2-40B4-BE49-F238E27FC236}">
                <a16:creationId xmlns:a16="http://schemas.microsoft.com/office/drawing/2014/main" id="{A0CB7125-DE26-40C5-809E-A0D96AE715F6}"/>
              </a:ext>
            </a:extLst>
          </p:cNvPr>
          <p:cNvSpPr/>
          <p:nvPr/>
        </p:nvSpPr>
        <p:spPr>
          <a:xfrm>
            <a:off x="392176" y="443610"/>
            <a:ext cx="620196" cy="466708"/>
          </a:xfrm>
          <a:custGeom>
            <a:avLst/>
            <a:gdLst/>
            <a:ahLst/>
            <a:cxnLst/>
            <a:rect l="l" t="t" r="r" b="b"/>
            <a:pathLst>
              <a:path w="632460">
                <a:moveTo>
                  <a:pt x="0" y="0"/>
                </a:moveTo>
                <a:lnTo>
                  <a:pt x="632079" y="0"/>
                </a:lnTo>
              </a:path>
            </a:pathLst>
          </a:custGeom>
          <a:ln w="63500">
            <a:solidFill>
              <a:schemeClr val="tx1"/>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 name="Content Placeholder 2">
            <a:extLst>
              <a:ext uri="{FF2B5EF4-FFF2-40B4-BE49-F238E27FC236}">
                <a16:creationId xmlns:a16="http://schemas.microsoft.com/office/drawing/2014/main" id="{36D1E493-C8F1-4D15-BF55-3D1F4C7D0922}"/>
              </a:ext>
            </a:extLst>
          </p:cNvPr>
          <p:cNvSpPr>
            <a:spLocks noGrp="1"/>
          </p:cNvSpPr>
          <p:nvPr>
            <p:ph idx="1"/>
          </p:nvPr>
        </p:nvSpPr>
        <p:spPr>
          <a:xfrm>
            <a:off x="838200" y="1825625"/>
            <a:ext cx="10515600" cy="4351338"/>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2561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_Blocks">
    <p:bg>
      <p:bgPr>
        <a:solidFill>
          <a:srgbClr val="F9F9F9"/>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C5670E-09C4-4931-91BA-DC4C3E962715}"/>
              </a:ext>
            </a:extLst>
          </p:cNvPr>
          <p:cNvSpPr/>
          <p:nvPr/>
        </p:nvSpPr>
        <p:spPr>
          <a:xfrm>
            <a:off x="0" y="0"/>
            <a:ext cx="12192000" cy="6858000"/>
          </a:xfrm>
          <a:prstGeom prst="rect">
            <a:avLst/>
          </a:prstGeom>
          <a:solidFill>
            <a:srgbClr val="F9F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11/13/2023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Rectangle 4">
            <a:extLst>
              <a:ext uri="{FF2B5EF4-FFF2-40B4-BE49-F238E27FC236}">
                <a16:creationId xmlns:a16="http://schemas.microsoft.com/office/drawing/2014/main" id="{2CCF69BF-DFA6-4729-BD3D-94692E74F483}"/>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32">
            <a:extLst>
              <a:ext uri="{FF2B5EF4-FFF2-40B4-BE49-F238E27FC236}">
                <a16:creationId xmlns:a16="http://schemas.microsoft.com/office/drawing/2014/main" id="{70DA5A91-A990-4F3F-9DAE-E819606510C4}"/>
              </a:ext>
            </a:extLst>
          </p:cNvPr>
          <p:cNvSpPr/>
          <p:nvPr/>
        </p:nvSpPr>
        <p:spPr>
          <a:xfrm>
            <a:off x="-11546" y="0"/>
            <a:ext cx="7389447" cy="736600"/>
          </a:xfrm>
          <a:custGeom>
            <a:avLst/>
            <a:gdLst/>
            <a:ahLst/>
            <a:cxnLst/>
            <a:rect l="l" t="t" r="r" b="b"/>
            <a:pathLst>
              <a:path w="7543800" h="736600">
                <a:moveTo>
                  <a:pt x="0" y="736091"/>
                </a:moveTo>
                <a:lnTo>
                  <a:pt x="7543609" y="736091"/>
                </a:lnTo>
                <a:lnTo>
                  <a:pt x="7543609" y="0"/>
                </a:lnTo>
                <a:lnTo>
                  <a:pt x="0" y="0"/>
                </a:lnTo>
                <a:lnTo>
                  <a:pt x="0" y="736091"/>
                </a:lnTo>
                <a:close/>
              </a:path>
            </a:pathLst>
          </a:custGeom>
          <a:solidFill>
            <a:schemeClr val="tx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itle 1">
            <a:extLst>
              <a:ext uri="{FF2B5EF4-FFF2-40B4-BE49-F238E27FC236}">
                <a16:creationId xmlns:a16="http://schemas.microsoft.com/office/drawing/2014/main" id="{7490165A-73C4-47D9-A74D-A1E9057F7DB4}"/>
              </a:ext>
            </a:extLst>
          </p:cNvPr>
          <p:cNvSpPr>
            <a:spLocks noGrp="1"/>
          </p:cNvSpPr>
          <p:nvPr>
            <p:ph type="title"/>
          </p:nvPr>
        </p:nvSpPr>
        <p:spPr>
          <a:xfrm>
            <a:off x="476250" y="139797"/>
            <a:ext cx="6719888" cy="507907"/>
          </a:xfr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2201BBA4-64C0-4EBF-A22B-DD329E257E9C}"/>
              </a:ext>
            </a:extLst>
          </p:cNvPr>
          <p:cNvSpPr>
            <a:spLocks noGrp="1"/>
          </p:cNvSpPr>
          <p:nvPr>
            <p:ph idx="1"/>
          </p:nvPr>
        </p:nvSpPr>
        <p:spPr>
          <a:xfrm>
            <a:off x="838200" y="1825625"/>
            <a:ext cx="10515600" cy="4351338"/>
          </a:xfrm>
        </p:spPr>
        <p:txBody>
          <a:bodyPr/>
          <a:lstStyle>
            <a:lvl1pPr>
              <a:defRPr>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0528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s">
    <p:bg>
      <p:bgPr>
        <a:solidFill>
          <a:srgbClr val="536DB3"/>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hasCustomPrompt="1"/>
          </p:nvPr>
        </p:nvSpPr>
        <p:spPr>
          <a:xfrm>
            <a:off x="576262" y="3413237"/>
            <a:ext cx="11006137" cy="765238"/>
          </a:xfrm>
        </p:spPr>
        <p:txBody>
          <a:bodyPr>
            <a:normAutofit/>
          </a:bodyPr>
          <a:lstStyle>
            <a:lvl1pPr>
              <a:spcAft>
                <a:spcPts val="1200"/>
              </a:spcAft>
              <a:buNone/>
              <a:defRPr sz="4800" b="1">
                <a:solidFill>
                  <a:schemeClr val="bg1"/>
                </a:solidFill>
              </a:defRPr>
            </a:lvl1pPr>
            <a:lvl2pPr marL="290513" indent="-290513">
              <a:spcBef>
                <a:spcPts val="600"/>
              </a:spcBef>
              <a:spcAft>
                <a:spcPts val="600"/>
              </a:spcAft>
              <a:buClr>
                <a:srgbClr val="007D57"/>
              </a:buClr>
              <a:buFont typeface="Wingdings" panose="05000000000000000000" pitchFamily="2" charset="2"/>
              <a:buChar char="§"/>
              <a:defRPr sz="2800"/>
            </a:lvl2pPr>
            <a:lvl3pPr marL="623888" indent="-333375">
              <a:spcBef>
                <a:spcPts val="600"/>
              </a:spcBef>
              <a:spcAft>
                <a:spcPts val="600"/>
              </a:spcAft>
              <a:defRPr sz="2400"/>
            </a:lvl3pPr>
            <a:lvl4pPr marL="914400" indent="-231775">
              <a:spcBef>
                <a:spcPts val="600"/>
              </a:spcBef>
              <a:spcAft>
                <a:spcPts val="600"/>
              </a:spcAft>
              <a:defRPr/>
            </a:lvl4pPr>
          </a:lstStyle>
          <a:p>
            <a:pPr lvl="0"/>
            <a:r>
              <a:rPr lang="en-US"/>
              <a:t>Section Heading</a:t>
            </a:r>
          </a:p>
        </p:txBody>
      </p:sp>
      <p:sp>
        <p:nvSpPr>
          <p:cNvPr id="14" name="Text Placeholder 2">
            <a:extLst>
              <a:ext uri="{FF2B5EF4-FFF2-40B4-BE49-F238E27FC236}">
                <a16:creationId xmlns:a16="http://schemas.microsoft.com/office/drawing/2014/main" id="{0B2C569F-847A-440C-95B4-42E6DB2B0E1A}"/>
              </a:ext>
            </a:extLst>
          </p:cNvPr>
          <p:cNvSpPr>
            <a:spLocks noGrp="1"/>
          </p:cNvSpPr>
          <p:nvPr>
            <p:ph type="body" idx="1"/>
          </p:nvPr>
        </p:nvSpPr>
        <p:spPr>
          <a:xfrm>
            <a:off x="576262" y="4477401"/>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
        <p:nvSpPr>
          <p:cNvPr id="17" name="Rectangle 16">
            <a:extLst>
              <a:ext uri="{FF2B5EF4-FFF2-40B4-BE49-F238E27FC236}">
                <a16:creationId xmlns:a16="http://schemas.microsoft.com/office/drawing/2014/main" id="{014CF85E-3BA9-4E22-937C-95D1A3ED8C04}"/>
              </a:ext>
            </a:extLst>
          </p:cNvPr>
          <p:cNvSpPr>
            <a:spLocks noChangeArrowheads="1"/>
          </p:cNvSpPr>
          <p:nvPr userDrawn="1"/>
        </p:nvSpPr>
        <p:spPr bwMode="auto">
          <a:xfrm>
            <a:off x="0" y="5652393"/>
            <a:ext cx="12192000" cy="1103695"/>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Rectangle 19">
            <a:extLst>
              <a:ext uri="{FF2B5EF4-FFF2-40B4-BE49-F238E27FC236}">
                <a16:creationId xmlns:a16="http://schemas.microsoft.com/office/drawing/2014/main" id="{C9624494-E7E1-4E30-B09F-279D33358ACA}"/>
              </a:ext>
            </a:extLst>
          </p:cNvPr>
          <p:cNvSpPr/>
          <p:nvPr userDrawn="1"/>
        </p:nvSpPr>
        <p:spPr>
          <a:xfrm>
            <a:off x="10996111" y="5652393"/>
            <a:ext cx="349858" cy="75537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CA3C7C-0F24-4F7D-8728-9D9D100EBEFD}"/>
              </a:ext>
            </a:extLst>
          </p:cNvPr>
          <p:cNvSpPr>
            <a:spLocks noChangeArrowheads="1"/>
          </p:cNvSpPr>
          <p:nvPr userDrawn="1"/>
        </p:nvSpPr>
        <p:spPr bwMode="auto">
          <a:xfrm>
            <a:off x="0" y="6670633"/>
            <a:ext cx="12192000" cy="190593"/>
          </a:xfrm>
          <a:prstGeom prst="rect">
            <a:avLst/>
          </a:prstGeom>
          <a:solidFill>
            <a:srgbClr val="FFC000"/>
          </a:solidFill>
          <a:ln>
            <a:noFill/>
          </a:ln>
        </p:spPr>
        <p:txBody>
          <a:bodyPr vert="horz" wrap="square" lIns="60960" tIns="30480" rIns="60960" bIns="30480" numCol="1" anchor="t" anchorCtr="0" compatLnSpc="1">
            <a:prstTxWarp prst="textNoShape">
              <a:avLst/>
            </a:prstTxWarp>
          </a:bodyPr>
          <a:lstStyle/>
          <a:p>
            <a:endParaRPr lang="en-US" sz="1667"/>
          </a:p>
        </p:txBody>
      </p:sp>
    </p:spTree>
    <p:extLst>
      <p:ext uri="{BB962C8B-B14F-4D97-AF65-F5344CB8AC3E}">
        <p14:creationId xmlns:p14="http://schemas.microsoft.com/office/powerpoint/2010/main" val="13790471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1_Comparison">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0B7E3F78-98DB-4966-825A-A017A9D2C65C}"/>
              </a:ext>
            </a:extLst>
          </p:cNvPr>
          <p:cNvSpPr/>
          <p:nvPr/>
        </p:nvSpPr>
        <p:spPr>
          <a:xfrm>
            <a:off x="3136148" y="1"/>
            <a:ext cx="9084671" cy="6857999"/>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a:extLst>
              <a:ext uri="{FF2B5EF4-FFF2-40B4-BE49-F238E27FC236}">
                <a16:creationId xmlns:a16="http://schemas.microsoft.com/office/drawing/2014/main" id="{DC1D41F2-1C16-2948-B76A-908DC145B011}"/>
              </a:ext>
            </a:extLst>
          </p:cNvPr>
          <p:cNvSpPr>
            <a:spLocks noGrp="1"/>
          </p:cNvSpPr>
          <p:nvPr>
            <p:ph type="dt" sz="half" idx="10"/>
          </p:nvPr>
        </p:nvSpPr>
        <p:spPr/>
        <p:txBody>
          <a:bodyPr/>
          <a:lstStyle/>
          <a:p>
            <a:fld id="{D0E27353-3A6E-7142-94A6-A77068A98E28}" type="datetimeFigureOut">
              <a:rPr lang="en-US" smtClean="0"/>
              <a:t>11/13/2023</a:t>
            </a:fld>
            <a:endParaRPr lang="en-US"/>
          </a:p>
        </p:txBody>
      </p:sp>
      <p:sp>
        <p:nvSpPr>
          <p:cNvPr id="8" name="Footer Placeholder 7">
            <a:extLst>
              <a:ext uri="{FF2B5EF4-FFF2-40B4-BE49-F238E27FC236}">
                <a16:creationId xmlns:a16="http://schemas.microsoft.com/office/drawing/2014/main" id="{519E2BAF-FD9C-7D45-9F68-C23A048942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2E1ED3-F947-CA41-90F4-CA94A8B1A7BD}"/>
              </a:ext>
            </a:extLst>
          </p:cNvPr>
          <p:cNvSpPr>
            <a:spLocks noGrp="1"/>
          </p:cNvSpPr>
          <p:nvPr>
            <p:ph type="sldNum" sz="quarter" idx="12"/>
          </p:nvPr>
        </p:nvSpPr>
        <p:spPr/>
        <p:txBody>
          <a:bodyPr/>
          <a:lstStyle/>
          <a:p>
            <a:fld id="{A3750C50-C771-C04B-9FDB-EADB2293B3FD}" type="slidenum">
              <a:rPr lang="en-US" smtClean="0"/>
              <a:t>‹#›</a:t>
            </a:fld>
            <a:endParaRPr lang="en-US"/>
          </a:p>
        </p:txBody>
      </p:sp>
      <p:sp>
        <p:nvSpPr>
          <p:cNvPr id="4" name="Rectangle 3">
            <a:extLst>
              <a:ext uri="{FF2B5EF4-FFF2-40B4-BE49-F238E27FC236}">
                <a16:creationId xmlns:a16="http://schemas.microsoft.com/office/drawing/2014/main" id="{4AB1A56F-5B12-4492-9F26-1F2FBE95958B}"/>
              </a:ext>
            </a:extLst>
          </p:cNvPr>
          <p:cNvSpPr/>
          <p:nvPr/>
        </p:nvSpPr>
        <p:spPr>
          <a:xfrm>
            <a:off x="549637" y="1537830"/>
            <a:ext cx="1988847" cy="794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2DAD99E2-0E13-4855-B059-3133FC141F89}"/>
              </a:ext>
            </a:extLst>
          </p:cNvPr>
          <p:cNvSpPr>
            <a:spLocks noGrp="1"/>
          </p:cNvSpPr>
          <p:nvPr>
            <p:ph type="title"/>
          </p:nvPr>
        </p:nvSpPr>
        <p:spPr>
          <a:xfrm>
            <a:off x="417800" y="252394"/>
            <a:ext cx="10515600" cy="878459"/>
          </a:xfrm>
        </p:spPr>
        <p:txBody>
          <a:bodyPr>
            <a:normAutofit/>
          </a:bodyPr>
          <a:lstStyle>
            <a:lvl1pPr>
              <a:defRPr sz="2900"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5" name="Rectangle 14">
            <a:extLst>
              <a:ext uri="{FF2B5EF4-FFF2-40B4-BE49-F238E27FC236}">
                <a16:creationId xmlns:a16="http://schemas.microsoft.com/office/drawing/2014/main" id="{7CF27526-A3A5-46FD-A885-8039F8E6CCF8}"/>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59D72CF-AFB5-46CC-B616-8F7D905397D2}"/>
              </a:ext>
            </a:extLst>
          </p:cNvPr>
          <p:cNvSpPr>
            <a:spLocks noGrp="1"/>
          </p:cNvSpPr>
          <p:nvPr>
            <p:ph idx="1"/>
          </p:nvPr>
        </p:nvSpPr>
        <p:spPr>
          <a:xfrm>
            <a:off x="3624262" y="1337579"/>
            <a:ext cx="7729537" cy="4839384"/>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800DDBE1-C9FA-4366-85FE-AF060E3E69E7}"/>
              </a:ext>
            </a:extLst>
          </p:cNvPr>
          <p:cNvSpPr>
            <a:spLocks noGrp="1"/>
          </p:cNvSpPr>
          <p:nvPr>
            <p:ph type="body" sz="half" idx="2"/>
          </p:nvPr>
        </p:nvSpPr>
        <p:spPr>
          <a:xfrm>
            <a:off x="549638" y="1824038"/>
            <a:ext cx="2422162" cy="4044950"/>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9071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8" name="bk object 16">
            <a:extLst>
              <a:ext uri="{FF2B5EF4-FFF2-40B4-BE49-F238E27FC236}">
                <a16:creationId xmlns:a16="http://schemas.microsoft.com/office/drawing/2014/main" id="{79B85AA9-9ABB-4BA0-BD33-5658CF01D944}"/>
              </a:ext>
            </a:extLst>
          </p:cNvPr>
          <p:cNvSpPr/>
          <p:nvPr/>
        </p:nvSpPr>
        <p:spPr>
          <a:xfrm>
            <a:off x="0" y="0"/>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3" name="Footer Placeholder 2">
            <a:extLst>
              <a:ext uri="{FF2B5EF4-FFF2-40B4-BE49-F238E27FC236}">
                <a16:creationId xmlns:a16="http://schemas.microsoft.com/office/drawing/2014/main" id="{FA7F579F-9E95-4651-99E6-B7FF0CE1DC55}"/>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0C4AC839-F9D6-4F60-9875-921E7972AC8F}"/>
              </a:ext>
            </a:extLst>
          </p:cNvPr>
          <p:cNvSpPr>
            <a:spLocks noGrp="1"/>
          </p:cNvSpPr>
          <p:nvPr>
            <p:ph type="dt" sz="half" idx="11"/>
          </p:nvPr>
        </p:nvSpPr>
        <p:spPr/>
        <p:txBody>
          <a:bodyPr/>
          <a:lstStyle/>
          <a:p>
            <a:fld id="{1D8BD707-D9CF-40AE-B4C6-C98DA3205C09}" type="datetimeFigureOut">
              <a:rPr lang="en-US" smtClean="0"/>
              <a:t>11/13/2023</a:t>
            </a:fld>
            <a:endParaRPr lang="en-US"/>
          </a:p>
        </p:txBody>
      </p:sp>
      <p:sp>
        <p:nvSpPr>
          <p:cNvPr id="5" name="Slide Number Placeholder 4">
            <a:extLst>
              <a:ext uri="{FF2B5EF4-FFF2-40B4-BE49-F238E27FC236}">
                <a16:creationId xmlns:a16="http://schemas.microsoft.com/office/drawing/2014/main" id="{3F7CBE18-6678-4422-89A2-F287E5362AC2}"/>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6" name="Rectangle 5">
            <a:extLst>
              <a:ext uri="{FF2B5EF4-FFF2-40B4-BE49-F238E27FC236}">
                <a16:creationId xmlns:a16="http://schemas.microsoft.com/office/drawing/2014/main" id="{97D49D00-36F4-46FC-9BD4-D26C2D1B78B2}"/>
              </a:ext>
            </a:extLst>
          </p:cNvPr>
          <p:cNvSpPr/>
          <p:nvPr/>
        </p:nvSpPr>
        <p:spPr>
          <a:xfrm>
            <a:off x="4550736" y="255181"/>
            <a:ext cx="61875" cy="61866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EBF5539-07AF-4747-AB2B-A64FAAD42471}"/>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8F10BFCD-8A62-4790-9905-B59B8D040F74}"/>
              </a:ext>
            </a:extLst>
          </p:cNvPr>
          <p:cNvSpPr>
            <a:spLocks noGrp="1"/>
          </p:cNvSpPr>
          <p:nvPr>
            <p:ph idx="1"/>
          </p:nvPr>
        </p:nvSpPr>
        <p:spPr>
          <a:xfrm>
            <a:off x="5048250" y="1681188"/>
            <a:ext cx="6305550" cy="4495775"/>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74FF8E54-D923-4F23-89D5-F5813253C688}"/>
              </a:ext>
            </a:extLst>
          </p:cNvPr>
          <p:cNvSpPr>
            <a:spLocks noGrp="1"/>
          </p:cNvSpPr>
          <p:nvPr>
            <p:ph type="body" sz="half" idx="2"/>
          </p:nvPr>
        </p:nvSpPr>
        <p:spPr>
          <a:xfrm>
            <a:off x="462681" y="2057400"/>
            <a:ext cx="3590542" cy="3811588"/>
          </a:xfrm>
        </p:spPr>
        <p:txBody>
          <a:bodyPr>
            <a:normAutofit/>
          </a:bodyPr>
          <a:lstStyle>
            <a:lvl1pPr marL="0" indent="0">
              <a:buNone/>
              <a:defRPr sz="20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Text Placeholder 3">
            <a:extLst>
              <a:ext uri="{FF2B5EF4-FFF2-40B4-BE49-F238E27FC236}">
                <a16:creationId xmlns:a16="http://schemas.microsoft.com/office/drawing/2014/main" id="{DFDB8C48-9590-476D-B6DC-EE3F681400A1}"/>
              </a:ext>
            </a:extLst>
          </p:cNvPr>
          <p:cNvSpPr>
            <a:spLocks noGrp="1"/>
          </p:cNvSpPr>
          <p:nvPr>
            <p:ph type="body" sz="half" idx="13"/>
          </p:nvPr>
        </p:nvSpPr>
        <p:spPr>
          <a:xfrm>
            <a:off x="475526" y="591490"/>
            <a:ext cx="3391624" cy="1221436"/>
          </a:xfrm>
        </p:spPr>
        <p:txBody>
          <a:bodyPr>
            <a:normAutofit/>
          </a:bodyPr>
          <a:lstStyle>
            <a:lvl1pPr marL="0" indent="0" algn="r">
              <a:buNone/>
              <a:defRPr sz="26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67235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8" name="bk object 16">
            <a:extLst>
              <a:ext uri="{FF2B5EF4-FFF2-40B4-BE49-F238E27FC236}">
                <a16:creationId xmlns:a16="http://schemas.microsoft.com/office/drawing/2014/main" id="{B1D15E8A-046D-4677-8272-4ECC407871EA}"/>
              </a:ext>
            </a:extLst>
          </p:cNvPr>
          <p:cNvSpPr/>
          <p:nvPr/>
        </p:nvSpPr>
        <p:spPr>
          <a:xfrm>
            <a:off x="0" y="0"/>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3" name="Footer Placeholder 2">
            <a:extLst>
              <a:ext uri="{FF2B5EF4-FFF2-40B4-BE49-F238E27FC236}">
                <a16:creationId xmlns:a16="http://schemas.microsoft.com/office/drawing/2014/main" id="{2BD5F4AC-9D5F-401F-8353-CC71F2BCD90D}"/>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21CE3BFC-10B5-4FA0-BE53-C176B794E721}"/>
              </a:ext>
            </a:extLst>
          </p:cNvPr>
          <p:cNvSpPr>
            <a:spLocks noGrp="1"/>
          </p:cNvSpPr>
          <p:nvPr>
            <p:ph type="dt" sz="half" idx="11"/>
          </p:nvPr>
        </p:nvSpPr>
        <p:spPr/>
        <p:txBody>
          <a:bodyPr/>
          <a:lstStyle/>
          <a:p>
            <a:fld id="{1D8BD707-D9CF-40AE-B4C6-C98DA3205C09}" type="datetimeFigureOut">
              <a:rPr lang="en-US" smtClean="0"/>
              <a:t>11/13/2023</a:t>
            </a:fld>
            <a:endParaRPr lang="en-US"/>
          </a:p>
        </p:txBody>
      </p:sp>
      <p:sp>
        <p:nvSpPr>
          <p:cNvPr id="5" name="Slide Number Placeholder 4">
            <a:extLst>
              <a:ext uri="{FF2B5EF4-FFF2-40B4-BE49-F238E27FC236}">
                <a16:creationId xmlns:a16="http://schemas.microsoft.com/office/drawing/2014/main" id="{A6D6436E-DD70-4B91-8298-2A562BE8D2EA}"/>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7" name="Rectangle 6">
            <a:extLst>
              <a:ext uri="{FF2B5EF4-FFF2-40B4-BE49-F238E27FC236}">
                <a16:creationId xmlns:a16="http://schemas.microsoft.com/office/drawing/2014/main" id="{82F77F54-5020-4BF5-9B61-B3C9DE717978}"/>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3CAFE18F-0A8D-45F6-A06F-B77E1DF91856}"/>
              </a:ext>
            </a:extLst>
          </p:cNvPr>
          <p:cNvSpPr/>
          <p:nvPr/>
        </p:nvSpPr>
        <p:spPr>
          <a:xfrm>
            <a:off x="0" y="0"/>
            <a:ext cx="4578823" cy="6858000"/>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object 6">
            <a:extLst>
              <a:ext uri="{FF2B5EF4-FFF2-40B4-BE49-F238E27FC236}">
                <a16:creationId xmlns:a16="http://schemas.microsoft.com/office/drawing/2014/main" id="{F607A2C4-5748-4075-9FBB-C9EBF7A173BD}"/>
              </a:ext>
            </a:extLst>
          </p:cNvPr>
          <p:cNvSpPr/>
          <p:nvPr/>
        </p:nvSpPr>
        <p:spPr>
          <a:xfrm>
            <a:off x="548614" y="561597"/>
            <a:ext cx="621665" cy="0"/>
          </a:xfrm>
          <a:custGeom>
            <a:avLst/>
            <a:gdLst/>
            <a:ahLst/>
            <a:cxnLst/>
            <a:rect l="l" t="t" r="r" b="b"/>
            <a:pathLst>
              <a:path w="621665">
                <a:moveTo>
                  <a:pt x="0" y="0"/>
                </a:moveTo>
                <a:lnTo>
                  <a:pt x="621538" y="0"/>
                </a:lnTo>
              </a:path>
            </a:pathLst>
          </a:custGeom>
          <a:ln w="698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Content Placeholder 2">
            <a:extLst>
              <a:ext uri="{FF2B5EF4-FFF2-40B4-BE49-F238E27FC236}">
                <a16:creationId xmlns:a16="http://schemas.microsoft.com/office/drawing/2014/main" id="{1A78FCA5-566B-4340-A370-C01C70C3CC91}"/>
              </a:ext>
            </a:extLst>
          </p:cNvPr>
          <p:cNvSpPr>
            <a:spLocks noGrp="1"/>
          </p:cNvSpPr>
          <p:nvPr>
            <p:ph idx="1"/>
          </p:nvPr>
        </p:nvSpPr>
        <p:spPr>
          <a:xfrm>
            <a:off x="5048250" y="1681188"/>
            <a:ext cx="6305550" cy="4495775"/>
          </a:xfrm>
        </p:spPr>
        <p:txBody>
          <a:bodyPr/>
          <a:lstStyle>
            <a:lvl1pPr>
              <a:defRPr>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E17F43D8-63E2-41FF-BCC9-AFADA36D8E9E}"/>
              </a:ext>
            </a:extLst>
          </p:cNvPr>
          <p:cNvSpPr>
            <a:spLocks noGrp="1"/>
          </p:cNvSpPr>
          <p:nvPr>
            <p:ph type="body" sz="half" idx="2"/>
          </p:nvPr>
        </p:nvSpPr>
        <p:spPr>
          <a:xfrm>
            <a:off x="462681" y="740985"/>
            <a:ext cx="3590542" cy="5128003"/>
          </a:xfrm>
        </p:spPr>
        <p:txBody>
          <a:bodyPr>
            <a:normAutofit/>
          </a:bodyPr>
          <a:lstStyle>
            <a:lvl1pPr marL="0" indent="0">
              <a:buNone/>
              <a:defRPr sz="2600" spc="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716102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lank_No_Background">
    <p:bg>
      <p:bgPr>
        <a:solidFill>
          <a:srgbClr val="F9F9F9"/>
        </a:solidFill>
        <a:effectLst/>
      </p:bgPr>
    </p:bg>
    <p:spTree>
      <p:nvGrpSpPr>
        <p:cNvPr id="1" name=""/>
        <p:cNvGrpSpPr/>
        <p:nvPr/>
      </p:nvGrpSpPr>
      <p:grpSpPr>
        <a:xfrm>
          <a:off x="0" y="0"/>
          <a:ext cx="0" cy="0"/>
          <a:chOff x="0" y="0"/>
          <a:chExt cx="0" cy="0"/>
        </a:xfrm>
      </p:grpSpPr>
      <p:sp>
        <p:nvSpPr>
          <p:cNvPr id="4" name="bk object 16">
            <a:extLst>
              <a:ext uri="{FF2B5EF4-FFF2-40B4-BE49-F238E27FC236}">
                <a16:creationId xmlns:a16="http://schemas.microsoft.com/office/drawing/2014/main" id="{B2A6B2E2-3EAA-44BE-A79D-12439B4ADEFE}"/>
              </a:ext>
            </a:extLst>
          </p:cNvPr>
          <p:cNvSpPr/>
          <p:nvPr/>
        </p:nvSpPr>
        <p:spPr>
          <a:xfrm>
            <a:off x="0" y="0"/>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5" name="object 8">
            <a:extLst>
              <a:ext uri="{FF2B5EF4-FFF2-40B4-BE49-F238E27FC236}">
                <a16:creationId xmlns:a16="http://schemas.microsoft.com/office/drawing/2014/main" id="{7F81C630-BAF9-4EFA-A53E-D80D7E0C70A7}"/>
              </a:ext>
            </a:extLst>
          </p:cNvPr>
          <p:cNvSpPr/>
          <p:nvPr/>
        </p:nvSpPr>
        <p:spPr>
          <a:xfrm>
            <a:off x="582676" y="443610"/>
            <a:ext cx="620196" cy="466708"/>
          </a:xfrm>
          <a:custGeom>
            <a:avLst/>
            <a:gdLst/>
            <a:ahLst/>
            <a:cxnLst/>
            <a:rect l="l" t="t" r="r" b="b"/>
            <a:pathLst>
              <a:path w="632460">
                <a:moveTo>
                  <a:pt x="0" y="0"/>
                </a:moveTo>
                <a:lnTo>
                  <a:pt x="632079" y="0"/>
                </a:lnTo>
              </a:path>
            </a:pathLst>
          </a:custGeom>
          <a:ln w="63500">
            <a:solidFill>
              <a:schemeClr val="tx1"/>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AB4E4B96-84FE-4F2F-B2E3-4A8E14DA83B2}"/>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4">
            <a:extLst>
              <a:ext uri="{FF2B5EF4-FFF2-40B4-BE49-F238E27FC236}">
                <a16:creationId xmlns:a16="http://schemas.microsoft.com/office/drawing/2014/main" id="{E36D6FD6-60A2-4F96-99CE-890C0BC6E9A4}"/>
              </a:ext>
            </a:extLst>
          </p:cNvPr>
          <p:cNvSpPr/>
          <p:nvPr/>
        </p:nvSpPr>
        <p:spPr>
          <a:xfrm>
            <a:off x="4166615" y="1850136"/>
            <a:ext cx="0" cy="3989493"/>
          </a:xfrm>
          <a:custGeom>
            <a:avLst/>
            <a:gdLst/>
            <a:ahLst/>
            <a:cxnLst/>
            <a:rect l="l" t="t" r="r" b="b"/>
            <a:pathLst>
              <a:path h="2992120">
                <a:moveTo>
                  <a:pt x="0" y="0"/>
                </a:moveTo>
                <a:lnTo>
                  <a:pt x="0" y="2991777"/>
                </a:lnTo>
              </a:path>
            </a:pathLst>
          </a:custGeom>
          <a:ln w="38100">
            <a:solidFill>
              <a:srgbClr val="000000"/>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8" name="Content Placeholder 2">
            <a:extLst>
              <a:ext uri="{FF2B5EF4-FFF2-40B4-BE49-F238E27FC236}">
                <a16:creationId xmlns:a16="http://schemas.microsoft.com/office/drawing/2014/main" id="{54F8306B-7191-4426-B0C0-872CAD798FAD}"/>
              </a:ext>
            </a:extLst>
          </p:cNvPr>
          <p:cNvSpPr>
            <a:spLocks noGrp="1"/>
          </p:cNvSpPr>
          <p:nvPr>
            <p:ph idx="1"/>
          </p:nvPr>
        </p:nvSpPr>
        <p:spPr>
          <a:xfrm>
            <a:off x="5048250" y="1681188"/>
            <a:ext cx="6305550" cy="4495775"/>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FEE01666-10C2-4FF3-988A-866654F8A405}"/>
              </a:ext>
            </a:extLst>
          </p:cNvPr>
          <p:cNvSpPr>
            <a:spLocks noGrp="1"/>
          </p:cNvSpPr>
          <p:nvPr>
            <p:ph type="title"/>
          </p:nvPr>
        </p:nvSpPr>
        <p:spPr>
          <a:xfrm>
            <a:off x="495302" y="90050"/>
            <a:ext cx="4610091" cy="970400"/>
          </a:xfrm>
        </p:spPr>
        <p:txBody>
          <a:bodyPr anchor="b">
            <a:normAutofit/>
          </a:bodyPr>
          <a:lstStyle>
            <a:lvl1pPr>
              <a:defRPr sz="260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583861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Blank_Blocks">
    <p:bg>
      <p:bgPr>
        <a:solidFill>
          <a:srgbClr val="F9F9F9"/>
        </a:solidFill>
        <a:effectLst/>
      </p:bgPr>
    </p:bg>
    <p:spTree>
      <p:nvGrpSpPr>
        <p:cNvPr id="1" name=""/>
        <p:cNvGrpSpPr/>
        <p:nvPr/>
      </p:nvGrpSpPr>
      <p:grpSpPr>
        <a:xfrm>
          <a:off x="0" y="0"/>
          <a:ext cx="0" cy="0"/>
          <a:chOff x="0" y="0"/>
          <a:chExt cx="0" cy="0"/>
        </a:xfrm>
      </p:grpSpPr>
      <p:sp>
        <p:nvSpPr>
          <p:cNvPr id="6" name="bk object 16">
            <a:extLst>
              <a:ext uri="{FF2B5EF4-FFF2-40B4-BE49-F238E27FC236}">
                <a16:creationId xmlns:a16="http://schemas.microsoft.com/office/drawing/2014/main" id="{AE0F2E06-6213-46CB-AE97-54A03F7433EF}"/>
              </a:ext>
            </a:extLst>
          </p:cNvPr>
          <p:cNvSpPr/>
          <p:nvPr/>
        </p:nvSpPr>
        <p:spPr>
          <a:xfrm rot="10800000">
            <a:off x="0" y="3472"/>
            <a:ext cx="12191999" cy="6854528"/>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a:latin typeface="Arial" panose="020B0604020202020204" pitchFamily="34" charset="0"/>
              <a:cs typeface="Arial" panose="020B0604020202020204" pitchFamily="34" charset="0"/>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11/13/2023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Rectangle 4">
            <a:extLst>
              <a:ext uri="{FF2B5EF4-FFF2-40B4-BE49-F238E27FC236}">
                <a16:creationId xmlns:a16="http://schemas.microsoft.com/office/drawing/2014/main" id="{2CCF69BF-DFA6-4729-BD3D-94692E74F483}"/>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48780B7C-7785-49B5-9FE4-7A7FD40B6B22}"/>
              </a:ext>
            </a:extLst>
          </p:cNvPr>
          <p:cNvSpPr>
            <a:spLocks noGrp="1"/>
          </p:cNvSpPr>
          <p:nvPr>
            <p:ph idx="1"/>
          </p:nvPr>
        </p:nvSpPr>
        <p:spPr>
          <a:xfrm>
            <a:off x="8153400" y="1681188"/>
            <a:ext cx="3200400" cy="4495775"/>
          </a:xfrm>
        </p:spPr>
        <p:txBody>
          <a:bodyPr/>
          <a:lstStyle>
            <a:lvl1pPr>
              <a:defRPr>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47921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1_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11/13/2023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10" name="Rectangle 9">
            <a:extLst>
              <a:ext uri="{FF2B5EF4-FFF2-40B4-BE49-F238E27FC236}">
                <a16:creationId xmlns:a16="http://schemas.microsoft.com/office/drawing/2014/main" id="{98AA2248-6D2B-467D-B31F-9B082D34C02F}"/>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06678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ection_Photo_Background">
    <p:bg>
      <p:bgPr>
        <a:solidFill>
          <a:srgbClr val="F9F9F9"/>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ED45B73-2C06-40A1-BA36-862C59132BC7}"/>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7521FDFF-4FEA-4700-9224-FB5541D72B71}"/>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B661D08-F851-41B6-AE5E-E0A824D67F11}"/>
              </a:ext>
            </a:extLst>
          </p:cNvPr>
          <p:cNvSpPr/>
          <p:nvPr/>
        </p:nvSpPr>
        <p:spPr>
          <a:xfrm>
            <a:off x="600505" y="539087"/>
            <a:ext cx="8154534" cy="5756527"/>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46C17F49-4334-4CF8-B25F-64C91BFDFF61}"/>
              </a:ext>
            </a:extLst>
          </p:cNvPr>
          <p:cNvSpPr>
            <a:spLocks noGrp="1"/>
          </p:cNvSpPr>
          <p:nvPr>
            <p:ph idx="1"/>
          </p:nvPr>
        </p:nvSpPr>
        <p:spPr>
          <a:xfrm>
            <a:off x="1066800" y="1396999"/>
            <a:ext cx="7224713" cy="4779963"/>
          </a:xfrm>
        </p:spPr>
        <p:txBody>
          <a:bodyPr/>
          <a:lstStyle>
            <a:lvl1pPr>
              <a:defRPr>
                <a:solidFill>
                  <a:schemeClr val="bg1"/>
                </a:solidFill>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a:solidFill>
                  <a:schemeClr val="bg1"/>
                </a:solidFill>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solidFill>
                  <a:schemeClr val="bg1"/>
                </a:solidFill>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object 7">
            <a:extLst>
              <a:ext uri="{FF2B5EF4-FFF2-40B4-BE49-F238E27FC236}">
                <a16:creationId xmlns:a16="http://schemas.microsoft.com/office/drawing/2014/main" id="{E39156BB-6C00-4EAE-A520-874CE35C7E3F}"/>
              </a:ext>
            </a:extLst>
          </p:cNvPr>
          <p:cNvSpPr/>
          <p:nvPr/>
        </p:nvSpPr>
        <p:spPr>
          <a:xfrm>
            <a:off x="1156790" y="1126248"/>
            <a:ext cx="843280" cy="81280"/>
          </a:xfrm>
          <a:custGeom>
            <a:avLst/>
            <a:gdLst/>
            <a:ahLst/>
            <a:cxnLst/>
            <a:rect l="l" t="t" r="r" b="b"/>
            <a:pathLst>
              <a:path w="843280" h="81280">
                <a:moveTo>
                  <a:pt x="0" y="0"/>
                </a:moveTo>
                <a:lnTo>
                  <a:pt x="842771" y="0"/>
                </a:lnTo>
                <a:lnTo>
                  <a:pt x="842771" y="80772"/>
                </a:lnTo>
                <a:lnTo>
                  <a:pt x="0" y="80772"/>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92367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Section_Photo_Background">
    <p:bg>
      <p:bgPr>
        <a:solidFill>
          <a:srgbClr val="F9F9F9"/>
        </a:solidFill>
        <a:effectLst/>
      </p:bgPr>
    </p:bg>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CE37F3A2-ADEC-49A9-9121-92C2DD44D693}"/>
              </a:ext>
            </a:extLst>
          </p:cNvPr>
          <p:cNvSpPr/>
          <p:nvPr/>
        </p:nvSpPr>
        <p:spPr>
          <a:xfrm>
            <a:off x="-1" y="0"/>
            <a:ext cx="12233190" cy="6858000"/>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8" name="Rectangle 7">
            <a:extLst>
              <a:ext uri="{FF2B5EF4-FFF2-40B4-BE49-F238E27FC236}">
                <a16:creationId xmlns:a16="http://schemas.microsoft.com/office/drawing/2014/main" id="{7521FDFF-4FEA-4700-9224-FB5541D72B71}"/>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7">
            <a:extLst>
              <a:ext uri="{FF2B5EF4-FFF2-40B4-BE49-F238E27FC236}">
                <a16:creationId xmlns:a16="http://schemas.microsoft.com/office/drawing/2014/main" id="{60A250BF-8EF4-4EC4-81B4-8A26DE8CB6C8}"/>
              </a:ext>
            </a:extLst>
          </p:cNvPr>
          <p:cNvSpPr/>
          <p:nvPr/>
        </p:nvSpPr>
        <p:spPr>
          <a:xfrm>
            <a:off x="1046186" y="1058010"/>
            <a:ext cx="843280" cy="81280"/>
          </a:xfrm>
          <a:custGeom>
            <a:avLst/>
            <a:gdLst/>
            <a:ahLst/>
            <a:cxnLst/>
            <a:rect l="l" t="t" r="r" b="b"/>
            <a:pathLst>
              <a:path w="843280" h="81280">
                <a:moveTo>
                  <a:pt x="0" y="0"/>
                </a:moveTo>
                <a:lnTo>
                  <a:pt x="842771" y="0"/>
                </a:lnTo>
                <a:lnTo>
                  <a:pt x="842771" y="80772"/>
                </a:lnTo>
                <a:lnTo>
                  <a:pt x="0" y="80772"/>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Content Placeholder 2">
            <a:extLst>
              <a:ext uri="{FF2B5EF4-FFF2-40B4-BE49-F238E27FC236}">
                <a16:creationId xmlns:a16="http://schemas.microsoft.com/office/drawing/2014/main" id="{E31716B3-5EC9-46AB-B9DF-05C2582C24C2}"/>
              </a:ext>
            </a:extLst>
          </p:cNvPr>
          <p:cNvSpPr>
            <a:spLocks noGrp="1"/>
          </p:cNvSpPr>
          <p:nvPr>
            <p:ph idx="1"/>
          </p:nvPr>
        </p:nvSpPr>
        <p:spPr>
          <a:xfrm>
            <a:off x="946150" y="1267031"/>
            <a:ext cx="6864350" cy="1165019"/>
          </a:xfrm>
        </p:spPr>
        <p:txBody>
          <a:bodyPr>
            <a:normAutofit/>
          </a:bodyPr>
          <a:lstStyle>
            <a:lvl1pPr marL="0" indent="0">
              <a:buNone/>
              <a:defRPr sz="3500" b="1">
                <a:solidFill>
                  <a:schemeClr val="bg1"/>
                </a:solidFill>
                <a:latin typeface="Arial" panose="020B0604020202020204" pitchFamily="34" charset="0"/>
                <a:cs typeface="Arial" panose="020B0604020202020204" pitchFamily="34" charset="0"/>
              </a:defRPr>
            </a:lvl1pPr>
            <a:lvl2pPr marL="0" indent="0">
              <a:buFont typeface="Wingdings" panose="05000000000000000000" pitchFamily="2" charset="2"/>
              <a:buNone/>
              <a:defRPr sz="3100">
                <a:solidFill>
                  <a:schemeClr val="bg1"/>
                </a:solidFill>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600">
                <a:solidFill>
                  <a:schemeClr val="bg1"/>
                </a:solidFill>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400">
                <a:solidFill>
                  <a:schemeClr val="bg1"/>
                </a:solidFill>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2" name="Content Placeholder 2">
            <a:extLst>
              <a:ext uri="{FF2B5EF4-FFF2-40B4-BE49-F238E27FC236}">
                <a16:creationId xmlns:a16="http://schemas.microsoft.com/office/drawing/2014/main" id="{AEB16E2B-1FD1-4EAE-912F-499E0248833A}"/>
              </a:ext>
            </a:extLst>
          </p:cNvPr>
          <p:cNvSpPr>
            <a:spLocks noGrp="1"/>
          </p:cNvSpPr>
          <p:nvPr>
            <p:ph idx="10" hasCustomPrompt="1"/>
          </p:nvPr>
        </p:nvSpPr>
        <p:spPr>
          <a:xfrm>
            <a:off x="946150" y="2940050"/>
            <a:ext cx="10407650" cy="3236913"/>
          </a:xfrm>
        </p:spPr>
        <p:txBody>
          <a:bodyPr/>
          <a:lstStyle>
            <a:lvl1pPr>
              <a:defRPr>
                <a:solidFill>
                  <a:schemeClr val="bg1"/>
                </a:solidFill>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b="1">
                <a:solidFill>
                  <a:schemeClr val="bg1"/>
                </a:solidFill>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solidFill>
                  <a:schemeClr val="bg1"/>
                </a:solidFill>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solidFill>
                  <a:schemeClr val="bg1"/>
                </a:solidFill>
                <a:latin typeface="Arial" panose="020B0604020202020204" pitchFamily="34" charset="0"/>
                <a:cs typeface="Arial" panose="020B0604020202020204" pitchFamily="34" charset="0"/>
              </a:defRPr>
            </a:lvl5pPr>
          </a:lstStyle>
          <a:p>
            <a:pPr lvl="1"/>
            <a:r>
              <a:rPr lang="en-US"/>
              <a:t>Second level</a:t>
            </a:r>
          </a:p>
        </p:txBody>
      </p:sp>
    </p:spTree>
    <p:extLst>
      <p:ext uri="{BB962C8B-B14F-4D97-AF65-F5344CB8AC3E}">
        <p14:creationId xmlns:p14="http://schemas.microsoft.com/office/powerpoint/2010/main" val="2492766240"/>
      </p:ext>
    </p:extLst>
  </p:cSld>
  <p:clrMapOvr>
    <a:masterClrMapping/>
  </p:clrMapOvr>
  <p:extLst>
    <p:ext uri="{DCECCB84-F9BA-43D5-87BE-67443E8EF086}">
      <p15:sldGuideLst xmlns:p15="http://schemas.microsoft.com/office/powerpoint/2012/main">
        <p15:guide id="1" orient="horz" pos="2160">
          <p15:clr>
            <a:srgbClr val="FBAE40"/>
          </p15:clr>
        </p15:guide>
        <p15:guide id="2" pos="64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8_Custom Layout">
    <p:bg>
      <p:bgPr>
        <a:solidFill>
          <a:srgbClr val="2C2F4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F327575-F26E-45A3-B258-1E3CB05FC92E}"/>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1BC7B67D-A53D-478D-B9B6-4DC8EB5FB3A4}"/>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E42DDE53-6246-4858-A7B3-B7F87DA97167}"/>
              </a:ext>
            </a:extLst>
          </p:cNvPr>
          <p:cNvSpPr>
            <a:spLocks noGrp="1"/>
          </p:cNvSpPr>
          <p:nvPr>
            <p:ph idx="1"/>
          </p:nvPr>
        </p:nvSpPr>
        <p:spPr>
          <a:xfrm>
            <a:off x="946150" y="1267031"/>
            <a:ext cx="6864350" cy="1165019"/>
          </a:xfrm>
        </p:spPr>
        <p:txBody>
          <a:bodyPr>
            <a:normAutofit/>
          </a:bodyPr>
          <a:lstStyle>
            <a:lvl1pPr marL="0" indent="0">
              <a:buNone/>
              <a:defRPr sz="3500" b="1">
                <a:solidFill>
                  <a:schemeClr val="tx1"/>
                </a:solidFill>
                <a:latin typeface="Arial" panose="020B0604020202020204" pitchFamily="34" charset="0"/>
                <a:cs typeface="Arial" panose="020B0604020202020204" pitchFamily="34" charset="0"/>
              </a:defRPr>
            </a:lvl1pPr>
            <a:lvl2pPr marL="0" indent="0">
              <a:buFont typeface="Wingdings" panose="05000000000000000000" pitchFamily="2" charset="2"/>
              <a:buNone/>
              <a:defRPr sz="3100">
                <a:solidFill>
                  <a:schemeClr val="tx1"/>
                </a:solidFill>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600">
                <a:solidFill>
                  <a:schemeClr val="bg1"/>
                </a:solidFill>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400">
                <a:solidFill>
                  <a:schemeClr val="bg1"/>
                </a:solidFill>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23202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6_Blank_No_Background">
    <p:bg>
      <p:bgPr>
        <a:solidFill>
          <a:srgbClr val="F9F9F9"/>
        </a:solidFill>
        <a:effectLst/>
      </p:bgPr>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AA575B0D-D046-4ADD-B35E-B3A073B24D67}"/>
              </a:ext>
            </a:extLst>
          </p:cNvPr>
          <p:cNvSpPr/>
          <p:nvPr/>
        </p:nvSpPr>
        <p:spPr>
          <a:xfrm>
            <a:off x="7510271" y="0"/>
            <a:ext cx="4681727" cy="685799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3">
            <a:extLst>
              <a:ext uri="{FF2B5EF4-FFF2-40B4-BE49-F238E27FC236}">
                <a16:creationId xmlns:a16="http://schemas.microsoft.com/office/drawing/2014/main" id="{2ABE1DD4-2F9C-464A-B418-0DF33024D3FB}"/>
              </a:ext>
            </a:extLst>
          </p:cNvPr>
          <p:cNvSpPr/>
          <p:nvPr/>
        </p:nvSpPr>
        <p:spPr>
          <a:xfrm>
            <a:off x="7510271" y="0"/>
            <a:ext cx="3453765" cy="1193800"/>
          </a:xfrm>
          <a:custGeom>
            <a:avLst/>
            <a:gdLst/>
            <a:ahLst/>
            <a:cxnLst/>
            <a:rect l="l" t="t" r="r" b="b"/>
            <a:pathLst>
              <a:path w="3453765" h="1193800">
                <a:moveTo>
                  <a:pt x="0" y="1193291"/>
                </a:moveTo>
                <a:lnTo>
                  <a:pt x="3453383" y="1193291"/>
                </a:lnTo>
                <a:lnTo>
                  <a:pt x="3453383" y="0"/>
                </a:lnTo>
                <a:lnTo>
                  <a:pt x="0" y="0"/>
                </a:lnTo>
                <a:lnTo>
                  <a:pt x="0" y="1193291"/>
                </a:lnTo>
                <a:close/>
              </a:path>
            </a:pathLst>
          </a:custGeom>
          <a:solidFill>
            <a:srgbClr val="E617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itle 1">
            <a:extLst>
              <a:ext uri="{FF2B5EF4-FFF2-40B4-BE49-F238E27FC236}">
                <a16:creationId xmlns:a16="http://schemas.microsoft.com/office/drawing/2014/main" id="{1214216C-082E-436D-94E3-027860810820}"/>
              </a:ext>
            </a:extLst>
          </p:cNvPr>
          <p:cNvSpPr>
            <a:spLocks noGrp="1"/>
          </p:cNvSpPr>
          <p:nvPr>
            <p:ph type="title"/>
          </p:nvPr>
        </p:nvSpPr>
        <p:spPr>
          <a:xfrm>
            <a:off x="7543800" y="-85725"/>
            <a:ext cx="3784600" cy="1279525"/>
          </a:xfrm>
        </p:spPr>
        <p:txBody>
          <a:bodyPr anchor="b">
            <a:normAutofit/>
          </a:bodyPr>
          <a:lstStyle>
            <a:lvl1pPr>
              <a:defRPr sz="3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838918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er slide">
    <p:bg>
      <p:bgRef idx="1001">
        <a:schemeClr val="bg1"/>
      </p:bgRef>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hasCustomPrompt="1"/>
          </p:nvPr>
        </p:nvSpPr>
        <p:spPr>
          <a:xfrm>
            <a:off x="506061" y="1696856"/>
            <a:ext cx="11006137" cy="765238"/>
          </a:xfrm>
        </p:spPr>
        <p:txBody>
          <a:bodyPr>
            <a:normAutofit/>
          </a:bodyPr>
          <a:lstStyle>
            <a:lvl1pPr>
              <a:spcAft>
                <a:spcPts val="1200"/>
              </a:spcAft>
              <a:buNone/>
              <a:defRPr sz="3600" b="1">
                <a:solidFill>
                  <a:srgbClr val="17468F"/>
                </a:solidFill>
              </a:defRPr>
            </a:lvl1pPr>
            <a:lvl2pPr marL="290513" indent="-290513">
              <a:spcBef>
                <a:spcPts val="600"/>
              </a:spcBef>
              <a:spcAft>
                <a:spcPts val="600"/>
              </a:spcAft>
              <a:buClr>
                <a:srgbClr val="007D57"/>
              </a:buClr>
              <a:buFont typeface="Wingdings" panose="05000000000000000000" pitchFamily="2" charset="2"/>
              <a:buChar char="§"/>
              <a:defRPr sz="2800"/>
            </a:lvl2pPr>
            <a:lvl3pPr marL="623888" indent="-333375">
              <a:spcBef>
                <a:spcPts val="600"/>
              </a:spcBef>
              <a:spcAft>
                <a:spcPts val="600"/>
              </a:spcAft>
              <a:defRPr sz="2400"/>
            </a:lvl3pPr>
            <a:lvl4pPr marL="914400" indent="-231775">
              <a:spcBef>
                <a:spcPts val="600"/>
              </a:spcBef>
              <a:spcAft>
                <a:spcPts val="600"/>
              </a:spcAft>
              <a:defRPr/>
            </a:lvl4pPr>
          </a:lstStyle>
          <a:p>
            <a:pPr lvl="0"/>
            <a:r>
              <a:rPr lang="en-US"/>
              <a:t>Presentation title</a:t>
            </a:r>
          </a:p>
        </p:txBody>
      </p:sp>
      <p:pic>
        <p:nvPicPr>
          <p:cNvPr id="9" name="Picture 8" descr="A close-up of a person smiling&#10;&#10;Description automatically generated">
            <a:extLst>
              <a:ext uri="{FF2B5EF4-FFF2-40B4-BE49-F238E27FC236}">
                <a16:creationId xmlns:a16="http://schemas.microsoft.com/office/drawing/2014/main" id="{994188CC-A598-40E8-AAB6-E376D1EA39A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904" r="18495"/>
          <a:stretch/>
        </p:blipFill>
        <p:spPr>
          <a:xfrm>
            <a:off x="5595594" y="2729677"/>
            <a:ext cx="2945021" cy="291574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 Placeholder 4">
            <a:extLst>
              <a:ext uri="{FF2B5EF4-FFF2-40B4-BE49-F238E27FC236}">
                <a16:creationId xmlns:a16="http://schemas.microsoft.com/office/drawing/2014/main" id="{5CDF3CEA-AF4A-4D9F-A66D-B39A6B763458}"/>
              </a:ext>
            </a:extLst>
          </p:cNvPr>
          <p:cNvSpPr>
            <a:spLocks noGrp="1"/>
          </p:cNvSpPr>
          <p:nvPr>
            <p:ph type="body" sz="quarter" idx="11" hasCustomPrompt="1"/>
          </p:nvPr>
        </p:nvSpPr>
        <p:spPr>
          <a:xfrm>
            <a:off x="576263" y="2719816"/>
            <a:ext cx="4305300" cy="500463"/>
          </a:xfrm>
        </p:spPr>
        <p:txBody>
          <a:bodyPr>
            <a:normAutofit/>
          </a:bodyPr>
          <a:lstStyle>
            <a:lvl1pPr marL="0" indent="0">
              <a:buFontTx/>
              <a:buNone/>
              <a:defRPr sz="2400" b="1"/>
            </a:lvl1pPr>
          </a:lstStyle>
          <a:p>
            <a:pPr lvl="0"/>
            <a:r>
              <a:rPr lang="en-US"/>
              <a:t>Presenter Name &amp; Title</a:t>
            </a:r>
          </a:p>
        </p:txBody>
      </p:sp>
      <p:sp>
        <p:nvSpPr>
          <p:cNvPr id="11" name="Text Placeholder 10">
            <a:extLst>
              <a:ext uri="{FF2B5EF4-FFF2-40B4-BE49-F238E27FC236}">
                <a16:creationId xmlns:a16="http://schemas.microsoft.com/office/drawing/2014/main" id="{7BB3547B-0A0F-498E-A85E-304080A054EB}"/>
              </a:ext>
            </a:extLst>
          </p:cNvPr>
          <p:cNvSpPr>
            <a:spLocks noGrp="1"/>
          </p:cNvSpPr>
          <p:nvPr>
            <p:ph type="body" sz="quarter" idx="12" hasCustomPrompt="1"/>
          </p:nvPr>
        </p:nvSpPr>
        <p:spPr>
          <a:xfrm>
            <a:off x="576263" y="3688853"/>
            <a:ext cx="4305300" cy="2338388"/>
          </a:xfrm>
        </p:spPr>
        <p:txBody>
          <a:bodyPr>
            <a:normAutofit/>
          </a:bodyPr>
          <a:lstStyle>
            <a:lvl1pPr marL="0" indent="0">
              <a:buFontTx/>
              <a:buNone/>
              <a:defRPr sz="2200"/>
            </a:lvl1pPr>
          </a:lstStyle>
          <a:p>
            <a:pPr lvl="0"/>
            <a:r>
              <a:rPr lang="en-US"/>
              <a:t>Presenter Affiliations</a:t>
            </a:r>
          </a:p>
        </p:txBody>
      </p:sp>
      <p:sp>
        <p:nvSpPr>
          <p:cNvPr id="8" name="Rectangle 7">
            <a:extLst>
              <a:ext uri="{FF2B5EF4-FFF2-40B4-BE49-F238E27FC236}">
                <a16:creationId xmlns:a16="http://schemas.microsoft.com/office/drawing/2014/main" id="{B03BE0C7-C7FF-4C0D-95F2-D45D0289BAA6}"/>
              </a:ext>
            </a:extLst>
          </p:cNvPr>
          <p:cNvSpPr>
            <a:spLocks noChangeArrowheads="1"/>
          </p:cNvSpPr>
          <p:nvPr userDrawn="1"/>
        </p:nvSpPr>
        <p:spPr bwMode="auto">
          <a:xfrm>
            <a:off x="0" y="6670633"/>
            <a:ext cx="12192000" cy="190593"/>
          </a:xfrm>
          <a:prstGeom prst="rect">
            <a:avLst/>
          </a:prstGeom>
          <a:solidFill>
            <a:srgbClr val="FFC000"/>
          </a:solidFill>
          <a:ln>
            <a:noFill/>
          </a:ln>
        </p:spPr>
        <p:txBody>
          <a:bodyPr vert="horz" wrap="square" lIns="60960" tIns="30480" rIns="60960" bIns="30480" numCol="1" anchor="t" anchorCtr="0" compatLnSpc="1">
            <a:prstTxWarp prst="textNoShape">
              <a:avLst/>
            </a:prstTxWarp>
          </a:bodyPr>
          <a:lstStyle/>
          <a:p>
            <a:endParaRPr lang="en-US" sz="1667"/>
          </a:p>
        </p:txBody>
      </p:sp>
    </p:spTree>
    <p:extLst>
      <p:ext uri="{BB962C8B-B14F-4D97-AF65-F5344CB8AC3E}">
        <p14:creationId xmlns:p14="http://schemas.microsoft.com/office/powerpoint/2010/main" val="1574474659"/>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ide_Bar">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8D7B8C3F-EB6F-484D-BD3A-0C670AE45115}"/>
              </a:ext>
            </a:extLst>
          </p:cNvPr>
          <p:cNvSpPr/>
          <p:nvPr/>
        </p:nvSpPr>
        <p:spPr>
          <a:xfrm>
            <a:off x="-23702" y="-36759"/>
            <a:ext cx="12152202" cy="6894758"/>
          </a:xfrm>
          <a:prstGeom prst="rect">
            <a:avLst/>
          </a:prstGeom>
          <a:blipFill>
            <a:blip r:embed="rId2" cstate="print">
              <a:alphaModFix amt="80000"/>
              <a:extLst>
                <a:ext uri="{28A0092B-C50C-407E-A947-70E740481C1C}">
                  <a14:useLocalDpi xmlns:a14="http://schemas.microsoft.com/office/drawing/2010/main" val="0"/>
                </a:ext>
              </a:extLst>
            </a:blip>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7" name="object 2">
            <a:extLst>
              <a:ext uri="{FF2B5EF4-FFF2-40B4-BE49-F238E27FC236}">
                <a16:creationId xmlns:a16="http://schemas.microsoft.com/office/drawing/2014/main" id="{7C38F52A-8E8D-41A5-87FB-4A2A7D9E9E5F}"/>
              </a:ext>
            </a:extLst>
          </p:cNvPr>
          <p:cNvSpPr/>
          <p:nvPr/>
        </p:nvSpPr>
        <p:spPr>
          <a:xfrm>
            <a:off x="-23701" y="334863"/>
            <a:ext cx="4453127" cy="6523136"/>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8" name="object 3">
            <a:extLst>
              <a:ext uri="{FF2B5EF4-FFF2-40B4-BE49-F238E27FC236}">
                <a16:creationId xmlns:a16="http://schemas.microsoft.com/office/drawing/2014/main" id="{2CC4AEB1-E194-4160-9FA1-1FE98B98C3F7}"/>
              </a:ext>
            </a:extLst>
          </p:cNvPr>
          <p:cNvSpPr/>
          <p:nvPr/>
        </p:nvSpPr>
        <p:spPr>
          <a:xfrm>
            <a:off x="-23699" y="-11198"/>
            <a:ext cx="4453126" cy="2534265"/>
          </a:xfrm>
          <a:custGeom>
            <a:avLst/>
            <a:gdLst/>
            <a:ahLst/>
            <a:cxnLst/>
            <a:rect l="l" t="t" r="r" b="b"/>
            <a:pathLst>
              <a:path w="4505960" h="1153795">
                <a:moveTo>
                  <a:pt x="0" y="1153667"/>
                </a:moveTo>
                <a:lnTo>
                  <a:pt x="4505756" y="1153667"/>
                </a:lnTo>
                <a:lnTo>
                  <a:pt x="4505756" y="0"/>
                </a:lnTo>
                <a:lnTo>
                  <a:pt x="0" y="0"/>
                </a:lnTo>
                <a:lnTo>
                  <a:pt x="0" y="1153667"/>
                </a:lnTo>
                <a:close/>
              </a:path>
            </a:pathLst>
          </a:custGeom>
          <a:solidFill>
            <a:srgbClr val="2C2F4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D0C8139F-4E91-4DDA-A275-ECA59F1371D7}"/>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4B521991-7DDF-4A73-BE29-59F1A9792B1F}"/>
              </a:ext>
            </a:extLst>
          </p:cNvPr>
          <p:cNvSpPr>
            <a:spLocks noGrp="1"/>
          </p:cNvSpPr>
          <p:nvPr>
            <p:ph idx="1"/>
          </p:nvPr>
        </p:nvSpPr>
        <p:spPr>
          <a:xfrm>
            <a:off x="5048250" y="971550"/>
            <a:ext cx="6305550" cy="5205413"/>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EB5468D4-C755-4810-BD26-977311E3C8AB}"/>
              </a:ext>
            </a:extLst>
          </p:cNvPr>
          <p:cNvSpPr>
            <a:spLocks noGrp="1"/>
          </p:cNvSpPr>
          <p:nvPr>
            <p:ph type="title"/>
          </p:nvPr>
        </p:nvSpPr>
        <p:spPr>
          <a:xfrm>
            <a:off x="546101" y="219074"/>
            <a:ext cx="3784600" cy="1279525"/>
          </a:xfrm>
        </p:spPr>
        <p:txBody>
          <a:bodyPr anchor="b">
            <a:normAutofit/>
          </a:bodyPr>
          <a:lstStyle>
            <a:lvl1pPr>
              <a:defRPr sz="3200"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732931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Photo_Blu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048721-4A6F-4AB6-926B-45BAF47E5657}"/>
              </a:ext>
            </a:extLst>
          </p:cNvPr>
          <p:cNvSpPr>
            <a:spLocks noGrp="1"/>
          </p:cNvSpPr>
          <p:nvPr>
            <p:ph type="dt" sz="half" idx="10"/>
          </p:nvPr>
        </p:nvSpPr>
        <p:spPr/>
        <p:txBody>
          <a:bodyPr/>
          <a:lstStyle/>
          <a:p>
            <a:fld id="{55B8FE24-C7F7-41C6-8B9D-FE8246D9C6FF}" type="datetimeFigureOut">
              <a:rPr lang="en-US" smtClean="0"/>
              <a:t>11/13/2023</a:t>
            </a:fld>
            <a:endParaRPr lang="en-US"/>
          </a:p>
        </p:txBody>
      </p:sp>
      <p:sp>
        <p:nvSpPr>
          <p:cNvPr id="3" name="Footer Placeholder 2">
            <a:extLst>
              <a:ext uri="{FF2B5EF4-FFF2-40B4-BE49-F238E27FC236}">
                <a16:creationId xmlns:a16="http://schemas.microsoft.com/office/drawing/2014/main" id="{0DC5A27D-6A64-40F6-92ED-86D2E37675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0AE86A-7ED4-476D-8D8A-B8956F5A3C9F}"/>
              </a:ext>
            </a:extLst>
          </p:cNvPr>
          <p:cNvSpPr>
            <a:spLocks noGrp="1"/>
          </p:cNvSpPr>
          <p:nvPr>
            <p:ph type="sldNum" sz="quarter" idx="12"/>
          </p:nvPr>
        </p:nvSpPr>
        <p:spPr/>
        <p:txBody>
          <a:bodyPr/>
          <a:lstStyle/>
          <a:p>
            <a:fld id="{DF721D77-255F-4671-BDD1-07CD3E2C089D}" type="slidenum">
              <a:rPr lang="en-US" smtClean="0"/>
              <a:t>‹#›</a:t>
            </a:fld>
            <a:endParaRPr lang="en-US"/>
          </a:p>
        </p:txBody>
      </p:sp>
      <p:sp>
        <p:nvSpPr>
          <p:cNvPr id="5" name="object 2">
            <a:extLst>
              <a:ext uri="{FF2B5EF4-FFF2-40B4-BE49-F238E27FC236}">
                <a16:creationId xmlns:a16="http://schemas.microsoft.com/office/drawing/2014/main" id="{06B53C48-201C-43A5-9291-3562AB821B8F}"/>
              </a:ext>
            </a:extLst>
          </p:cNvPr>
          <p:cNvSpPr/>
          <p:nvPr/>
        </p:nvSpPr>
        <p:spPr>
          <a:xfrm>
            <a:off x="0" y="0"/>
            <a:ext cx="12188952" cy="6857999"/>
          </a:xfrm>
          <a:prstGeom prst="rect">
            <a:avLst/>
          </a:prstGeom>
          <a:blipFill>
            <a:blip r:embed="rId2" cstate="email">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3">
            <a:extLst>
              <a:ext uri="{FF2B5EF4-FFF2-40B4-BE49-F238E27FC236}">
                <a16:creationId xmlns:a16="http://schemas.microsoft.com/office/drawing/2014/main" id="{9D2F9698-8155-41BE-A567-6842B98B93A0}"/>
              </a:ext>
            </a:extLst>
          </p:cNvPr>
          <p:cNvSpPr/>
          <p:nvPr/>
        </p:nvSpPr>
        <p:spPr>
          <a:xfrm>
            <a:off x="0" y="0"/>
            <a:ext cx="12192000" cy="6858000"/>
          </a:xfrm>
          <a:custGeom>
            <a:avLst/>
            <a:gdLst/>
            <a:ahLst/>
            <a:cxnLst/>
            <a:rect l="l" t="t" r="r" b="b"/>
            <a:pathLst>
              <a:path w="12192000" h="6858000">
                <a:moveTo>
                  <a:pt x="0" y="6857999"/>
                </a:moveTo>
                <a:lnTo>
                  <a:pt x="12191999" y="6857999"/>
                </a:lnTo>
                <a:lnTo>
                  <a:pt x="12192000" y="0"/>
                </a:lnTo>
                <a:lnTo>
                  <a:pt x="0" y="0"/>
                </a:lnTo>
                <a:lnTo>
                  <a:pt x="0" y="6857999"/>
                </a:lnTo>
                <a:close/>
              </a:path>
            </a:pathLst>
          </a:custGeom>
          <a:solidFill>
            <a:srgbClr val="015091">
              <a:alpha val="76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3">
            <a:extLst>
              <a:ext uri="{FF2B5EF4-FFF2-40B4-BE49-F238E27FC236}">
                <a16:creationId xmlns:a16="http://schemas.microsoft.com/office/drawing/2014/main" id="{B532753B-5935-448A-B4E6-06CCE207BF59}"/>
              </a:ext>
            </a:extLst>
          </p:cNvPr>
          <p:cNvSpPr/>
          <p:nvPr/>
        </p:nvSpPr>
        <p:spPr>
          <a:xfrm>
            <a:off x="-1" y="0"/>
            <a:ext cx="12254996" cy="727075"/>
          </a:xfrm>
          <a:custGeom>
            <a:avLst/>
            <a:gdLst/>
            <a:ahLst/>
            <a:cxnLst/>
            <a:rect l="l" t="t" r="r" b="b"/>
            <a:pathLst>
              <a:path w="12192000" h="660400">
                <a:moveTo>
                  <a:pt x="0" y="659815"/>
                </a:moveTo>
                <a:lnTo>
                  <a:pt x="12191441" y="659815"/>
                </a:lnTo>
                <a:lnTo>
                  <a:pt x="12191441" y="0"/>
                </a:lnTo>
                <a:lnTo>
                  <a:pt x="0" y="0"/>
                </a:lnTo>
                <a:lnTo>
                  <a:pt x="0" y="659815"/>
                </a:lnTo>
                <a:close/>
              </a:path>
            </a:pathLst>
          </a:custGeom>
          <a:solidFill>
            <a:schemeClr val="tx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4192E5CF-F87A-4049-AD63-AB954E4468DB}"/>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D81CFDE8-3F53-4B3B-9FF3-7BFDDE9DF5D9}"/>
              </a:ext>
            </a:extLst>
          </p:cNvPr>
          <p:cNvSpPr>
            <a:spLocks noGrp="1"/>
          </p:cNvSpPr>
          <p:nvPr>
            <p:ph type="title"/>
          </p:nvPr>
        </p:nvSpPr>
        <p:spPr>
          <a:xfrm>
            <a:off x="412750" y="169864"/>
            <a:ext cx="10941050" cy="466725"/>
          </a:xfrm>
        </p:spPr>
        <p:txBody>
          <a:bodyPr>
            <a:normAutofit/>
          </a:bodyPr>
          <a:lstStyle>
            <a:lvl1pPr>
              <a:defRPr sz="2600" b="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8911962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_Orbit_Left">
    <p:bg>
      <p:bgPr>
        <a:solidFill>
          <a:srgbClr val="F9F9F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445717-03FD-4E26-BFA8-BD4D50A409F0}"/>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l="11078" t="18726" r="3558" b="43965"/>
          <a:stretch/>
        </p:blipFill>
        <p:spPr>
          <a:xfrm>
            <a:off x="1860508" y="-1"/>
            <a:ext cx="10331490" cy="3010363"/>
          </a:xfrm>
          <a:prstGeom prst="rect">
            <a:avLst/>
          </a:prstGeom>
        </p:spPr>
      </p:pic>
      <p:sp>
        <p:nvSpPr>
          <p:cNvPr id="4" name="Rectangle: Rounded Corners 3">
            <a:extLst>
              <a:ext uri="{FF2B5EF4-FFF2-40B4-BE49-F238E27FC236}">
                <a16:creationId xmlns:a16="http://schemas.microsoft.com/office/drawing/2014/main" id="{FD5EF594-7A37-47F9-BA1C-845862DD4294}"/>
              </a:ext>
            </a:extLst>
          </p:cNvPr>
          <p:cNvSpPr/>
          <p:nvPr/>
        </p:nvSpPr>
        <p:spPr>
          <a:xfrm>
            <a:off x="-1" y="0"/>
            <a:ext cx="3611551" cy="3010362"/>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bject 9">
            <a:extLst>
              <a:ext uri="{FF2B5EF4-FFF2-40B4-BE49-F238E27FC236}">
                <a16:creationId xmlns:a16="http://schemas.microsoft.com/office/drawing/2014/main" id="{525B8B5B-E76E-40D4-83B8-A0D582AB0F82}"/>
              </a:ext>
            </a:extLst>
          </p:cNvPr>
          <p:cNvSpPr/>
          <p:nvPr/>
        </p:nvSpPr>
        <p:spPr>
          <a:xfrm>
            <a:off x="575164" y="393816"/>
            <a:ext cx="843280" cy="0"/>
          </a:xfrm>
          <a:custGeom>
            <a:avLst/>
            <a:gdLst/>
            <a:ahLst/>
            <a:cxnLst/>
            <a:rect l="l" t="t" r="r" b="b"/>
            <a:pathLst>
              <a:path w="843280">
                <a:moveTo>
                  <a:pt x="0" y="0"/>
                </a:moveTo>
                <a:lnTo>
                  <a:pt x="842772" y="0"/>
                </a:lnTo>
              </a:path>
            </a:pathLst>
          </a:custGeom>
          <a:ln w="80772">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488FA5EF-7488-42B2-A3D1-0C1EE2462844}"/>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776B2E8-19D6-4D85-B857-F292ED984E4F}"/>
              </a:ext>
            </a:extLst>
          </p:cNvPr>
          <p:cNvSpPr>
            <a:spLocks noGrp="1"/>
          </p:cNvSpPr>
          <p:nvPr>
            <p:ph type="title"/>
          </p:nvPr>
        </p:nvSpPr>
        <p:spPr>
          <a:xfrm>
            <a:off x="473564" y="466725"/>
            <a:ext cx="2898286" cy="955676"/>
          </a:xfrm>
        </p:spPr>
        <p:txBody>
          <a:bodyPr anchor="b">
            <a:normAutofit/>
          </a:bodyPr>
          <a:lstStyle>
            <a:lvl1pPr>
              <a:defRPr sz="24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796624524"/>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_Blank_Blocks">
    <p:bg>
      <p:bgPr>
        <a:solidFill>
          <a:srgbClr val="F9F9F9"/>
        </a:solidFill>
        <a:effectLst/>
      </p:bgPr>
    </p:bg>
    <p:spTree>
      <p:nvGrpSpPr>
        <p:cNvPr id="1" name=""/>
        <p:cNvGrpSpPr/>
        <p:nvPr/>
      </p:nvGrpSpPr>
      <p:grpSpPr>
        <a:xfrm>
          <a:off x="0" y="0"/>
          <a:ext cx="0" cy="0"/>
          <a:chOff x="0" y="0"/>
          <a:chExt cx="0" cy="0"/>
        </a:xfrm>
      </p:grpSpPr>
      <p:sp>
        <p:nvSpPr>
          <p:cNvPr id="9" name="bk object 16">
            <a:extLst>
              <a:ext uri="{FF2B5EF4-FFF2-40B4-BE49-F238E27FC236}">
                <a16:creationId xmlns:a16="http://schemas.microsoft.com/office/drawing/2014/main" id="{5E8BA80A-3D87-4469-8664-22DB2A038824}"/>
              </a:ext>
            </a:extLst>
          </p:cNvPr>
          <p:cNvSpPr/>
          <p:nvPr/>
        </p:nvSpPr>
        <p:spPr>
          <a:xfrm>
            <a:off x="0" y="1"/>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11/13/2023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Rectangle 4">
            <a:extLst>
              <a:ext uri="{FF2B5EF4-FFF2-40B4-BE49-F238E27FC236}">
                <a16:creationId xmlns:a16="http://schemas.microsoft.com/office/drawing/2014/main" id="{2CCF69BF-DFA6-4729-BD3D-94692E74F483}"/>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ADD7D116-8D37-471F-B65F-3BFB8A1D997F}"/>
              </a:ext>
            </a:extLst>
          </p:cNvPr>
          <p:cNvSpPr>
            <a:spLocks noGrp="1"/>
          </p:cNvSpPr>
          <p:nvPr>
            <p:ph type="title"/>
          </p:nvPr>
        </p:nvSpPr>
        <p:spPr>
          <a:xfrm>
            <a:off x="457200" y="360364"/>
            <a:ext cx="10896600" cy="1116012"/>
          </a:xfrm>
        </p:spPr>
        <p:txBody>
          <a:bodyPr>
            <a:normAutofit/>
          </a:bodyPr>
          <a:lstStyle>
            <a:lvl1pPr>
              <a:defRPr sz="2600" b="0" spc="300">
                <a:latin typeface="Arial" panose="020B0604020202020204" pitchFamily="34" charset="0"/>
                <a:cs typeface="Arial" panose="020B0604020202020204" pitchFamily="34" charset="0"/>
              </a:defRPr>
            </a:lvl1pPr>
          </a:lstStyle>
          <a:p>
            <a:r>
              <a:rPr lang="en-US"/>
              <a:t>Click to edit Master title style</a:t>
            </a:r>
          </a:p>
        </p:txBody>
      </p:sp>
      <p:sp>
        <p:nvSpPr>
          <p:cNvPr id="25" name="Content Placeholder 2">
            <a:extLst>
              <a:ext uri="{FF2B5EF4-FFF2-40B4-BE49-F238E27FC236}">
                <a16:creationId xmlns:a16="http://schemas.microsoft.com/office/drawing/2014/main" id="{8845F820-FFD3-4A4F-A240-893722FBD2D0}"/>
              </a:ext>
            </a:extLst>
          </p:cNvPr>
          <p:cNvSpPr>
            <a:spLocks noGrp="1"/>
          </p:cNvSpPr>
          <p:nvPr>
            <p:ph idx="1"/>
          </p:nvPr>
        </p:nvSpPr>
        <p:spPr>
          <a:xfrm>
            <a:off x="329074" y="1795489"/>
            <a:ext cx="4268326" cy="4495775"/>
          </a:xfrm>
        </p:spPr>
        <p:txBody>
          <a:bodyPr>
            <a:normAutofit/>
          </a:bodyPr>
          <a:lstStyle>
            <a:lvl1pPr>
              <a:defRPr sz="2400" b="1">
                <a:solidFill>
                  <a:schemeClr val="bg1"/>
                </a:solidFill>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
            <a:extLst>
              <a:ext uri="{FF2B5EF4-FFF2-40B4-BE49-F238E27FC236}">
                <a16:creationId xmlns:a16="http://schemas.microsoft.com/office/drawing/2014/main" id="{06384640-7CD1-498B-9FB7-CE6FA43C9116}"/>
              </a:ext>
            </a:extLst>
          </p:cNvPr>
          <p:cNvSpPr>
            <a:spLocks noGrp="1"/>
          </p:cNvSpPr>
          <p:nvPr>
            <p:ph idx="10"/>
          </p:nvPr>
        </p:nvSpPr>
        <p:spPr>
          <a:xfrm>
            <a:off x="5555124" y="1795489"/>
            <a:ext cx="4268326" cy="4495775"/>
          </a:xfrm>
        </p:spPr>
        <p:txBody>
          <a:bodyPr>
            <a:normAutofit/>
          </a:bodyPr>
          <a:lstStyle>
            <a:lvl1pPr>
              <a:defRPr sz="2400">
                <a:solidFill>
                  <a:schemeClr val="bg1"/>
                </a:solidFill>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bject 4">
            <a:extLst>
              <a:ext uri="{FF2B5EF4-FFF2-40B4-BE49-F238E27FC236}">
                <a16:creationId xmlns:a16="http://schemas.microsoft.com/office/drawing/2014/main" id="{F2E4A0F3-5B29-4B02-9D16-15BBC7AD61B1}"/>
              </a:ext>
            </a:extLst>
          </p:cNvPr>
          <p:cNvSpPr/>
          <p:nvPr/>
        </p:nvSpPr>
        <p:spPr>
          <a:xfrm flipH="1">
            <a:off x="4758490" y="335279"/>
            <a:ext cx="175460" cy="5690871"/>
          </a:xfrm>
          <a:custGeom>
            <a:avLst/>
            <a:gdLst/>
            <a:ahLst/>
            <a:cxnLst/>
            <a:rect l="l" t="t" r="r" b="b"/>
            <a:pathLst>
              <a:path h="6187440">
                <a:moveTo>
                  <a:pt x="0" y="0"/>
                </a:moveTo>
                <a:lnTo>
                  <a:pt x="0" y="6187440"/>
                </a:lnTo>
              </a:path>
            </a:pathLst>
          </a:custGeom>
          <a:ln w="34925">
            <a:solidFill>
              <a:srgbClr val="000000"/>
            </a:solidFill>
          </a:ln>
        </p:spPr>
        <p:txBody>
          <a:bodyPr wrap="square" lIns="0" tIns="0" rIns="0" bIns="0" rtlCol="0"/>
          <a:lstStyle/>
          <a:p>
            <a:endParaRPr/>
          </a:p>
        </p:txBody>
      </p:sp>
    </p:spTree>
    <p:extLst>
      <p:ext uri="{BB962C8B-B14F-4D97-AF65-F5344CB8AC3E}">
        <p14:creationId xmlns:p14="http://schemas.microsoft.com/office/powerpoint/2010/main" val="8382175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ver_CDC_Contact">
    <p:bg>
      <p:bgPr>
        <a:solidFill>
          <a:schemeClr val="bg1"/>
        </a:solidFill>
        <a:effectLst/>
      </p:bgPr>
    </p:bg>
    <p:spTree>
      <p:nvGrpSpPr>
        <p:cNvPr id="1" name=""/>
        <p:cNvGrpSpPr/>
        <p:nvPr/>
      </p:nvGrpSpPr>
      <p:grpSpPr>
        <a:xfrm>
          <a:off x="0" y="0"/>
          <a:ext cx="0" cy="0"/>
          <a:chOff x="0" y="0"/>
          <a:chExt cx="0" cy="0"/>
        </a:xfrm>
      </p:grpSpPr>
      <p:pic>
        <p:nvPicPr>
          <p:cNvPr id="4" name="Picture 3" descr="A view of a stone building&#10;&#10;Description automatically generated">
            <a:extLst>
              <a:ext uri="{FF2B5EF4-FFF2-40B4-BE49-F238E27FC236}">
                <a16:creationId xmlns:a16="http://schemas.microsoft.com/office/drawing/2014/main" id="{1FFCB7FD-454C-4DCC-B225-68AE0084AA6D}"/>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 y="-1"/>
            <a:ext cx="12192001" cy="6858001"/>
          </a:xfrm>
          <a:prstGeom prst="rect">
            <a:avLst/>
          </a:prstGeom>
        </p:spPr>
      </p:pic>
      <p:sp>
        <p:nvSpPr>
          <p:cNvPr id="8" name="Rectangle 7">
            <a:extLst>
              <a:ext uri="{FF2B5EF4-FFF2-40B4-BE49-F238E27FC236}">
                <a16:creationId xmlns:a16="http://schemas.microsoft.com/office/drawing/2014/main" id="{8292BE50-33C5-2947-818C-3FDC8B1F58F5}"/>
              </a:ext>
            </a:extLst>
          </p:cNvPr>
          <p:cNvSpPr/>
          <p:nvPr/>
        </p:nvSpPr>
        <p:spPr>
          <a:xfrm>
            <a:off x="0" y="1801504"/>
            <a:ext cx="5916304" cy="4360459"/>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drawing&#10;&#10;Description automatically generated">
            <a:extLst>
              <a:ext uri="{FF2B5EF4-FFF2-40B4-BE49-F238E27FC236}">
                <a16:creationId xmlns:a16="http://schemas.microsoft.com/office/drawing/2014/main" id="{2296CBB2-F169-3A4C-87A1-2674D6B63C84}"/>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0264345" y="5827013"/>
            <a:ext cx="1425164" cy="783338"/>
          </a:xfrm>
          <a:prstGeom prst="rect">
            <a:avLst/>
          </a:prstGeom>
        </p:spPr>
      </p:pic>
      <p:pic>
        <p:nvPicPr>
          <p:cNvPr id="7" name="Picture 6">
            <a:extLst>
              <a:ext uri="{FF2B5EF4-FFF2-40B4-BE49-F238E27FC236}">
                <a16:creationId xmlns:a16="http://schemas.microsoft.com/office/drawing/2014/main" id="{CAF1CD98-6DCF-44C9-9EE6-75684DE9E3F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131756" y="0"/>
            <a:ext cx="1225195" cy="1944463"/>
          </a:xfrm>
          <a:prstGeom prst="rect">
            <a:avLst/>
          </a:prstGeom>
        </p:spPr>
      </p:pic>
      <p:sp>
        <p:nvSpPr>
          <p:cNvPr id="9" name="Content Placeholder 2">
            <a:extLst>
              <a:ext uri="{FF2B5EF4-FFF2-40B4-BE49-F238E27FC236}">
                <a16:creationId xmlns:a16="http://schemas.microsoft.com/office/drawing/2014/main" id="{7B35309E-EE79-49B1-B83F-8EB57248D9FA}"/>
              </a:ext>
            </a:extLst>
          </p:cNvPr>
          <p:cNvSpPr>
            <a:spLocks noGrp="1"/>
          </p:cNvSpPr>
          <p:nvPr>
            <p:ph idx="1"/>
          </p:nvPr>
        </p:nvSpPr>
        <p:spPr>
          <a:xfrm>
            <a:off x="438150" y="2468589"/>
            <a:ext cx="5029200" cy="3297212"/>
          </a:xfrm>
        </p:spPr>
        <p:txBody>
          <a:bodyPr/>
          <a:lstStyle>
            <a:lvl1pPr marL="0" indent="0">
              <a:buFontTx/>
              <a:buNone/>
              <a:defRPr>
                <a:latin typeface="Arial" panose="020B0604020202020204" pitchFamily="34" charset="0"/>
                <a:cs typeface="Arial" panose="020B0604020202020204" pitchFamily="34" charset="0"/>
              </a:defRPr>
            </a:lvl1pPr>
            <a:lvl2pPr marL="252412" indent="0">
              <a:buFont typeface="Wingdings" panose="05000000000000000000" pitchFamily="2" charset="2"/>
              <a:buNone/>
              <a:defRPr>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87193441"/>
      </p:ext>
    </p:extLst>
  </p:cSld>
  <p:clrMapOvr>
    <a:masterClrMapping/>
  </p:clrMapOvr>
  <mc:AlternateContent xmlns:mc="http://schemas.openxmlformats.org/markup-compatibility/2006" xmlns:p14="http://schemas.microsoft.com/office/powerpoint/2010/main">
    <mc:Choice Requires="p14">
      <p:transition spd="slow" p14:dur="59000" advClick="0" advTm="20000"/>
    </mc:Choice>
    <mc:Fallback xmlns="">
      <p:transition spd="slow" advClick="0" advTm="20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2D3BD-3C80-4122-ACAA-CA48FEC4FD3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9BFB8C-BDAB-4D83-BA6D-4653C41E754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5BCDA3-E529-45E1-8E54-C80C2BEAAA0D}"/>
              </a:ext>
            </a:extLst>
          </p:cNvPr>
          <p:cNvSpPr>
            <a:spLocks noGrp="1"/>
          </p:cNvSpPr>
          <p:nvPr>
            <p:ph type="dt" sz="half" idx="10"/>
          </p:nvPr>
        </p:nvSpPr>
        <p:spPr/>
        <p:txBody>
          <a:bodyPr/>
          <a:lstStyle/>
          <a:p>
            <a:fld id="{6BD3306E-A6FC-4455-8C34-E6D5ADAFF453}" type="datetimeFigureOut">
              <a:rPr lang="en-US" smtClean="0"/>
              <a:t>11/13/2023</a:t>
            </a:fld>
            <a:endParaRPr lang="en-US"/>
          </a:p>
        </p:txBody>
      </p:sp>
      <p:sp>
        <p:nvSpPr>
          <p:cNvPr id="5" name="Footer Placeholder 4">
            <a:extLst>
              <a:ext uri="{FF2B5EF4-FFF2-40B4-BE49-F238E27FC236}">
                <a16:creationId xmlns:a16="http://schemas.microsoft.com/office/drawing/2014/main" id="{E46E2B13-4599-46CD-B381-93390D4A5C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3391E7-8E98-4836-8C47-FFFBC2908A0F}"/>
              </a:ext>
            </a:extLst>
          </p:cNvPr>
          <p:cNvSpPr>
            <a:spLocks noGrp="1"/>
          </p:cNvSpPr>
          <p:nvPr>
            <p:ph type="sldNum" sz="quarter" idx="12"/>
          </p:nvPr>
        </p:nvSpPr>
        <p:spPr/>
        <p:txBody>
          <a:bodyPr/>
          <a:lstStyle/>
          <a:p>
            <a:fld id="{F8C2C29B-4F89-4246-AB34-DADDBAF46AFE}" type="slidenum">
              <a:rPr lang="en-US" smtClean="0"/>
              <a:t>‹#›</a:t>
            </a:fld>
            <a:endParaRPr lang="en-US"/>
          </a:p>
        </p:txBody>
      </p:sp>
    </p:spTree>
    <p:extLst>
      <p:ext uri="{BB962C8B-B14F-4D97-AF65-F5344CB8AC3E}">
        <p14:creationId xmlns:p14="http://schemas.microsoft.com/office/powerpoint/2010/main" val="29211320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CB284-CE93-40D6-AF8B-CD113ED1A0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506BD1-B62F-4D27-B323-6C3232CAC2A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EF8D5F-A865-4913-89E4-86CDC6F06CC1}"/>
              </a:ext>
            </a:extLst>
          </p:cNvPr>
          <p:cNvSpPr>
            <a:spLocks noGrp="1"/>
          </p:cNvSpPr>
          <p:nvPr>
            <p:ph type="dt" sz="half" idx="10"/>
          </p:nvPr>
        </p:nvSpPr>
        <p:spPr/>
        <p:txBody>
          <a:bodyPr/>
          <a:lstStyle/>
          <a:p>
            <a:fld id="{6BD3306E-A6FC-4455-8C34-E6D5ADAFF453}" type="datetimeFigureOut">
              <a:rPr lang="en-US" smtClean="0"/>
              <a:t>11/13/2023</a:t>
            </a:fld>
            <a:endParaRPr lang="en-US"/>
          </a:p>
        </p:txBody>
      </p:sp>
      <p:sp>
        <p:nvSpPr>
          <p:cNvPr id="5" name="Footer Placeholder 4">
            <a:extLst>
              <a:ext uri="{FF2B5EF4-FFF2-40B4-BE49-F238E27FC236}">
                <a16:creationId xmlns:a16="http://schemas.microsoft.com/office/drawing/2014/main" id="{5C662762-9202-4377-80AD-5ADA69BDDE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F8724A-7041-41A5-BE47-42B10983245A}"/>
              </a:ext>
            </a:extLst>
          </p:cNvPr>
          <p:cNvSpPr>
            <a:spLocks noGrp="1"/>
          </p:cNvSpPr>
          <p:nvPr>
            <p:ph type="sldNum" sz="quarter" idx="12"/>
          </p:nvPr>
        </p:nvSpPr>
        <p:spPr/>
        <p:txBody>
          <a:bodyPr/>
          <a:lstStyle/>
          <a:p>
            <a:fld id="{F8C2C29B-4F89-4246-AB34-DADDBAF46AFE}" type="slidenum">
              <a:rPr lang="en-US" smtClean="0"/>
              <a:t>‹#›</a:t>
            </a:fld>
            <a:endParaRPr lang="en-US"/>
          </a:p>
        </p:txBody>
      </p:sp>
    </p:spTree>
    <p:extLst>
      <p:ext uri="{BB962C8B-B14F-4D97-AF65-F5344CB8AC3E}">
        <p14:creationId xmlns:p14="http://schemas.microsoft.com/office/powerpoint/2010/main" val="8154830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267CD-3778-4DA5-B1DD-CA3829DCA42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1F6004-45FE-41EC-8BAC-CAE58AA1C83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D16FD4-1554-40D0-AE85-928B6F9A25FE}"/>
              </a:ext>
            </a:extLst>
          </p:cNvPr>
          <p:cNvSpPr>
            <a:spLocks noGrp="1"/>
          </p:cNvSpPr>
          <p:nvPr>
            <p:ph type="dt" sz="half" idx="10"/>
          </p:nvPr>
        </p:nvSpPr>
        <p:spPr/>
        <p:txBody>
          <a:bodyPr/>
          <a:lstStyle/>
          <a:p>
            <a:fld id="{6BD3306E-A6FC-4455-8C34-E6D5ADAFF453}" type="datetimeFigureOut">
              <a:rPr lang="en-US" smtClean="0"/>
              <a:t>11/13/2023</a:t>
            </a:fld>
            <a:endParaRPr lang="en-US"/>
          </a:p>
        </p:txBody>
      </p:sp>
      <p:sp>
        <p:nvSpPr>
          <p:cNvPr id="5" name="Footer Placeholder 4">
            <a:extLst>
              <a:ext uri="{FF2B5EF4-FFF2-40B4-BE49-F238E27FC236}">
                <a16:creationId xmlns:a16="http://schemas.microsoft.com/office/drawing/2014/main" id="{D778D5AA-B6A4-4662-8B19-7A180C4229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33E28D-4051-4F0D-82B8-C5FC25FFB3C9}"/>
              </a:ext>
            </a:extLst>
          </p:cNvPr>
          <p:cNvSpPr>
            <a:spLocks noGrp="1"/>
          </p:cNvSpPr>
          <p:nvPr>
            <p:ph type="sldNum" sz="quarter" idx="12"/>
          </p:nvPr>
        </p:nvSpPr>
        <p:spPr/>
        <p:txBody>
          <a:bodyPr/>
          <a:lstStyle/>
          <a:p>
            <a:fld id="{F8C2C29B-4F89-4246-AB34-DADDBAF46AFE}" type="slidenum">
              <a:rPr lang="en-US" smtClean="0"/>
              <a:t>‹#›</a:t>
            </a:fld>
            <a:endParaRPr lang="en-US"/>
          </a:p>
        </p:txBody>
      </p:sp>
    </p:spTree>
    <p:extLst>
      <p:ext uri="{BB962C8B-B14F-4D97-AF65-F5344CB8AC3E}">
        <p14:creationId xmlns:p14="http://schemas.microsoft.com/office/powerpoint/2010/main" val="12818574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2C123-08A0-43A3-8BAF-F82C803C106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E8E705F-4418-4434-AE28-42E7E8E0340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AFB9C8-BB09-4FFF-BBF7-94B97180199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85270B-FE65-4037-BF57-398E27552DEC}"/>
              </a:ext>
            </a:extLst>
          </p:cNvPr>
          <p:cNvSpPr>
            <a:spLocks noGrp="1"/>
          </p:cNvSpPr>
          <p:nvPr>
            <p:ph type="dt" sz="half" idx="10"/>
          </p:nvPr>
        </p:nvSpPr>
        <p:spPr/>
        <p:txBody>
          <a:bodyPr/>
          <a:lstStyle/>
          <a:p>
            <a:fld id="{6BD3306E-A6FC-4455-8C34-E6D5ADAFF453}" type="datetimeFigureOut">
              <a:rPr lang="en-US" smtClean="0"/>
              <a:t>11/13/2023</a:t>
            </a:fld>
            <a:endParaRPr lang="en-US"/>
          </a:p>
        </p:txBody>
      </p:sp>
      <p:sp>
        <p:nvSpPr>
          <p:cNvPr id="6" name="Footer Placeholder 5">
            <a:extLst>
              <a:ext uri="{FF2B5EF4-FFF2-40B4-BE49-F238E27FC236}">
                <a16:creationId xmlns:a16="http://schemas.microsoft.com/office/drawing/2014/main" id="{DAEC27F6-5BCE-411E-90C8-76909BFC7B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ECA8E6-C7A6-49BB-97E0-A12B2886C824}"/>
              </a:ext>
            </a:extLst>
          </p:cNvPr>
          <p:cNvSpPr>
            <a:spLocks noGrp="1"/>
          </p:cNvSpPr>
          <p:nvPr>
            <p:ph type="sldNum" sz="quarter" idx="12"/>
          </p:nvPr>
        </p:nvSpPr>
        <p:spPr/>
        <p:txBody>
          <a:bodyPr/>
          <a:lstStyle/>
          <a:p>
            <a:fld id="{F8C2C29B-4F89-4246-AB34-DADDBAF46AFE}" type="slidenum">
              <a:rPr lang="en-US" smtClean="0"/>
              <a:t>‹#›</a:t>
            </a:fld>
            <a:endParaRPr lang="en-US"/>
          </a:p>
        </p:txBody>
      </p:sp>
    </p:spTree>
    <p:extLst>
      <p:ext uri="{BB962C8B-B14F-4D97-AF65-F5344CB8AC3E}">
        <p14:creationId xmlns:p14="http://schemas.microsoft.com/office/powerpoint/2010/main" val="38416960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784F-FCFE-4116-A991-326CAC461B2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D93949F-FDFD-4222-84A0-D0A2F2B9B7E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6695C3-59B2-41CE-9EED-0750D469BF9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E44688-647B-48F4-881D-B7EF96B9220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25DDEC-31C0-443E-B1D4-EB5771FE4DA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FC9543-689E-44B4-A767-E0FEE236B7E6}"/>
              </a:ext>
            </a:extLst>
          </p:cNvPr>
          <p:cNvSpPr>
            <a:spLocks noGrp="1"/>
          </p:cNvSpPr>
          <p:nvPr>
            <p:ph type="dt" sz="half" idx="10"/>
          </p:nvPr>
        </p:nvSpPr>
        <p:spPr/>
        <p:txBody>
          <a:bodyPr/>
          <a:lstStyle/>
          <a:p>
            <a:fld id="{6BD3306E-A6FC-4455-8C34-E6D5ADAFF453}" type="datetimeFigureOut">
              <a:rPr lang="en-US" smtClean="0"/>
              <a:t>11/13/2023</a:t>
            </a:fld>
            <a:endParaRPr lang="en-US"/>
          </a:p>
        </p:txBody>
      </p:sp>
      <p:sp>
        <p:nvSpPr>
          <p:cNvPr id="8" name="Footer Placeholder 7">
            <a:extLst>
              <a:ext uri="{FF2B5EF4-FFF2-40B4-BE49-F238E27FC236}">
                <a16:creationId xmlns:a16="http://schemas.microsoft.com/office/drawing/2014/main" id="{021ABA7B-7466-46CD-8E05-E67E0E6C12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632AB1-CFD0-4395-850C-7628224085C7}"/>
              </a:ext>
            </a:extLst>
          </p:cNvPr>
          <p:cNvSpPr>
            <a:spLocks noGrp="1"/>
          </p:cNvSpPr>
          <p:nvPr>
            <p:ph type="sldNum" sz="quarter" idx="12"/>
          </p:nvPr>
        </p:nvSpPr>
        <p:spPr/>
        <p:txBody>
          <a:bodyPr/>
          <a:lstStyle/>
          <a:p>
            <a:fld id="{F8C2C29B-4F89-4246-AB34-DADDBAF46AFE}" type="slidenum">
              <a:rPr lang="en-US" smtClean="0"/>
              <a:t>‹#›</a:t>
            </a:fld>
            <a:endParaRPr lang="en-US"/>
          </a:p>
        </p:txBody>
      </p:sp>
    </p:spTree>
    <p:extLst>
      <p:ext uri="{BB962C8B-B14F-4D97-AF65-F5344CB8AC3E}">
        <p14:creationId xmlns:p14="http://schemas.microsoft.com/office/powerpoint/2010/main" val="3919272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or chart slide">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hasCustomPrompt="1"/>
          </p:nvPr>
        </p:nvSpPr>
        <p:spPr>
          <a:xfrm>
            <a:off x="854557" y="1805552"/>
            <a:ext cx="10497656" cy="4529796"/>
          </a:xfrm>
        </p:spPr>
        <p:txBody>
          <a:bodyPr/>
          <a:lstStyle>
            <a:lvl1pPr>
              <a:spcAft>
                <a:spcPts val="1200"/>
              </a:spcAft>
              <a:buNone/>
              <a:defRPr sz="3600" b="1">
                <a:solidFill>
                  <a:srgbClr val="17468F"/>
                </a:solidFill>
              </a:defRPr>
            </a:lvl1pPr>
            <a:lvl2pPr marL="290513" indent="-290513">
              <a:spcBef>
                <a:spcPts val="600"/>
              </a:spcBef>
              <a:spcAft>
                <a:spcPts val="600"/>
              </a:spcAft>
              <a:buClr>
                <a:srgbClr val="007D57"/>
              </a:buClr>
              <a:buFont typeface="Wingdings" panose="05000000000000000000" pitchFamily="2" charset="2"/>
              <a:buChar char="§"/>
              <a:defRPr sz="2800"/>
            </a:lvl2pPr>
            <a:lvl3pPr marL="623888" indent="-333375">
              <a:spcBef>
                <a:spcPts val="600"/>
              </a:spcBef>
              <a:spcAft>
                <a:spcPts val="600"/>
              </a:spcAft>
              <a:defRPr sz="2400"/>
            </a:lvl3pPr>
            <a:lvl4pPr marL="914400" indent="-231775">
              <a:spcBef>
                <a:spcPts val="600"/>
              </a:spcBef>
              <a:spcAft>
                <a:spcPts val="600"/>
              </a:spcAft>
              <a:defRPr/>
            </a:lvl4pPr>
          </a:lstStyle>
          <a:p>
            <a:pPr lvl="1"/>
            <a:r>
              <a:rPr lang="en-US"/>
              <a:t>Second level</a:t>
            </a:r>
          </a:p>
          <a:p>
            <a:pPr lvl="2"/>
            <a:r>
              <a:rPr lang="en-US"/>
              <a:t>Third level</a:t>
            </a:r>
          </a:p>
          <a:p>
            <a:pPr lvl="3"/>
            <a:r>
              <a:rPr lang="en-US"/>
              <a:t>Fourth level</a:t>
            </a:r>
          </a:p>
        </p:txBody>
      </p:sp>
      <p:sp>
        <p:nvSpPr>
          <p:cNvPr id="15" name="Title 1">
            <a:extLst>
              <a:ext uri="{FF2B5EF4-FFF2-40B4-BE49-F238E27FC236}">
                <a16:creationId xmlns:a16="http://schemas.microsoft.com/office/drawing/2014/main" id="{9B4241B2-BDC3-48F2-A9BF-80054FB2BEDB}"/>
              </a:ext>
            </a:extLst>
          </p:cNvPr>
          <p:cNvSpPr>
            <a:spLocks noGrp="1"/>
          </p:cNvSpPr>
          <p:nvPr>
            <p:ph type="title"/>
          </p:nvPr>
        </p:nvSpPr>
        <p:spPr>
          <a:xfrm>
            <a:off x="839788" y="365125"/>
            <a:ext cx="10515600" cy="1325563"/>
          </a:xfrm>
        </p:spPr>
        <p:txBody>
          <a:bodyPr>
            <a:normAutofit/>
          </a:bodyPr>
          <a:lstStyle>
            <a:lvl1pPr>
              <a:defRPr sz="3600" b="1">
                <a:solidFill>
                  <a:srgbClr val="17468F"/>
                </a:solidFill>
                <a:latin typeface="+mn-lt"/>
              </a:defRPr>
            </a:lvl1pPr>
          </a:lstStyle>
          <a:p>
            <a:r>
              <a:rPr lang="en-US"/>
              <a:t>Click to edit Master title style</a:t>
            </a:r>
          </a:p>
        </p:txBody>
      </p:sp>
      <p:sp>
        <p:nvSpPr>
          <p:cNvPr id="5" name="Rectangle 4">
            <a:extLst>
              <a:ext uri="{FF2B5EF4-FFF2-40B4-BE49-F238E27FC236}">
                <a16:creationId xmlns:a16="http://schemas.microsoft.com/office/drawing/2014/main" id="{3A049B38-50F0-45F7-A324-BC5368813C49}"/>
              </a:ext>
            </a:extLst>
          </p:cNvPr>
          <p:cNvSpPr>
            <a:spLocks noChangeArrowheads="1"/>
          </p:cNvSpPr>
          <p:nvPr userDrawn="1"/>
        </p:nvSpPr>
        <p:spPr bwMode="auto">
          <a:xfrm>
            <a:off x="0" y="6670633"/>
            <a:ext cx="12192000" cy="190593"/>
          </a:xfrm>
          <a:prstGeom prst="rect">
            <a:avLst/>
          </a:prstGeom>
          <a:solidFill>
            <a:srgbClr val="FFC000"/>
          </a:solidFill>
          <a:ln>
            <a:noFill/>
          </a:ln>
        </p:spPr>
        <p:txBody>
          <a:bodyPr vert="horz" wrap="square" lIns="60960" tIns="30480" rIns="60960" bIns="30480" numCol="1" anchor="t" anchorCtr="0" compatLnSpc="1">
            <a:prstTxWarp prst="textNoShape">
              <a:avLst/>
            </a:prstTxWarp>
          </a:bodyPr>
          <a:lstStyle/>
          <a:p>
            <a:endParaRPr lang="en-US" sz="1667"/>
          </a:p>
        </p:txBody>
      </p:sp>
    </p:spTree>
    <p:extLst>
      <p:ext uri="{BB962C8B-B14F-4D97-AF65-F5344CB8AC3E}">
        <p14:creationId xmlns:p14="http://schemas.microsoft.com/office/powerpoint/2010/main" val="38442611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BB47D11-FD25-4DBF-B3E5-6EA9B59765A6}"/>
              </a:ext>
            </a:extLst>
          </p:cNvPr>
          <p:cNvSpPr>
            <a:spLocks noGrp="1"/>
          </p:cNvSpPr>
          <p:nvPr>
            <p:ph type="dt" sz="half" idx="10"/>
          </p:nvPr>
        </p:nvSpPr>
        <p:spPr/>
        <p:txBody>
          <a:bodyPr/>
          <a:lstStyle/>
          <a:p>
            <a:fld id="{6BD3306E-A6FC-4455-8C34-E6D5ADAFF453}" type="datetimeFigureOut">
              <a:rPr lang="en-US" smtClean="0"/>
              <a:t>11/13/2023</a:t>
            </a:fld>
            <a:endParaRPr lang="en-US"/>
          </a:p>
        </p:txBody>
      </p:sp>
      <p:sp>
        <p:nvSpPr>
          <p:cNvPr id="4" name="Footer Placeholder 3">
            <a:extLst>
              <a:ext uri="{FF2B5EF4-FFF2-40B4-BE49-F238E27FC236}">
                <a16:creationId xmlns:a16="http://schemas.microsoft.com/office/drawing/2014/main" id="{EAF9817B-9513-4142-A118-6DC75F7D0B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E5827A-B15B-47E9-98FD-A327E36553A2}"/>
              </a:ext>
            </a:extLst>
          </p:cNvPr>
          <p:cNvSpPr>
            <a:spLocks noGrp="1"/>
          </p:cNvSpPr>
          <p:nvPr>
            <p:ph type="sldNum" sz="quarter" idx="12"/>
          </p:nvPr>
        </p:nvSpPr>
        <p:spPr/>
        <p:txBody>
          <a:bodyPr/>
          <a:lstStyle/>
          <a:p>
            <a:fld id="{F8C2C29B-4F89-4246-AB34-DADDBAF46AFE}" type="slidenum">
              <a:rPr lang="en-US" smtClean="0"/>
              <a:t>‹#›</a:t>
            </a:fld>
            <a:endParaRPr lang="en-US"/>
          </a:p>
        </p:txBody>
      </p:sp>
      <p:sp>
        <p:nvSpPr>
          <p:cNvPr id="2" name="Title 1">
            <a:extLst>
              <a:ext uri="{FF2B5EF4-FFF2-40B4-BE49-F238E27FC236}">
                <a16:creationId xmlns:a16="http://schemas.microsoft.com/office/drawing/2014/main" id="{D25D824F-0FD4-4BF9-8DC1-89C231C2BF81}"/>
              </a:ext>
            </a:extLst>
          </p:cNvPr>
          <p:cNvSpPr>
            <a:spLocks noGrp="1"/>
          </p:cNvSpPr>
          <p:nvPr>
            <p:ph type="title"/>
          </p:nvPr>
        </p:nvSpPr>
        <p:spPr>
          <a:xfrm>
            <a:off x="5734050" y="1312862"/>
            <a:ext cx="5505450" cy="132556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object 6">
            <a:extLst>
              <a:ext uri="{FF2B5EF4-FFF2-40B4-BE49-F238E27FC236}">
                <a16:creationId xmlns:a16="http://schemas.microsoft.com/office/drawing/2014/main" id="{14718D91-F0C4-4952-9077-F408A8C34042}"/>
              </a:ext>
            </a:extLst>
          </p:cNvPr>
          <p:cNvSpPr/>
          <p:nvPr/>
        </p:nvSpPr>
        <p:spPr>
          <a:xfrm>
            <a:off x="10264140" y="5826252"/>
            <a:ext cx="1423186" cy="78485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24777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37CC88-9B96-4291-941D-BE80BBD492BA}"/>
              </a:ext>
            </a:extLst>
          </p:cNvPr>
          <p:cNvSpPr>
            <a:spLocks noGrp="1"/>
          </p:cNvSpPr>
          <p:nvPr>
            <p:ph type="dt" sz="half" idx="10"/>
          </p:nvPr>
        </p:nvSpPr>
        <p:spPr/>
        <p:txBody>
          <a:bodyPr/>
          <a:lstStyle/>
          <a:p>
            <a:fld id="{6BD3306E-A6FC-4455-8C34-E6D5ADAFF453}" type="datetimeFigureOut">
              <a:rPr lang="en-US" smtClean="0"/>
              <a:t>11/13/2023</a:t>
            </a:fld>
            <a:endParaRPr lang="en-US"/>
          </a:p>
        </p:txBody>
      </p:sp>
      <p:sp>
        <p:nvSpPr>
          <p:cNvPr id="3" name="Footer Placeholder 2">
            <a:extLst>
              <a:ext uri="{FF2B5EF4-FFF2-40B4-BE49-F238E27FC236}">
                <a16:creationId xmlns:a16="http://schemas.microsoft.com/office/drawing/2014/main" id="{BA2F4F96-3672-496D-8EF5-240B7463C5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7A849C-81BF-4D08-A90A-6082D8C0FF47}"/>
              </a:ext>
            </a:extLst>
          </p:cNvPr>
          <p:cNvSpPr>
            <a:spLocks noGrp="1"/>
          </p:cNvSpPr>
          <p:nvPr>
            <p:ph type="sldNum" sz="quarter" idx="12"/>
          </p:nvPr>
        </p:nvSpPr>
        <p:spPr/>
        <p:txBody>
          <a:bodyPr/>
          <a:lstStyle/>
          <a:p>
            <a:fld id="{F8C2C29B-4F89-4246-AB34-DADDBAF46AFE}" type="slidenum">
              <a:rPr lang="en-US" smtClean="0"/>
              <a:t>‹#›</a:t>
            </a:fld>
            <a:endParaRPr lang="en-US"/>
          </a:p>
        </p:txBody>
      </p:sp>
    </p:spTree>
    <p:extLst>
      <p:ext uri="{BB962C8B-B14F-4D97-AF65-F5344CB8AC3E}">
        <p14:creationId xmlns:p14="http://schemas.microsoft.com/office/powerpoint/2010/main" val="2805754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3CB40-1030-4945-8D10-A7AB26B4343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A96654-45DD-4A95-A66C-73F8668AE14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4FD681-6E03-4CE8-951B-D44741102CA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B3F004-CEFB-4F3E-8F31-308E187DFE7F}"/>
              </a:ext>
            </a:extLst>
          </p:cNvPr>
          <p:cNvSpPr>
            <a:spLocks noGrp="1"/>
          </p:cNvSpPr>
          <p:nvPr>
            <p:ph type="dt" sz="half" idx="10"/>
          </p:nvPr>
        </p:nvSpPr>
        <p:spPr/>
        <p:txBody>
          <a:bodyPr/>
          <a:lstStyle/>
          <a:p>
            <a:fld id="{6BD3306E-A6FC-4455-8C34-E6D5ADAFF453}" type="datetimeFigureOut">
              <a:rPr lang="en-US" smtClean="0"/>
              <a:t>11/13/2023</a:t>
            </a:fld>
            <a:endParaRPr lang="en-US"/>
          </a:p>
        </p:txBody>
      </p:sp>
      <p:sp>
        <p:nvSpPr>
          <p:cNvPr id="6" name="Footer Placeholder 5">
            <a:extLst>
              <a:ext uri="{FF2B5EF4-FFF2-40B4-BE49-F238E27FC236}">
                <a16:creationId xmlns:a16="http://schemas.microsoft.com/office/drawing/2014/main" id="{1E5CB203-6D8C-4D83-9509-3F269B46E6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0B8579-4BB1-4D3A-8D5E-7909783A7CEF}"/>
              </a:ext>
            </a:extLst>
          </p:cNvPr>
          <p:cNvSpPr>
            <a:spLocks noGrp="1"/>
          </p:cNvSpPr>
          <p:nvPr>
            <p:ph type="sldNum" sz="quarter" idx="12"/>
          </p:nvPr>
        </p:nvSpPr>
        <p:spPr/>
        <p:txBody>
          <a:bodyPr/>
          <a:lstStyle/>
          <a:p>
            <a:fld id="{F8C2C29B-4F89-4246-AB34-DADDBAF46AFE}" type="slidenum">
              <a:rPr lang="en-US" smtClean="0"/>
              <a:t>‹#›</a:t>
            </a:fld>
            <a:endParaRPr lang="en-US"/>
          </a:p>
        </p:txBody>
      </p:sp>
    </p:spTree>
    <p:extLst>
      <p:ext uri="{BB962C8B-B14F-4D97-AF65-F5344CB8AC3E}">
        <p14:creationId xmlns:p14="http://schemas.microsoft.com/office/powerpoint/2010/main" val="26913560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7F569-AFA8-43D2-9E29-6A640353BB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B82515-A78A-4542-AA14-0D69A2CE48B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1EADFC9-46DE-42B3-A81C-1A51622CF8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496EE5-F315-420B-8716-7B31A10BEFF6}"/>
              </a:ext>
            </a:extLst>
          </p:cNvPr>
          <p:cNvSpPr>
            <a:spLocks noGrp="1"/>
          </p:cNvSpPr>
          <p:nvPr>
            <p:ph type="dt" sz="half" idx="10"/>
          </p:nvPr>
        </p:nvSpPr>
        <p:spPr/>
        <p:txBody>
          <a:bodyPr/>
          <a:lstStyle/>
          <a:p>
            <a:fld id="{6BD3306E-A6FC-4455-8C34-E6D5ADAFF453}" type="datetimeFigureOut">
              <a:rPr lang="en-US" smtClean="0"/>
              <a:t>11/13/2023</a:t>
            </a:fld>
            <a:endParaRPr lang="en-US"/>
          </a:p>
        </p:txBody>
      </p:sp>
      <p:sp>
        <p:nvSpPr>
          <p:cNvPr id="6" name="Footer Placeholder 5">
            <a:extLst>
              <a:ext uri="{FF2B5EF4-FFF2-40B4-BE49-F238E27FC236}">
                <a16:creationId xmlns:a16="http://schemas.microsoft.com/office/drawing/2014/main" id="{E2B74BD3-BD0F-4409-AD4F-0C38CD026E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D88864-AA2A-44B9-AE05-92512F6BADBF}"/>
              </a:ext>
            </a:extLst>
          </p:cNvPr>
          <p:cNvSpPr>
            <a:spLocks noGrp="1"/>
          </p:cNvSpPr>
          <p:nvPr>
            <p:ph type="sldNum" sz="quarter" idx="12"/>
          </p:nvPr>
        </p:nvSpPr>
        <p:spPr/>
        <p:txBody>
          <a:bodyPr/>
          <a:lstStyle/>
          <a:p>
            <a:fld id="{F8C2C29B-4F89-4246-AB34-DADDBAF46AFE}" type="slidenum">
              <a:rPr lang="en-US" smtClean="0"/>
              <a:t>‹#›</a:t>
            </a:fld>
            <a:endParaRPr lang="en-US"/>
          </a:p>
        </p:txBody>
      </p:sp>
    </p:spTree>
    <p:extLst>
      <p:ext uri="{BB962C8B-B14F-4D97-AF65-F5344CB8AC3E}">
        <p14:creationId xmlns:p14="http://schemas.microsoft.com/office/powerpoint/2010/main" val="30274299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0937D-1DF1-46B4-A4F5-0C9CEFD61BF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2D987-FE37-4250-921E-12C0550B6CF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EEA558-EB44-4E00-AA0B-A4271ACD1FDB}"/>
              </a:ext>
            </a:extLst>
          </p:cNvPr>
          <p:cNvSpPr>
            <a:spLocks noGrp="1"/>
          </p:cNvSpPr>
          <p:nvPr>
            <p:ph type="dt" sz="half" idx="10"/>
          </p:nvPr>
        </p:nvSpPr>
        <p:spPr/>
        <p:txBody>
          <a:bodyPr/>
          <a:lstStyle/>
          <a:p>
            <a:fld id="{6BD3306E-A6FC-4455-8C34-E6D5ADAFF453}" type="datetimeFigureOut">
              <a:rPr lang="en-US" smtClean="0"/>
              <a:t>11/13/2023</a:t>
            </a:fld>
            <a:endParaRPr lang="en-US"/>
          </a:p>
        </p:txBody>
      </p:sp>
      <p:sp>
        <p:nvSpPr>
          <p:cNvPr id="5" name="Footer Placeholder 4">
            <a:extLst>
              <a:ext uri="{FF2B5EF4-FFF2-40B4-BE49-F238E27FC236}">
                <a16:creationId xmlns:a16="http://schemas.microsoft.com/office/drawing/2014/main" id="{0B2C17FE-2EDC-47D9-BE3F-B50E660AB2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ECF91A-6474-4AAA-B53B-B32FD23089E7}"/>
              </a:ext>
            </a:extLst>
          </p:cNvPr>
          <p:cNvSpPr>
            <a:spLocks noGrp="1"/>
          </p:cNvSpPr>
          <p:nvPr>
            <p:ph type="sldNum" sz="quarter" idx="12"/>
          </p:nvPr>
        </p:nvSpPr>
        <p:spPr/>
        <p:txBody>
          <a:bodyPr/>
          <a:lstStyle/>
          <a:p>
            <a:fld id="{F8C2C29B-4F89-4246-AB34-DADDBAF46AFE}" type="slidenum">
              <a:rPr lang="en-US" smtClean="0"/>
              <a:t>‹#›</a:t>
            </a:fld>
            <a:endParaRPr lang="en-US"/>
          </a:p>
        </p:txBody>
      </p:sp>
    </p:spTree>
    <p:extLst>
      <p:ext uri="{BB962C8B-B14F-4D97-AF65-F5344CB8AC3E}">
        <p14:creationId xmlns:p14="http://schemas.microsoft.com/office/powerpoint/2010/main" val="18045613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83E8E2-100E-41B8-9F54-78B062D9786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4F09EB-F742-42D2-A7F6-BA29E7883A5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3E5C9-0AEF-4370-A0D1-728333514FA6}"/>
              </a:ext>
            </a:extLst>
          </p:cNvPr>
          <p:cNvSpPr>
            <a:spLocks noGrp="1"/>
          </p:cNvSpPr>
          <p:nvPr>
            <p:ph type="dt" sz="half" idx="10"/>
          </p:nvPr>
        </p:nvSpPr>
        <p:spPr/>
        <p:txBody>
          <a:bodyPr/>
          <a:lstStyle/>
          <a:p>
            <a:fld id="{6BD3306E-A6FC-4455-8C34-E6D5ADAFF453}" type="datetimeFigureOut">
              <a:rPr lang="en-US" smtClean="0"/>
              <a:t>11/13/2023</a:t>
            </a:fld>
            <a:endParaRPr lang="en-US"/>
          </a:p>
        </p:txBody>
      </p:sp>
      <p:sp>
        <p:nvSpPr>
          <p:cNvPr id="5" name="Footer Placeholder 4">
            <a:extLst>
              <a:ext uri="{FF2B5EF4-FFF2-40B4-BE49-F238E27FC236}">
                <a16:creationId xmlns:a16="http://schemas.microsoft.com/office/drawing/2014/main" id="{A15FE5A5-B227-454B-9C09-03496C415E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E2A3AB-199A-4EB8-ADA4-BB02D77C9FAD}"/>
              </a:ext>
            </a:extLst>
          </p:cNvPr>
          <p:cNvSpPr>
            <a:spLocks noGrp="1"/>
          </p:cNvSpPr>
          <p:nvPr>
            <p:ph type="sldNum" sz="quarter" idx="12"/>
          </p:nvPr>
        </p:nvSpPr>
        <p:spPr/>
        <p:txBody>
          <a:bodyPr/>
          <a:lstStyle/>
          <a:p>
            <a:fld id="{F8C2C29B-4F89-4246-AB34-DADDBAF46AFE}" type="slidenum">
              <a:rPr lang="en-US" smtClean="0"/>
              <a:t>‹#›</a:t>
            </a:fld>
            <a:endParaRPr lang="en-US"/>
          </a:p>
        </p:txBody>
      </p:sp>
    </p:spTree>
    <p:extLst>
      <p:ext uri="{BB962C8B-B14F-4D97-AF65-F5344CB8AC3E}">
        <p14:creationId xmlns:p14="http://schemas.microsoft.com/office/powerpoint/2010/main" val="7068463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bk object 16">
            <a:extLst>
              <a:ext uri="{FF2B5EF4-FFF2-40B4-BE49-F238E27FC236}">
                <a16:creationId xmlns:a16="http://schemas.microsoft.com/office/drawing/2014/main" id="{E4EF636A-5803-4D72-BD34-F39D5D5D05AB}"/>
              </a:ext>
            </a:extLst>
          </p:cNvPr>
          <p:cNvSpPr/>
          <p:nvPr userDrawn="1"/>
        </p:nvSpPr>
        <p:spPr>
          <a:xfrm>
            <a:off x="0" y="0"/>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3" name="Footer Placeholder 2">
            <a:extLst>
              <a:ext uri="{FF2B5EF4-FFF2-40B4-BE49-F238E27FC236}">
                <a16:creationId xmlns:a16="http://schemas.microsoft.com/office/drawing/2014/main" id="{F6DE48FF-EE6E-41B4-AFC9-385F4AB94ABE}"/>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A12BFAB9-F95E-4403-91A8-949597A77393}"/>
              </a:ext>
            </a:extLst>
          </p:cNvPr>
          <p:cNvSpPr>
            <a:spLocks noGrp="1"/>
          </p:cNvSpPr>
          <p:nvPr>
            <p:ph type="dt" sz="half" idx="11"/>
          </p:nvPr>
        </p:nvSpPr>
        <p:spPr/>
        <p:txBody>
          <a:bodyPr/>
          <a:lstStyle/>
          <a:p>
            <a:fld id="{1D8BD707-D9CF-40AE-B4C6-C98DA3205C09}" type="datetimeFigureOut">
              <a:rPr lang="en-US" smtClean="0"/>
              <a:t>11/13/2023</a:t>
            </a:fld>
            <a:endParaRPr lang="en-US"/>
          </a:p>
        </p:txBody>
      </p:sp>
      <p:sp>
        <p:nvSpPr>
          <p:cNvPr id="5" name="Slide Number Placeholder 4">
            <a:extLst>
              <a:ext uri="{FF2B5EF4-FFF2-40B4-BE49-F238E27FC236}">
                <a16:creationId xmlns:a16="http://schemas.microsoft.com/office/drawing/2014/main" id="{5CEBD7C5-23CC-4972-B789-568432559956}"/>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6" name="object 8">
            <a:extLst>
              <a:ext uri="{FF2B5EF4-FFF2-40B4-BE49-F238E27FC236}">
                <a16:creationId xmlns:a16="http://schemas.microsoft.com/office/drawing/2014/main" id="{674CE2C8-DACE-4B25-AA8B-90BCA726CDF4}"/>
              </a:ext>
            </a:extLst>
          </p:cNvPr>
          <p:cNvSpPr/>
          <p:nvPr userDrawn="1"/>
        </p:nvSpPr>
        <p:spPr>
          <a:xfrm>
            <a:off x="392176" y="968469"/>
            <a:ext cx="11408203" cy="502823"/>
          </a:xfrm>
          <a:custGeom>
            <a:avLst/>
            <a:gdLst/>
            <a:ahLst/>
            <a:cxnLst/>
            <a:rect l="l" t="t" r="r" b="b"/>
            <a:pathLst>
              <a:path w="10193020" h="568960">
                <a:moveTo>
                  <a:pt x="0" y="0"/>
                </a:moveTo>
                <a:lnTo>
                  <a:pt x="10192512" y="0"/>
                </a:lnTo>
                <a:lnTo>
                  <a:pt x="10192512" y="568451"/>
                </a:lnTo>
                <a:lnTo>
                  <a:pt x="0" y="568451"/>
                </a:lnTo>
                <a:lnTo>
                  <a:pt x="0" y="0"/>
                </a:lnTo>
                <a:close/>
              </a:path>
            </a:pathLst>
          </a:custGeom>
          <a:solidFill>
            <a:schemeClr val="tx1"/>
          </a:solidFill>
        </p:spPr>
        <p:txBody>
          <a:bodyPr wrap="square" lIns="0" tIns="0" rIns="0" bIns="0" rtlCol="0"/>
          <a:lstStyle/>
          <a:p>
            <a:pPr defTabSz="914377"/>
            <a:endParaRPr lang="en-US">
              <a:solidFill>
                <a:prstClr val="black"/>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EACE09A-595F-4C4A-9E51-7BFAAF3FE3ED}"/>
              </a:ext>
            </a:extLst>
          </p:cNvPr>
          <p:cNvSpPr/>
          <p:nvPr userDrawn="1"/>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2A6CBA9-E3CF-4860-B16E-13563C0A0120}"/>
              </a:ext>
            </a:extLst>
          </p:cNvPr>
          <p:cNvSpPr>
            <a:spLocks noGrp="1"/>
          </p:cNvSpPr>
          <p:nvPr>
            <p:ph type="title"/>
          </p:nvPr>
        </p:nvSpPr>
        <p:spPr>
          <a:xfrm>
            <a:off x="476250" y="968468"/>
            <a:ext cx="10877550" cy="507907"/>
          </a:xfrm>
        </p:spPr>
        <p:txBody>
          <a:bodyPr>
            <a:normAutofit/>
          </a:bodyPr>
          <a:lstStyle>
            <a:lvl1pPr>
              <a:defRPr sz="2600"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2" name="object 8">
            <a:extLst>
              <a:ext uri="{FF2B5EF4-FFF2-40B4-BE49-F238E27FC236}">
                <a16:creationId xmlns:a16="http://schemas.microsoft.com/office/drawing/2014/main" id="{A0CB7125-DE26-40C5-809E-A0D96AE715F6}"/>
              </a:ext>
            </a:extLst>
          </p:cNvPr>
          <p:cNvSpPr/>
          <p:nvPr userDrawn="1"/>
        </p:nvSpPr>
        <p:spPr>
          <a:xfrm>
            <a:off x="392176" y="443610"/>
            <a:ext cx="620196" cy="466708"/>
          </a:xfrm>
          <a:custGeom>
            <a:avLst/>
            <a:gdLst/>
            <a:ahLst/>
            <a:cxnLst/>
            <a:rect l="l" t="t" r="r" b="b"/>
            <a:pathLst>
              <a:path w="632460">
                <a:moveTo>
                  <a:pt x="0" y="0"/>
                </a:moveTo>
                <a:lnTo>
                  <a:pt x="632079" y="0"/>
                </a:lnTo>
              </a:path>
            </a:pathLst>
          </a:custGeom>
          <a:ln w="63500">
            <a:solidFill>
              <a:schemeClr val="tx1"/>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 name="Content Placeholder 2">
            <a:extLst>
              <a:ext uri="{FF2B5EF4-FFF2-40B4-BE49-F238E27FC236}">
                <a16:creationId xmlns:a16="http://schemas.microsoft.com/office/drawing/2014/main" id="{36D1E493-C8F1-4D15-BF55-3D1F4C7D0922}"/>
              </a:ext>
            </a:extLst>
          </p:cNvPr>
          <p:cNvSpPr>
            <a:spLocks noGrp="1"/>
          </p:cNvSpPr>
          <p:nvPr>
            <p:ph idx="1"/>
          </p:nvPr>
        </p:nvSpPr>
        <p:spPr>
          <a:xfrm>
            <a:off x="838200" y="1825625"/>
            <a:ext cx="10515600" cy="4351338"/>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15595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8F5E9-3324-5F74-312D-8EF9558DB0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BC9924-F08F-366A-9E54-CFED20479E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6D7364-E5D8-CBBF-9B1E-882A3A9162AE}"/>
              </a:ext>
            </a:extLst>
          </p:cNvPr>
          <p:cNvSpPr>
            <a:spLocks noGrp="1"/>
          </p:cNvSpPr>
          <p:nvPr>
            <p:ph type="dt" sz="half" idx="10"/>
          </p:nvPr>
        </p:nvSpPr>
        <p:spPr/>
        <p:txBody>
          <a:bodyPr/>
          <a:lstStyle/>
          <a:p>
            <a:fld id="{634DACA1-A37C-4DE2-B8FA-C9D88DA04D29}" type="datetimeFigureOut">
              <a:rPr lang="en-US" smtClean="0"/>
              <a:t>11/13/2023</a:t>
            </a:fld>
            <a:endParaRPr lang="en-US"/>
          </a:p>
        </p:txBody>
      </p:sp>
      <p:sp>
        <p:nvSpPr>
          <p:cNvPr id="5" name="Footer Placeholder 4">
            <a:extLst>
              <a:ext uri="{FF2B5EF4-FFF2-40B4-BE49-F238E27FC236}">
                <a16:creationId xmlns:a16="http://schemas.microsoft.com/office/drawing/2014/main" id="{F0F51886-7234-C575-2F08-9CED93C4AB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2244EB-7DE4-2CDC-6970-30EC293FBA68}"/>
              </a:ext>
            </a:extLst>
          </p:cNvPr>
          <p:cNvSpPr>
            <a:spLocks noGrp="1"/>
          </p:cNvSpPr>
          <p:nvPr>
            <p:ph type="sldNum" sz="quarter" idx="12"/>
          </p:nvPr>
        </p:nvSpPr>
        <p:spPr/>
        <p:txBody>
          <a:bodyPr/>
          <a:lstStyle/>
          <a:p>
            <a:fld id="{67DBEFA9-57B2-4A8C-9229-0096843FF968}" type="slidenum">
              <a:rPr lang="en-US" smtClean="0"/>
              <a:t>‹#›</a:t>
            </a:fld>
            <a:endParaRPr lang="en-US"/>
          </a:p>
        </p:txBody>
      </p:sp>
    </p:spTree>
    <p:extLst>
      <p:ext uri="{BB962C8B-B14F-4D97-AF65-F5344CB8AC3E}">
        <p14:creationId xmlns:p14="http://schemas.microsoft.com/office/powerpoint/2010/main" val="12993245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A9A6B-3C5D-15A3-795F-7F0408236A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843298-72CB-41AB-520E-75B2AC2E19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8C0B18-000F-88C1-2B26-AF9BADA480A0}"/>
              </a:ext>
            </a:extLst>
          </p:cNvPr>
          <p:cNvSpPr>
            <a:spLocks noGrp="1"/>
          </p:cNvSpPr>
          <p:nvPr>
            <p:ph type="dt" sz="half" idx="10"/>
          </p:nvPr>
        </p:nvSpPr>
        <p:spPr/>
        <p:txBody>
          <a:bodyPr/>
          <a:lstStyle/>
          <a:p>
            <a:fld id="{634DACA1-A37C-4DE2-B8FA-C9D88DA04D29}" type="datetimeFigureOut">
              <a:rPr lang="en-US" smtClean="0"/>
              <a:t>11/13/2023</a:t>
            </a:fld>
            <a:endParaRPr lang="en-US"/>
          </a:p>
        </p:txBody>
      </p:sp>
      <p:sp>
        <p:nvSpPr>
          <p:cNvPr id="5" name="Footer Placeholder 4">
            <a:extLst>
              <a:ext uri="{FF2B5EF4-FFF2-40B4-BE49-F238E27FC236}">
                <a16:creationId xmlns:a16="http://schemas.microsoft.com/office/drawing/2014/main" id="{010E07EA-46EC-07A3-B630-67D84FA934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253084-E3AF-F757-A8BA-A60115EFA65E}"/>
              </a:ext>
            </a:extLst>
          </p:cNvPr>
          <p:cNvSpPr>
            <a:spLocks noGrp="1"/>
          </p:cNvSpPr>
          <p:nvPr>
            <p:ph type="sldNum" sz="quarter" idx="12"/>
          </p:nvPr>
        </p:nvSpPr>
        <p:spPr/>
        <p:txBody>
          <a:bodyPr/>
          <a:lstStyle/>
          <a:p>
            <a:fld id="{67DBEFA9-57B2-4A8C-9229-0096843FF968}" type="slidenum">
              <a:rPr lang="en-US" smtClean="0"/>
              <a:t>‹#›</a:t>
            </a:fld>
            <a:endParaRPr lang="en-US"/>
          </a:p>
        </p:txBody>
      </p:sp>
    </p:spTree>
    <p:extLst>
      <p:ext uri="{BB962C8B-B14F-4D97-AF65-F5344CB8AC3E}">
        <p14:creationId xmlns:p14="http://schemas.microsoft.com/office/powerpoint/2010/main" val="39384412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D181A-91E3-5D1F-C477-F5519B5C07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924356-C60C-AEF2-4FAF-1EFF57AA15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B65C71-FB61-4304-C78B-841F33FC33D2}"/>
              </a:ext>
            </a:extLst>
          </p:cNvPr>
          <p:cNvSpPr>
            <a:spLocks noGrp="1"/>
          </p:cNvSpPr>
          <p:nvPr>
            <p:ph type="dt" sz="half" idx="10"/>
          </p:nvPr>
        </p:nvSpPr>
        <p:spPr/>
        <p:txBody>
          <a:bodyPr/>
          <a:lstStyle/>
          <a:p>
            <a:fld id="{634DACA1-A37C-4DE2-B8FA-C9D88DA04D29}" type="datetimeFigureOut">
              <a:rPr lang="en-US" smtClean="0"/>
              <a:t>11/13/2023</a:t>
            </a:fld>
            <a:endParaRPr lang="en-US"/>
          </a:p>
        </p:txBody>
      </p:sp>
      <p:sp>
        <p:nvSpPr>
          <p:cNvPr id="5" name="Footer Placeholder 4">
            <a:extLst>
              <a:ext uri="{FF2B5EF4-FFF2-40B4-BE49-F238E27FC236}">
                <a16:creationId xmlns:a16="http://schemas.microsoft.com/office/drawing/2014/main" id="{3B48640E-36DC-36B3-84BB-085F771993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F20CB4-F557-686D-727D-ECE4F6A81EB3}"/>
              </a:ext>
            </a:extLst>
          </p:cNvPr>
          <p:cNvSpPr>
            <a:spLocks noGrp="1"/>
          </p:cNvSpPr>
          <p:nvPr>
            <p:ph type="sldNum" sz="quarter" idx="12"/>
          </p:nvPr>
        </p:nvSpPr>
        <p:spPr/>
        <p:txBody>
          <a:bodyPr/>
          <a:lstStyle/>
          <a:p>
            <a:fld id="{67DBEFA9-57B2-4A8C-9229-0096843FF968}" type="slidenum">
              <a:rPr lang="en-US" smtClean="0"/>
              <a:t>‹#›</a:t>
            </a:fld>
            <a:endParaRPr lang="en-US"/>
          </a:p>
        </p:txBody>
      </p:sp>
    </p:spTree>
    <p:extLst>
      <p:ext uri="{BB962C8B-B14F-4D97-AF65-F5344CB8AC3E}">
        <p14:creationId xmlns:p14="http://schemas.microsoft.com/office/powerpoint/2010/main" val="3987206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A7CFD-A434-4DE3-9098-E7F40C5266B2}"/>
              </a:ext>
            </a:extLst>
          </p:cNvPr>
          <p:cNvSpPr>
            <a:spLocks noGrp="1"/>
          </p:cNvSpPr>
          <p:nvPr>
            <p:ph type="title"/>
          </p:nvPr>
        </p:nvSpPr>
        <p:spPr>
          <a:xfrm>
            <a:off x="839788" y="365125"/>
            <a:ext cx="10515600" cy="1325563"/>
          </a:xfrm>
        </p:spPr>
        <p:txBody>
          <a:bodyPr>
            <a:normAutofit/>
          </a:bodyPr>
          <a:lstStyle>
            <a:lvl1pPr>
              <a:defRPr sz="3600" b="1">
                <a:solidFill>
                  <a:srgbClr val="17468F"/>
                </a:solidFill>
                <a:latin typeface="+mn-lt"/>
              </a:defRPr>
            </a:lvl1pPr>
          </a:lstStyle>
          <a:p>
            <a:r>
              <a:rPr lang="en-US"/>
              <a:t>Click to edit Master title style</a:t>
            </a:r>
          </a:p>
        </p:txBody>
      </p:sp>
      <p:sp>
        <p:nvSpPr>
          <p:cNvPr id="4" name="Content Placeholder 3">
            <a:extLst>
              <a:ext uri="{FF2B5EF4-FFF2-40B4-BE49-F238E27FC236}">
                <a16:creationId xmlns:a16="http://schemas.microsoft.com/office/drawing/2014/main" id="{9A7B0660-1DD0-4FD3-B390-5C412A35217E}"/>
              </a:ext>
            </a:extLst>
          </p:cNvPr>
          <p:cNvSpPr>
            <a:spLocks noGrp="1"/>
          </p:cNvSpPr>
          <p:nvPr>
            <p:ph sz="half" idx="2"/>
          </p:nvPr>
        </p:nvSpPr>
        <p:spPr>
          <a:xfrm>
            <a:off x="839788" y="1828800"/>
            <a:ext cx="5157787" cy="4360863"/>
          </a:xfrm>
        </p:spPr>
        <p:txBody>
          <a:bodyPr/>
          <a:lstStyle>
            <a:lvl1pPr>
              <a:defRPr sz="2400" b="1">
                <a:solidFill>
                  <a:srgbClr val="007D57"/>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FD77F812-FA35-4DD0-9B9C-FACAAC6261FE}"/>
              </a:ext>
            </a:extLst>
          </p:cNvPr>
          <p:cNvSpPr>
            <a:spLocks noGrp="1"/>
          </p:cNvSpPr>
          <p:nvPr>
            <p:ph sz="quarter" idx="4"/>
          </p:nvPr>
        </p:nvSpPr>
        <p:spPr>
          <a:xfrm>
            <a:off x="6172200" y="1828800"/>
            <a:ext cx="5183188" cy="4360863"/>
          </a:xfrm>
        </p:spPr>
        <p:txBody>
          <a:bodyPr/>
          <a:lstStyle>
            <a:lvl1pPr>
              <a:defRPr sz="2400" b="1">
                <a:solidFill>
                  <a:srgbClr val="007D57"/>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DEBE1AC-7F87-41AC-8793-3344672AACED}"/>
              </a:ext>
            </a:extLst>
          </p:cNvPr>
          <p:cNvSpPr>
            <a:spLocks noChangeArrowheads="1"/>
          </p:cNvSpPr>
          <p:nvPr userDrawn="1"/>
        </p:nvSpPr>
        <p:spPr bwMode="auto">
          <a:xfrm>
            <a:off x="0" y="6670633"/>
            <a:ext cx="12192000" cy="190593"/>
          </a:xfrm>
          <a:prstGeom prst="rect">
            <a:avLst/>
          </a:prstGeom>
          <a:solidFill>
            <a:srgbClr val="FFC000"/>
          </a:solidFill>
          <a:ln>
            <a:noFill/>
          </a:ln>
        </p:spPr>
        <p:txBody>
          <a:bodyPr vert="horz" wrap="square" lIns="60960" tIns="30480" rIns="60960" bIns="30480" numCol="1" anchor="t" anchorCtr="0" compatLnSpc="1">
            <a:prstTxWarp prst="textNoShape">
              <a:avLst/>
            </a:prstTxWarp>
          </a:bodyPr>
          <a:lstStyle/>
          <a:p>
            <a:endParaRPr lang="en-US" sz="1667"/>
          </a:p>
        </p:txBody>
      </p:sp>
    </p:spTree>
    <p:extLst>
      <p:ext uri="{BB962C8B-B14F-4D97-AF65-F5344CB8AC3E}">
        <p14:creationId xmlns:p14="http://schemas.microsoft.com/office/powerpoint/2010/main" val="9460908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B1C09-03CF-11D2-FCCC-8BCDE9AD66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72C158-86BE-18CC-421D-2C36042ADD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2CE7B0-9DA2-5E93-2420-BC09B48D2B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F75C18-CE04-F13D-3A93-27CB54734F0B}"/>
              </a:ext>
            </a:extLst>
          </p:cNvPr>
          <p:cNvSpPr>
            <a:spLocks noGrp="1"/>
          </p:cNvSpPr>
          <p:nvPr>
            <p:ph type="dt" sz="half" idx="10"/>
          </p:nvPr>
        </p:nvSpPr>
        <p:spPr/>
        <p:txBody>
          <a:bodyPr/>
          <a:lstStyle/>
          <a:p>
            <a:fld id="{634DACA1-A37C-4DE2-B8FA-C9D88DA04D29}" type="datetimeFigureOut">
              <a:rPr lang="en-US" smtClean="0"/>
              <a:t>11/13/2023</a:t>
            </a:fld>
            <a:endParaRPr lang="en-US"/>
          </a:p>
        </p:txBody>
      </p:sp>
      <p:sp>
        <p:nvSpPr>
          <p:cNvPr id="6" name="Footer Placeholder 5">
            <a:extLst>
              <a:ext uri="{FF2B5EF4-FFF2-40B4-BE49-F238E27FC236}">
                <a16:creationId xmlns:a16="http://schemas.microsoft.com/office/drawing/2014/main" id="{D235E346-FE06-2A37-CE19-AE041785EC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116855-C70E-4CC0-9918-C919D0B17CC6}"/>
              </a:ext>
            </a:extLst>
          </p:cNvPr>
          <p:cNvSpPr>
            <a:spLocks noGrp="1"/>
          </p:cNvSpPr>
          <p:nvPr>
            <p:ph type="sldNum" sz="quarter" idx="12"/>
          </p:nvPr>
        </p:nvSpPr>
        <p:spPr/>
        <p:txBody>
          <a:bodyPr/>
          <a:lstStyle/>
          <a:p>
            <a:fld id="{67DBEFA9-57B2-4A8C-9229-0096843FF968}" type="slidenum">
              <a:rPr lang="en-US" smtClean="0"/>
              <a:t>‹#›</a:t>
            </a:fld>
            <a:endParaRPr lang="en-US"/>
          </a:p>
        </p:txBody>
      </p:sp>
    </p:spTree>
    <p:extLst>
      <p:ext uri="{BB962C8B-B14F-4D97-AF65-F5344CB8AC3E}">
        <p14:creationId xmlns:p14="http://schemas.microsoft.com/office/powerpoint/2010/main" val="26847352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438BB-2197-FF59-3490-A48111CBA9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E256C6-0A92-5989-C381-F8C0B459A8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A4C25A-C7CE-4E85-A9F2-807F847B6D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829B9D-236D-FD16-C9C4-B9D4B65041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21F90C-E19D-C482-05C5-7C9F4DEBC6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E4E26D-37FF-C91A-1446-5A76C160D08C}"/>
              </a:ext>
            </a:extLst>
          </p:cNvPr>
          <p:cNvSpPr>
            <a:spLocks noGrp="1"/>
          </p:cNvSpPr>
          <p:nvPr>
            <p:ph type="dt" sz="half" idx="10"/>
          </p:nvPr>
        </p:nvSpPr>
        <p:spPr/>
        <p:txBody>
          <a:bodyPr/>
          <a:lstStyle/>
          <a:p>
            <a:fld id="{634DACA1-A37C-4DE2-B8FA-C9D88DA04D29}" type="datetimeFigureOut">
              <a:rPr lang="en-US" smtClean="0"/>
              <a:t>11/13/2023</a:t>
            </a:fld>
            <a:endParaRPr lang="en-US"/>
          </a:p>
        </p:txBody>
      </p:sp>
      <p:sp>
        <p:nvSpPr>
          <p:cNvPr id="8" name="Footer Placeholder 7">
            <a:extLst>
              <a:ext uri="{FF2B5EF4-FFF2-40B4-BE49-F238E27FC236}">
                <a16:creationId xmlns:a16="http://schemas.microsoft.com/office/drawing/2014/main" id="{E11EFE42-5CC3-DC0E-BD03-9AFA4996E7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7859CD-0C15-2F2A-D4CE-DCF183C9C7FA}"/>
              </a:ext>
            </a:extLst>
          </p:cNvPr>
          <p:cNvSpPr>
            <a:spLocks noGrp="1"/>
          </p:cNvSpPr>
          <p:nvPr>
            <p:ph type="sldNum" sz="quarter" idx="12"/>
          </p:nvPr>
        </p:nvSpPr>
        <p:spPr/>
        <p:txBody>
          <a:bodyPr/>
          <a:lstStyle/>
          <a:p>
            <a:fld id="{67DBEFA9-57B2-4A8C-9229-0096843FF968}" type="slidenum">
              <a:rPr lang="en-US" smtClean="0"/>
              <a:t>‹#›</a:t>
            </a:fld>
            <a:endParaRPr lang="en-US"/>
          </a:p>
        </p:txBody>
      </p:sp>
    </p:spTree>
    <p:extLst>
      <p:ext uri="{BB962C8B-B14F-4D97-AF65-F5344CB8AC3E}">
        <p14:creationId xmlns:p14="http://schemas.microsoft.com/office/powerpoint/2010/main" val="10043441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36AD1-94F5-28A5-F5AB-42151E8ECC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F9DBF1-5D85-C686-C05F-34B17A13C6E0}"/>
              </a:ext>
            </a:extLst>
          </p:cNvPr>
          <p:cNvSpPr>
            <a:spLocks noGrp="1"/>
          </p:cNvSpPr>
          <p:nvPr>
            <p:ph type="dt" sz="half" idx="10"/>
          </p:nvPr>
        </p:nvSpPr>
        <p:spPr/>
        <p:txBody>
          <a:bodyPr/>
          <a:lstStyle/>
          <a:p>
            <a:fld id="{634DACA1-A37C-4DE2-B8FA-C9D88DA04D29}" type="datetimeFigureOut">
              <a:rPr lang="en-US" smtClean="0"/>
              <a:t>11/13/2023</a:t>
            </a:fld>
            <a:endParaRPr lang="en-US"/>
          </a:p>
        </p:txBody>
      </p:sp>
      <p:sp>
        <p:nvSpPr>
          <p:cNvPr id="4" name="Footer Placeholder 3">
            <a:extLst>
              <a:ext uri="{FF2B5EF4-FFF2-40B4-BE49-F238E27FC236}">
                <a16:creationId xmlns:a16="http://schemas.microsoft.com/office/drawing/2014/main" id="{D50CAAF3-4188-7CFE-4562-AFE5E44587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A76C8E-FBBF-7D01-0AA7-593553749CA5}"/>
              </a:ext>
            </a:extLst>
          </p:cNvPr>
          <p:cNvSpPr>
            <a:spLocks noGrp="1"/>
          </p:cNvSpPr>
          <p:nvPr>
            <p:ph type="sldNum" sz="quarter" idx="12"/>
          </p:nvPr>
        </p:nvSpPr>
        <p:spPr/>
        <p:txBody>
          <a:bodyPr/>
          <a:lstStyle/>
          <a:p>
            <a:fld id="{67DBEFA9-57B2-4A8C-9229-0096843FF968}" type="slidenum">
              <a:rPr lang="en-US" smtClean="0"/>
              <a:t>‹#›</a:t>
            </a:fld>
            <a:endParaRPr lang="en-US"/>
          </a:p>
        </p:txBody>
      </p:sp>
    </p:spTree>
    <p:extLst>
      <p:ext uri="{BB962C8B-B14F-4D97-AF65-F5344CB8AC3E}">
        <p14:creationId xmlns:p14="http://schemas.microsoft.com/office/powerpoint/2010/main" val="39789867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92D02C-9B5C-58FC-676D-909BE562268F}"/>
              </a:ext>
            </a:extLst>
          </p:cNvPr>
          <p:cNvSpPr>
            <a:spLocks noGrp="1"/>
          </p:cNvSpPr>
          <p:nvPr>
            <p:ph type="dt" sz="half" idx="10"/>
          </p:nvPr>
        </p:nvSpPr>
        <p:spPr/>
        <p:txBody>
          <a:bodyPr/>
          <a:lstStyle/>
          <a:p>
            <a:fld id="{634DACA1-A37C-4DE2-B8FA-C9D88DA04D29}" type="datetimeFigureOut">
              <a:rPr lang="en-US" smtClean="0"/>
              <a:t>11/13/2023</a:t>
            </a:fld>
            <a:endParaRPr lang="en-US"/>
          </a:p>
        </p:txBody>
      </p:sp>
      <p:sp>
        <p:nvSpPr>
          <p:cNvPr id="3" name="Footer Placeholder 2">
            <a:extLst>
              <a:ext uri="{FF2B5EF4-FFF2-40B4-BE49-F238E27FC236}">
                <a16:creationId xmlns:a16="http://schemas.microsoft.com/office/drawing/2014/main" id="{5CB1EAC0-CBB2-DF99-A895-05136D4C45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07D145-3F3E-D5DC-766C-AE7C3AA3F679}"/>
              </a:ext>
            </a:extLst>
          </p:cNvPr>
          <p:cNvSpPr>
            <a:spLocks noGrp="1"/>
          </p:cNvSpPr>
          <p:nvPr>
            <p:ph type="sldNum" sz="quarter" idx="12"/>
          </p:nvPr>
        </p:nvSpPr>
        <p:spPr/>
        <p:txBody>
          <a:bodyPr/>
          <a:lstStyle/>
          <a:p>
            <a:fld id="{67DBEFA9-57B2-4A8C-9229-0096843FF968}" type="slidenum">
              <a:rPr lang="en-US" smtClean="0"/>
              <a:t>‹#›</a:t>
            </a:fld>
            <a:endParaRPr lang="en-US"/>
          </a:p>
        </p:txBody>
      </p:sp>
    </p:spTree>
    <p:extLst>
      <p:ext uri="{BB962C8B-B14F-4D97-AF65-F5344CB8AC3E}">
        <p14:creationId xmlns:p14="http://schemas.microsoft.com/office/powerpoint/2010/main" val="4636694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658ED-114F-4919-F8CA-3F69039E03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C6EE6F-49D9-24C7-A849-3860318295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64E4BB-A8EA-7D51-1B9B-5B30B5B7D4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A7FF0D-136C-8F17-5D70-0749CCB7DA4F}"/>
              </a:ext>
            </a:extLst>
          </p:cNvPr>
          <p:cNvSpPr>
            <a:spLocks noGrp="1"/>
          </p:cNvSpPr>
          <p:nvPr>
            <p:ph type="dt" sz="half" idx="10"/>
          </p:nvPr>
        </p:nvSpPr>
        <p:spPr/>
        <p:txBody>
          <a:bodyPr/>
          <a:lstStyle/>
          <a:p>
            <a:fld id="{634DACA1-A37C-4DE2-B8FA-C9D88DA04D29}" type="datetimeFigureOut">
              <a:rPr lang="en-US" smtClean="0"/>
              <a:t>11/13/2023</a:t>
            </a:fld>
            <a:endParaRPr lang="en-US"/>
          </a:p>
        </p:txBody>
      </p:sp>
      <p:sp>
        <p:nvSpPr>
          <p:cNvPr id="6" name="Footer Placeholder 5">
            <a:extLst>
              <a:ext uri="{FF2B5EF4-FFF2-40B4-BE49-F238E27FC236}">
                <a16:creationId xmlns:a16="http://schemas.microsoft.com/office/drawing/2014/main" id="{C9550B70-6B89-F771-6C9B-5546488ECE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021FAF-78E9-2AC5-FEC5-95F0D1E91B7D}"/>
              </a:ext>
            </a:extLst>
          </p:cNvPr>
          <p:cNvSpPr>
            <a:spLocks noGrp="1"/>
          </p:cNvSpPr>
          <p:nvPr>
            <p:ph type="sldNum" sz="quarter" idx="12"/>
          </p:nvPr>
        </p:nvSpPr>
        <p:spPr/>
        <p:txBody>
          <a:bodyPr/>
          <a:lstStyle/>
          <a:p>
            <a:fld id="{67DBEFA9-57B2-4A8C-9229-0096843FF968}" type="slidenum">
              <a:rPr lang="en-US" smtClean="0"/>
              <a:t>‹#›</a:t>
            </a:fld>
            <a:endParaRPr lang="en-US"/>
          </a:p>
        </p:txBody>
      </p:sp>
    </p:spTree>
    <p:extLst>
      <p:ext uri="{BB962C8B-B14F-4D97-AF65-F5344CB8AC3E}">
        <p14:creationId xmlns:p14="http://schemas.microsoft.com/office/powerpoint/2010/main" val="12165276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DEC64-AE62-1047-659B-37152DD849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B40A05-2D26-A625-823F-995BF3E1C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F5EB16-9721-9A70-0169-DAEF8398BA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0AD34-A106-55FC-C4F7-DDB1CE36D648}"/>
              </a:ext>
            </a:extLst>
          </p:cNvPr>
          <p:cNvSpPr>
            <a:spLocks noGrp="1"/>
          </p:cNvSpPr>
          <p:nvPr>
            <p:ph type="dt" sz="half" idx="10"/>
          </p:nvPr>
        </p:nvSpPr>
        <p:spPr/>
        <p:txBody>
          <a:bodyPr/>
          <a:lstStyle/>
          <a:p>
            <a:fld id="{634DACA1-A37C-4DE2-B8FA-C9D88DA04D29}" type="datetimeFigureOut">
              <a:rPr lang="en-US" smtClean="0"/>
              <a:t>11/13/2023</a:t>
            </a:fld>
            <a:endParaRPr lang="en-US"/>
          </a:p>
        </p:txBody>
      </p:sp>
      <p:sp>
        <p:nvSpPr>
          <p:cNvPr id="6" name="Footer Placeholder 5">
            <a:extLst>
              <a:ext uri="{FF2B5EF4-FFF2-40B4-BE49-F238E27FC236}">
                <a16:creationId xmlns:a16="http://schemas.microsoft.com/office/drawing/2014/main" id="{3B15F5D0-6AAF-DD74-B180-3D87C4ADF3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3632F4-2B4A-FD20-3DC4-0B6AFDFFBFC6}"/>
              </a:ext>
            </a:extLst>
          </p:cNvPr>
          <p:cNvSpPr>
            <a:spLocks noGrp="1"/>
          </p:cNvSpPr>
          <p:nvPr>
            <p:ph type="sldNum" sz="quarter" idx="12"/>
          </p:nvPr>
        </p:nvSpPr>
        <p:spPr/>
        <p:txBody>
          <a:bodyPr/>
          <a:lstStyle/>
          <a:p>
            <a:fld id="{67DBEFA9-57B2-4A8C-9229-0096843FF968}" type="slidenum">
              <a:rPr lang="en-US" smtClean="0"/>
              <a:t>‹#›</a:t>
            </a:fld>
            <a:endParaRPr lang="en-US"/>
          </a:p>
        </p:txBody>
      </p:sp>
    </p:spTree>
    <p:extLst>
      <p:ext uri="{BB962C8B-B14F-4D97-AF65-F5344CB8AC3E}">
        <p14:creationId xmlns:p14="http://schemas.microsoft.com/office/powerpoint/2010/main" val="8285979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4F2B4-D57D-B161-24C7-6C509BAFB3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B67F38-C7F2-5B18-56AE-13FDAF22FE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2B173-2C92-4C2E-EB81-B718E9F6274E}"/>
              </a:ext>
            </a:extLst>
          </p:cNvPr>
          <p:cNvSpPr>
            <a:spLocks noGrp="1"/>
          </p:cNvSpPr>
          <p:nvPr>
            <p:ph type="dt" sz="half" idx="10"/>
          </p:nvPr>
        </p:nvSpPr>
        <p:spPr/>
        <p:txBody>
          <a:bodyPr/>
          <a:lstStyle/>
          <a:p>
            <a:fld id="{634DACA1-A37C-4DE2-B8FA-C9D88DA04D29}" type="datetimeFigureOut">
              <a:rPr lang="en-US" smtClean="0"/>
              <a:t>11/13/2023</a:t>
            </a:fld>
            <a:endParaRPr lang="en-US"/>
          </a:p>
        </p:txBody>
      </p:sp>
      <p:sp>
        <p:nvSpPr>
          <p:cNvPr id="5" name="Footer Placeholder 4">
            <a:extLst>
              <a:ext uri="{FF2B5EF4-FFF2-40B4-BE49-F238E27FC236}">
                <a16:creationId xmlns:a16="http://schemas.microsoft.com/office/drawing/2014/main" id="{85D392F0-7AB2-0053-B73A-EB0D0A5F8B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1AD85B-18B9-DE84-E2AB-82A1DC6C0413}"/>
              </a:ext>
            </a:extLst>
          </p:cNvPr>
          <p:cNvSpPr>
            <a:spLocks noGrp="1"/>
          </p:cNvSpPr>
          <p:nvPr>
            <p:ph type="sldNum" sz="quarter" idx="12"/>
          </p:nvPr>
        </p:nvSpPr>
        <p:spPr/>
        <p:txBody>
          <a:bodyPr/>
          <a:lstStyle/>
          <a:p>
            <a:fld id="{67DBEFA9-57B2-4A8C-9229-0096843FF968}" type="slidenum">
              <a:rPr lang="en-US" smtClean="0"/>
              <a:t>‹#›</a:t>
            </a:fld>
            <a:endParaRPr lang="en-US"/>
          </a:p>
        </p:txBody>
      </p:sp>
    </p:spTree>
    <p:extLst>
      <p:ext uri="{BB962C8B-B14F-4D97-AF65-F5344CB8AC3E}">
        <p14:creationId xmlns:p14="http://schemas.microsoft.com/office/powerpoint/2010/main" val="37415325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4A8B86-E33D-B269-CD66-3B01C9AEAF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09AA-09E4-72CD-914A-14FEE49FDF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E3864A-4FD6-332B-AEA7-0423439F6FCF}"/>
              </a:ext>
            </a:extLst>
          </p:cNvPr>
          <p:cNvSpPr>
            <a:spLocks noGrp="1"/>
          </p:cNvSpPr>
          <p:nvPr>
            <p:ph type="dt" sz="half" idx="10"/>
          </p:nvPr>
        </p:nvSpPr>
        <p:spPr/>
        <p:txBody>
          <a:bodyPr/>
          <a:lstStyle/>
          <a:p>
            <a:fld id="{634DACA1-A37C-4DE2-B8FA-C9D88DA04D29}" type="datetimeFigureOut">
              <a:rPr lang="en-US" smtClean="0"/>
              <a:t>11/13/2023</a:t>
            </a:fld>
            <a:endParaRPr lang="en-US"/>
          </a:p>
        </p:txBody>
      </p:sp>
      <p:sp>
        <p:nvSpPr>
          <p:cNvPr id="5" name="Footer Placeholder 4">
            <a:extLst>
              <a:ext uri="{FF2B5EF4-FFF2-40B4-BE49-F238E27FC236}">
                <a16:creationId xmlns:a16="http://schemas.microsoft.com/office/drawing/2014/main" id="{279C79D3-3C76-747F-8802-FA0C8EBFEB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27217E-C3B1-1224-2492-56234EF25EB1}"/>
              </a:ext>
            </a:extLst>
          </p:cNvPr>
          <p:cNvSpPr>
            <a:spLocks noGrp="1"/>
          </p:cNvSpPr>
          <p:nvPr>
            <p:ph type="sldNum" sz="quarter" idx="12"/>
          </p:nvPr>
        </p:nvSpPr>
        <p:spPr/>
        <p:txBody>
          <a:bodyPr/>
          <a:lstStyle/>
          <a:p>
            <a:fld id="{67DBEFA9-57B2-4A8C-9229-0096843FF968}" type="slidenum">
              <a:rPr lang="en-US" smtClean="0"/>
              <a:t>‹#›</a:t>
            </a:fld>
            <a:endParaRPr lang="en-US"/>
          </a:p>
        </p:txBody>
      </p:sp>
    </p:spTree>
    <p:extLst>
      <p:ext uri="{BB962C8B-B14F-4D97-AF65-F5344CB8AC3E}">
        <p14:creationId xmlns:p14="http://schemas.microsoft.com/office/powerpoint/2010/main" val="35820466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Section Headers">
    <p:bg>
      <p:bgPr>
        <a:solidFill>
          <a:srgbClr val="536DB3"/>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hasCustomPrompt="1"/>
          </p:nvPr>
        </p:nvSpPr>
        <p:spPr>
          <a:xfrm>
            <a:off x="576262" y="3413237"/>
            <a:ext cx="11006137" cy="765238"/>
          </a:xfrm>
        </p:spPr>
        <p:txBody>
          <a:bodyPr>
            <a:normAutofit/>
          </a:bodyPr>
          <a:lstStyle>
            <a:lvl1pPr>
              <a:spcAft>
                <a:spcPts val="1200"/>
              </a:spcAft>
              <a:buNone/>
              <a:defRPr sz="4800" b="1">
                <a:solidFill>
                  <a:schemeClr val="bg1"/>
                </a:solidFill>
              </a:defRPr>
            </a:lvl1pPr>
            <a:lvl2pPr marL="290513" indent="-290513">
              <a:spcBef>
                <a:spcPts val="600"/>
              </a:spcBef>
              <a:spcAft>
                <a:spcPts val="600"/>
              </a:spcAft>
              <a:buClr>
                <a:srgbClr val="007D57"/>
              </a:buClr>
              <a:buFont typeface="Wingdings" panose="05000000000000000000" pitchFamily="2" charset="2"/>
              <a:buChar char="§"/>
              <a:defRPr sz="2800"/>
            </a:lvl2pPr>
            <a:lvl3pPr marL="623888" indent="-333375">
              <a:spcBef>
                <a:spcPts val="600"/>
              </a:spcBef>
              <a:spcAft>
                <a:spcPts val="600"/>
              </a:spcAft>
              <a:defRPr sz="2400"/>
            </a:lvl3pPr>
            <a:lvl4pPr marL="914400" indent="-231775">
              <a:spcBef>
                <a:spcPts val="600"/>
              </a:spcBef>
              <a:spcAft>
                <a:spcPts val="600"/>
              </a:spcAft>
              <a:defRPr/>
            </a:lvl4pPr>
          </a:lstStyle>
          <a:p>
            <a:pPr lvl="0"/>
            <a:r>
              <a:rPr lang="en-US"/>
              <a:t>Section Heading</a:t>
            </a:r>
          </a:p>
        </p:txBody>
      </p:sp>
      <p:sp>
        <p:nvSpPr>
          <p:cNvPr id="14" name="Text Placeholder 2">
            <a:extLst>
              <a:ext uri="{FF2B5EF4-FFF2-40B4-BE49-F238E27FC236}">
                <a16:creationId xmlns:a16="http://schemas.microsoft.com/office/drawing/2014/main" id="{0B2C569F-847A-440C-95B4-42E6DB2B0E1A}"/>
              </a:ext>
            </a:extLst>
          </p:cNvPr>
          <p:cNvSpPr>
            <a:spLocks noGrp="1"/>
          </p:cNvSpPr>
          <p:nvPr>
            <p:ph type="body" idx="1"/>
          </p:nvPr>
        </p:nvSpPr>
        <p:spPr>
          <a:xfrm>
            <a:off x="576262" y="4477401"/>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
        <p:nvSpPr>
          <p:cNvPr id="17" name="Rectangle 16">
            <a:extLst>
              <a:ext uri="{FF2B5EF4-FFF2-40B4-BE49-F238E27FC236}">
                <a16:creationId xmlns:a16="http://schemas.microsoft.com/office/drawing/2014/main" id="{014CF85E-3BA9-4E22-937C-95D1A3ED8C04}"/>
              </a:ext>
            </a:extLst>
          </p:cNvPr>
          <p:cNvSpPr>
            <a:spLocks noChangeArrowheads="1"/>
          </p:cNvSpPr>
          <p:nvPr userDrawn="1"/>
        </p:nvSpPr>
        <p:spPr bwMode="auto">
          <a:xfrm>
            <a:off x="0" y="5652393"/>
            <a:ext cx="12192000" cy="1103695"/>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Rectangle 19">
            <a:extLst>
              <a:ext uri="{FF2B5EF4-FFF2-40B4-BE49-F238E27FC236}">
                <a16:creationId xmlns:a16="http://schemas.microsoft.com/office/drawing/2014/main" id="{C9624494-E7E1-4E30-B09F-279D33358ACA}"/>
              </a:ext>
            </a:extLst>
          </p:cNvPr>
          <p:cNvSpPr/>
          <p:nvPr userDrawn="1"/>
        </p:nvSpPr>
        <p:spPr>
          <a:xfrm>
            <a:off x="10996111" y="5652393"/>
            <a:ext cx="349858" cy="75537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CA3C7C-0F24-4F7D-8728-9D9D100EBEFD}"/>
              </a:ext>
            </a:extLst>
          </p:cNvPr>
          <p:cNvSpPr>
            <a:spLocks noChangeArrowheads="1"/>
          </p:cNvSpPr>
          <p:nvPr userDrawn="1"/>
        </p:nvSpPr>
        <p:spPr bwMode="auto">
          <a:xfrm>
            <a:off x="0" y="6670633"/>
            <a:ext cx="12192000" cy="190593"/>
          </a:xfrm>
          <a:prstGeom prst="rect">
            <a:avLst/>
          </a:prstGeom>
          <a:solidFill>
            <a:srgbClr val="FFC000"/>
          </a:solidFill>
          <a:ln>
            <a:noFill/>
          </a:ln>
        </p:spPr>
        <p:txBody>
          <a:bodyPr vert="horz" wrap="square" lIns="60960" tIns="30480" rIns="60960" bIns="30480" numCol="1" anchor="t" anchorCtr="0" compatLnSpc="1">
            <a:prstTxWarp prst="textNoShape">
              <a:avLst/>
            </a:prstTxWarp>
          </a:bodyPr>
          <a:lstStyle/>
          <a:p>
            <a:endParaRPr lang="en-US" sz="1667"/>
          </a:p>
        </p:txBody>
      </p:sp>
    </p:spTree>
    <p:extLst>
      <p:ext uri="{BB962C8B-B14F-4D97-AF65-F5344CB8AC3E}">
        <p14:creationId xmlns:p14="http://schemas.microsoft.com/office/powerpoint/2010/main" val="23727475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40018-51CA-0D66-CDBB-B17E3250DD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D79238-7B47-9E13-B3C6-ED4A8627FE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5BAF42-B21C-E10C-3EBF-36D46201A122}"/>
              </a:ext>
            </a:extLst>
          </p:cNvPr>
          <p:cNvSpPr>
            <a:spLocks noGrp="1"/>
          </p:cNvSpPr>
          <p:nvPr>
            <p:ph type="dt" sz="half" idx="10"/>
          </p:nvPr>
        </p:nvSpPr>
        <p:spPr/>
        <p:txBody>
          <a:bodyPr/>
          <a:lstStyle/>
          <a:p>
            <a:fld id="{83EBB710-BA85-4B74-A153-255F8A8ECD86}" type="datetimeFigureOut">
              <a:rPr lang="en-US" smtClean="0"/>
              <a:t>11/13/2023</a:t>
            </a:fld>
            <a:endParaRPr lang="en-US"/>
          </a:p>
        </p:txBody>
      </p:sp>
      <p:sp>
        <p:nvSpPr>
          <p:cNvPr id="5" name="Footer Placeholder 4">
            <a:extLst>
              <a:ext uri="{FF2B5EF4-FFF2-40B4-BE49-F238E27FC236}">
                <a16:creationId xmlns:a16="http://schemas.microsoft.com/office/drawing/2014/main" id="{AF979013-3BCA-ADD5-BA4C-8183DB372D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836F9C-CD0A-BD40-7C87-52FC7990029B}"/>
              </a:ext>
            </a:extLst>
          </p:cNvPr>
          <p:cNvSpPr>
            <a:spLocks noGrp="1"/>
          </p:cNvSpPr>
          <p:nvPr>
            <p:ph type="sldNum" sz="quarter" idx="12"/>
          </p:nvPr>
        </p:nvSpPr>
        <p:spPr/>
        <p:txBody>
          <a:bodyPr/>
          <a:lstStyle/>
          <a:p>
            <a:fld id="{FDC19AD8-1B0E-471B-875A-02EEAA52F87A}" type="slidenum">
              <a:rPr lang="en-US" smtClean="0"/>
              <a:t>‹#›</a:t>
            </a:fld>
            <a:endParaRPr lang="en-US"/>
          </a:p>
        </p:txBody>
      </p:sp>
    </p:spTree>
    <p:extLst>
      <p:ext uri="{BB962C8B-B14F-4D97-AF65-F5344CB8AC3E}">
        <p14:creationId xmlns:p14="http://schemas.microsoft.com/office/powerpoint/2010/main" val="1171310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ast slide">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534426-4588-40A8-AB16-C2AF7D010CE5}"/>
              </a:ext>
            </a:extLst>
          </p:cNvPr>
          <p:cNvSpPr txBox="1"/>
          <p:nvPr userDrawn="1"/>
        </p:nvSpPr>
        <p:spPr>
          <a:xfrm>
            <a:off x="127219" y="4049187"/>
            <a:ext cx="6225455" cy="1384995"/>
          </a:xfrm>
          <a:prstGeom prst="rect">
            <a:avLst/>
          </a:prstGeom>
          <a:noFill/>
        </p:spPr>
        <p:txBody>
          <a:bodyPr wrap="square" rtlCol="0">
            <a:spAutoFit/>
          </a:bodyPr>
          <a:lstStyle/>
          <a:p>
            <a:r>
              <a:rPr lang="en-US" sz="1200">
                <a:solidFill>
                  <a:srgbClr val="695E4A"/>
                </a:solidFill>
                <a:latin typeface="Calibri" panose="020F0502020204030204" pitchFamily="34" charset="0"/>
              </a:rPr>
              <a:t>For more information, contact CDC</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1-800-CDC-INFO (232-4636)</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TTY:  1-888-232-6348    www.cdc.gov</a:t>
            </a: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
        <p:nvSpPr>
          <p:cNvPr id="15" name="Rectangle 14">
            <a:extLst>
              <a:ext uri="{FF2B5EF4-FFF2-40B4-BE49-F238E27FC236}">
                <a16:creationId xmlns:a16="http://schemas.microsoft.com/office/drawing/2014/main" id="{EBF28820-7C71-48E5-B3F0-08883F30B63C}"/>
              </a:ext>
            </a:extLst>
          </p:cNvPr>
          <p:cNvSpPr>
            <a:spLocks noChangeArrowheads="1"/>
          </p:cNvSpPr>
          <p:nvPr userDrawn="1"/>
        </p:nvSpPr>
        <p:spPr bwMode="auto">
          <a:xfrm>
            <a:off x="0" y="5640224"/>
            <a:ext cx="12192000" cy="1204305"/>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6" name="Rectangle 15">
            <a:extLst>
              <a:ext uri="{FF2B5EF4-FFF2-40B4-BE49-F238E27FC236}">
                <a16:creationId xmlns:a16="http://schemas.microsoft.com/office/drawing/2014/main" id="{8CD6A20B-8EA8-4380-B3A7-9D3E6A7D04AC}"/>
              </a:ext>
            </a:extLst>
          </p:cNvPr>
          <p:cNvSpPr/>
          <p:nvPr userDrawn="1"/>
        </p:nvSpPr>
        <p:spPr>
          <a:xfrm>
            <a:off x="10996111" y="5640224"/>
            <a:ext cx="349858" cy="75537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Logos of the U.S. Department of Health and Human Services and Centers for Disease Control and Prevention" title="LOGOS">
            <a:extLst>
              <a:ext uri="{FF2B5EF4-FFF2-40B4-BE49-F238E27FC236}">
                <a16:creationId xmlns:a16="http://schemas.microsoft.com/office/drawing/2014/main" id="{761931B8-87E6-4B8A-93A1-75B85C747A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8362" y="5755849"/>
            <a:ext cx="1525401" cy="874510"/>
          </a:xfrm>
          <a:prstGeom prst="rect">
            <a:avLst/>
          </a:prstGeom>
        </p:spPr>
      </p:pic>
      <p:sp>
        <p:nvSpPr>
          <p:cNvPr id="7" name="Rectangle 6">
            <a:extLst>
              <a:ext uri="{FF2B5EF4-FFF2-40B4-BE49-F238E27FC236}">
                <a16:creationId xmlns:a16="http://schemas.microsoft.com/office/drawing/2014/main" id="{E0952088-DF15-4C8D-91B3-0552492F73D7}"/>
              </a:ext>
            </a:extLst>
          </p:cNvPr>
          <p:cNvSpPr>
            <a:spLocks noChangeArrowheads="1"/>
          </p:cNvSpPr>
          <p:nvPr userDrawn="1"/>
        </p:nvSpPr>
        <p:spPr bwMode="auto">
          <a:xfrm>
            <a:off x="0" y="6745984"/>
            <a:ext cx="12192000" cy="115242"/>
          </a:xfrm>
          <a:prstGeom prst="rect">
            <a:avLst/>
          </a:prstGeom>
          <a:solidFill>
            <a:srgbClr val="FFC000"/>
          </a:solidFill>
          <a:ln>
            <a:noFill/>
          </a:ln>
        </p:spPr>
        <p:txBody>
          <a:bodyPr vert="horz" wrap="square" lIns="60960" tIns="30480" rIns="60960" bIns="30480" numCol="1" anchor="t" anchorCtr="0" compatLnSpc="1">
            <a:prstTxWarp prst="textNoShape">
              <a:avLst/>
            </a:prstTxWarp>
          </a:bodyPr>
          <a:lstStyle/>
          <a:p>
            <a:endParaRPr lang="en-US" sz="1667"/>
          </a:p>
        </p:txBody>
      </p:sp>
    </p:spTree>
    <p:extLst>
      <p:ext uri="{BB962C8B-B14F-4D97-AF65-F5344CB8AC3E}">
        <p14:creationId xmlns:p14="http://schemas.microsoft.com/office/powerpoint/2010/main" val="8762944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3AC86-F11F-3C6D-3E73-4805F91BA2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8823DF-7D17-ABD8-7EAF-B9C80FBB8D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6D5E95-CC74-8FCF-95B3-59B0D1096117}"/>
              </a:ext>
            </a:extLst>
          </p:cNvPr>
          <p:cNvSpPr>
            <a:spLocks noGrp="1"/>
          </p:cNvSpPr>
          <p:nvPr>
            <p:ph type="dt" sz="half" idx="10"/>
          </p:nvPr>
        </p:nvSpPr>
        <p:spPr/>
        <p:txBody>
          <a:bodyPr/>
          <a:lstStyle/>
          <a:p>
            <a:fld id="{83EBB710-BA85-4B74-A153-255F8A8ECD86}" type="datetimeFigureOut">
              <a:rPr lang="en-US" smtClean="0"/>
              <a:t>11/13/2023</a:t>
            </a:fld>
            <a:endParaRPr lang="en-US"/>
          </a:p>
        </p:txBody>
      </p:sp>
      <p:sp>
        <p:nvSpPr>
          <p:cNvPr id="5" name="Footer Placeholder 4">
            <a:extLst>
              <a:ext uri="{FF2B5EF4-FFF2-40B4-BE49-F238E27FC236}">
                <a16:creationId xmlns:a16="http://schemas.microsoft.com/office/drawing/2014/main" id="{AE8DF648-5CAF-82EF-1183-C637CF2688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ED59EA-1F0D-08AC-FAC2-165E6F41215E}"/>
              </a:ext>
            </a:extLst>
          </p:cNvPr>
          <p:cNvSpPr>
            <a:spLocks noGrp="1"/>
          </p:cNvSpPr>
          <p:nvPr>
            <p:ph type="sldNum" sz="quarter" idx="12"/>
          </p:nvPr>
        </p:nvSpPr>
        <p:spPr/>
        <p:txBody>
          <a:bodyPr/>
          <a:lstStyle/>
          <a:p>
            <a:fld id="{FDC19AD8-1B0E-471B-875A-02EEAA52F87A}" type="slidenum">
              <a:rPr lang="en-US" smtClean="0"/>
              <a:t>‹#›</a:t>
            </a:fld>
            <a:endParaRPr lang="en-US"/>
          </a:p>
        </p:txBody>
      </p:sp>
    </p:spTree>
    <p:extLst>
      <p:ext uri="{BB962C8B-B14F-4D97-AF65-F5344CB8AC3E}">
        <p14:creationId xmlns:p14="http://schemas.microsoft.com/office/powerpoint/2010/main" val="38683473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69857-007A-A4E1-27DB-C546A1B775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C1C8F1-E242-5ACF-712D-87A407A21A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30B50E-02C1-4165-C8FA-9455392ED2CC}"/>
              </a:ext>
            </a:extLst>
          </p:cNvPr>
          <p:cNvSpPr>
            <a:spLocks noGrp="1"/>
          </p:cNvSpPr>
          <p:nvPr>
            <p:ph type="dt" sz="half" idx="10"/>
          </p:nvPr>
        </p:nvSpPr>
        <p:spPr/>
        <p:txBody>
          <a:bodyPr/>
          <a:lstStyle/>
          <a:p>
            <a:fld id="{83EBB710-BA85-4B74-A153-255F8A8ECD86}" type="datetimeFigureOut">
              <a:rPr lang="en-US" smtClean="0"/>
              <a:t>11/13/2023</a:t>
            </a:fld>
            <a:endParaRPr lang="en-US"/>
          </a:p>
        </p:txBody>
      </p:sp>
      <p:sp>
        <p:nvSpPr>
          <p:cNvPr id="5" name="Footer Placeholder 4">
            <a:extLst>
              <a:ext uri="{FF2B5EF4-FFF2-40B4-BE49-F238E27FC236}">
                <a16:creationId xmlns:a16="http://schemas.microsoft.com/office/drawing/2014/main" id="{176F7148-3E8A-A93F-60C2-C8F5F98190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CA683B-BA10-A580-1E07-41D4C14D7514}"/>
              </a:ext>
            </a:extLst>
          </p:cNvPr>
          <p:cNvSpPr>
            <a:spLocks noGrp="1"/>
          </p:cNvSpPr>
          <p:nvPr>
            <p:ph type="sldNum" sz="quarter" idx="12"/>
          </p:nvPr>
        </p:nvSpPr>
        <p:spPr/>
        <p:txBody>
          <a:bodyPr/>
          <a:lstStyle/>
          <a:p>
            <a:fld id="{FDC19AD8-1B0E-471B-875A-02EEAA52F87A}" type="slidenum">
              <a:rPr lang="en-US" smtClean="0"/>
              <a:t>‹#›</a:t>
            </a:fld>
            <a:endParaRPr lang="en-US"/>
          </a:p>
        </p:txBody>
      </p:sp>
    </p:spTree>
    <p:extLst>
      <p:ext uri="{BB962C8B-B14F-4D97-AF65-F5344CB8AC3E}">
        <p14:creationId xmlns:p14="http://schemas.microsoft.com/office/powerpoint/2010/main" val="31085893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E0D2D-4630-68A7-ED9E-518ED4B603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5C554C-E446-1990-52FE-6E12DB5A46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EC4232-825A-EA04-B9F5-3201CF7FAB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91409B-D068-4A6A-3C2A-4FB86C74284A}"/>
              </a:ext>
            </a:extLst>
          </p:cNvPr>
          <p:cNvSpPr>
            <a:spLocks noGrp="1"/>
          </p:cNvSpPr>
          <p:nvPr>
            <p:ph type="dt" sz="half" idx="10"/>
          </p:nvPr>
        </p:nvSpPr>
        <p:spPr/>
        <p:txBody>
          <a:bodyPr/>
          <a:lstStyle/>
          <a:p>
            <a:fld id="{83EBB710-BA85-4B74-A153-255F8A8ECD86}" type="datetimeFigureOut">
              <a:rPr lang="en-US" smtClean="0"/>
              <a:t>11/13/2023</a:t>
            </a:fld>
            <a:endParaRPr lang="en-US"/>
          </a:p>
        </p:txBody>
      </p:sp>
      <p:sp>
        <p:nvSpPr>
          <p:cNvPr id="6" name="Footer Placeholder 5">
            <a:extLst>
              <a:ext uri="{FF2B5EF4-FFF2-40B4-BE49-F238E27FC236}">
                <a16:creationId xmlns:a16="http://schemas.microsoft.com/office/drawing/2014/main" id="{632D4302-8FEC-AFA8-E525-B9D38977C1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769073-761F-8C22-48A9-E0BEF25386E3}"/>
              </a:ext>
            </a:extLst>
          </p:cNvPr>
          <p:cNvSpPr>
            <a:spLocks noGrp="1"/>
          </p:cNvSpPr>
          <p:nvPr>
            <p:ph type="sldNum" sz="quarter" idx="12"/>
          </p:nvPr>
        </p:nvSpPr>
        <p:spPr/>
        <p:txBody>
          <a:bodyPr/>
          <a:lstStyle/>
          <a:p>
            <a:fld id="{FDC19AD8-1B0E-471B-875A-02EEAA52F87A}" type="slidenum">
              <a:rPr lang="en-US" smtClean="0"/>
              <a:t>‹#›</a:t>
            </a:fld>
            <a:endParaRPr lang="en-US"/>
          </a:p>
        </p:txBody>
      </p:sp>
    </p:spTree>
    <p:extLst>
      <p:ext uri="{BB962C8B-B14F-4D97-AF65-F5344CB8AC3E}">
        <p14:creationId xmlns:p14="http://schemas.microsoft.com/office/powerpoint/2010/main" val="40913556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BA100-1F13-5749-BA6F-F951AF206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ADC043-78C0-0F01-C7C5-77EAA02811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A3D1D1-65FB-C88C-1DC4-BD726C82CB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C55B90-815A-CA5F-3A95-83FC112E70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D739CA-DD6A-DEE8-2182-5530DBEF52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540596-9709-9259-BD26-7CC3AE774C24}"/>
              </a:ext>
            </a:extLst>
          </p:cNvPr>
          <p:cNvSpPr>
            <a:spLocks noGrp="1"/>
          </p:cNvSpPr>
          <p:nvPr>
            <p:ph type="dt" sz="half" idx="10"/>
          </p:nvPr>
        </p:nvSpPr>
        <p:spPr/>
        <p:txBody>
          <a:bodyPr/>
          <a:lstStyle/>
          <a:p>
            <a:fld id="{83EBB710-BA85-4B74-A153-255F8A8ECD86}" type="datetimeFigureOut">
              <a:rPr lang="en-US" smtClean="0"/>
              <a:t>11/13/2023</a:t>
            </a:fld>
            <a:endParaRPr lang="en-US"/>
          </a:p>
        </p:txBody>
      </p:sp>
      <p:sp>
        <p:nvSpPr>
          <p:cNvPr id="8" name="Footer Placeholder 7">
            <a:extLst>
              <a:ext uri="{FF2B5EF4-FFF2-40B4-BE49-F238E27FC236}">
                <a16:creationId xmlns:a16="http://schemas.microsoft.com/office/drawing/2014/main" id="{AD41B07B-9F8A-8F9E-BE09-53173A8BC2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98BB22-88B6-02AE-F0F7-DC3DFB98FAB0}"/>
              </a:ext>
            </a:extLst>
          </p:cNvPr>
          <p:cNvSpPr>
            <a:spLocks noGrp="1"/>
          </p:cNvSpPr>
          <p:nvPr>
            <p:ph type="sldNum" sz="quarter" idx="12"/>
          </p:nvPr>
        </p:nvSpPr>
        <p:spPr/>
        <p:txBody>
          <a:bodyPr/>
          <a:lstStyle/>
          <a:p>
            <a:fld id="{FDC19AD8-1B0E-471B-875A-02EEAA52F87A}" type="slidenum">
              <a:rPr lang="en-US" smtClean="0"/>
              <a:t>‹#›</a:t>
            </a:fld>
            <a:endParaRPr lang="en-US"/>
          </a:p>
        </p:txBody>
      </p:sp>
    </p:spTree>
    <p:extLst>
      <p:ext uri="{BB962C8B-B14F-4D97-AF65-F5344CB8AC3E}">
        <p14:creationId xmlns:p14="http://schemas.microsoft.com/office/powerpoint/2010/main" val="32536743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0E621-1EF2-2EA7-9EB9-8367A51C20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B1DC91-D57A-B30F-F3E0-E48B37C7E09B}"/>
              </a:ext>
            </a:extLst>
          </p:cNvPr>
          <p:cNvSpPr>
            <a:spLocks noGrp="1"/>
          </p:cNvSpPr>
          <p:nvPr>
            <p:ph type="dt" sz="half" idx="10"/>
          </p:nvPr>
        </p:nvSpPr>
        <p:spPr/>
        <p:txBody>
          <a:bodyPr/>
          <a:lstStyle/>
          <a:p>
            <a:fld id="{83EBB710-BA85-4B74-A153-255F8A8ECD86}" type="datetimeFigureOut">
              <a:rPr lang="en-US" smtClean="0"/>
              <a:t>11/13/2023</a:t>
            </a:fld>
            <a:endParaRPr lang="en-US"/>
          </a:p>
        </p:txBody>
      </p:sp>
      <p:sp>
        <p:nvSpPr>
          <p:cNvPr id="4" name="Footer Placeholder 3">
            <a:extLst>
              <a:ext uri="{FF2B5EF4-FFF2-40B4-BE49-F238E27FC236}">
                <a16:creationId xmlns:a16="http://schemas.microsoft.com/office/drawing/2014/main" id="{6ED50933-A125-EA17-4CE7-DA7AF720E2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E97C5F-3BB5-331F-CCA4-94FE91D312C0}"/>
              </a:ext>
            </a:extLst>
          </p:cNvPr>
          <p:cNvSpPr>
            <a:spLocks noGrp="1"/>
          </p:cNvSpPr>
          <p:nvPr>
            <p:ph type="sldNum" sz="quarter" idx="12"/>
          </p:nvPr>
        </p:nvSpPr>
        <p:spPr/>
        <p:txBody>
          <a:bodyPr/>
          <a:lstStyle/>
          <a:p>
            <a:fld id="{FDC19AD8-1B0E-471B-875A-02EEAA52F87A}" type="slidenum">
              <a:rPr lang="en-US" smtClean="0"/>
              <a:t>‹#›</a:t>
            </a:fld>
            <a:endParaRPr lang="en-US"/>
          </a:p>
        </p:txBody>
      </p:sp>
    </p:spTree>
    <p:extLst>
      <p:ext uri="{BB962C8B-B14F-4D97-AF65-F5344CB8AC3E}">
        <p14:creationId xmlns:p14="http://schemas.microsoft.com/office/powerpoint/2010/main" val="21785223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F65922-C114-7C3E-E6C4-6FBC07AFB8BB}"/>
              </a:ext>
            </a:extLst>
          </p:cNvPr>
          <p:cNvSpPr>
            <a:spLocks noGrp="1"/>
          </p:cNvSpPr>
          <p:nvPr>
            <p:ph type="dt" sz="half" idx="10"/>
          </p:nvPr>
        </p:nvSpPr>
        <p:spPr/>
        <p:txBody>
          <a:bodyPr/>
          <a:lstStyle/>
          <a:p>
            <a:fld id="{83EBB710-BA85-4B74-A153-255F8A8ECD86}" type="datetimeFigureOut">
              <a:rPr lang="en-US" smtClean="0"/>
              <a:t>11/13/2023</a:t>
            </a:fld>
            <a:endParaRPr lang="en-US"/>
          </a:p>
        </p:txBody>
      </p:sp>
      <p:sp>
        <p:nvSpPr>
          <p:cNvPr id="3" name="Footer Placeholder 2">
            <a:extLst>
              <a:ext uri="{FF2B5EF4-FFF2-40B4-BE49-F238E27FC236}">
                <a16:creationId xmlns:a16="http://schemas.microsoft.com/office/drawing/2014/main" id="{E0D82C66-0FBE-609D-8C4F-2E1836E676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92AFCE-2307-441E-4D04-64F3CB7427DF}"/>
              </a:ext>
            </a:extLst>
          </p:cNvPr>
          <p:cNvSpPr>
            <a:spLocks noGrp="1"/>
          </p:cNvSpPr>
          <p:nvPr>
            <p:ph type="sldNum" sz="quarter" idx="12"/>
          </p:nvPr>
        </p:nvSpPr>
        <p:spPr/>
        <p:txBody>
          <a:bodyPr/>
          <a:lstStyle/>
          <a:p>
            <a:fld id="{FDC19AD8-1B0E-471B-875A-02EEAA52F87A}" type="slidenum">
              <a:rPr lang="en-US" smtClean="0"/>
              <a:t>‹#›</a:t>
            </a:fld>
            <a:endParaRPr lang="en-US"/>
          </a:p>
        </p:txBody>
      </p:sp>
    </p:spTree>
    <p:extLst>
      <p:ext uri="{BB962C8B-B14F-4D97-AF65-F5344CB8AC3E}">
        <p14:creationId xmlns:p14="http://schemas.microsoft.com/office/powerpoint/2010/main" val="8620899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7A953-5FF1-3CB9-A934-F5E53B6EE7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E5432E-BB64-D206-8E75-823F22DCA5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556F5B-A095-6416-53FA-2FF9F5064E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BBE9BB-D3D1-C9A9-43FB-48CF0D13045E}"/>
              </a:ext>
            </a:extLst>
          </p:cNvPr>
          <p:cNvSpPr>
            <a:spLocks noGrp="1"/>
          </p:cNvSpPr>
          <p:nvPr>
            <p:ph type="dt" sz="half" idx="10"/>
          </p:nvPr>
        </p:nvSpPr>
        <p:spPr/>
        <p:txBody>
          <a:bodyPr/>
          <a:lstStyle/>
          <a:p>
            <a:fld id="{83EBB710-BA85-4B74-A153-255F8A8ECD86}" type="datetimeFigureOut">
              <a:rPr lang="en-US" smtClean="0"/>
              <a:t>11/13/2023</a:t>
            </a:fld>
            <a:endParaRPr lang="en-US"/>
          </a:p>
        </p:txBody>
      </p:sp>
      <p:sp>
        <p:nvSpPr>
          <p:cNvPr id="6" name="Footer Placeholder 5">
            <a:extLst>
              <a:ext uri="{FF2B5EF4-FFF2-40B4-BE49-F238E27FC236}">
                <a16:creationId xmlns:a16="http://schemas.microsoft.com/office/drawing/2014/main" id="{22DC8242-4399-CC94-714E-36F40AD58C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969FD9-717C-6ADC-F154-F44476D655A0}"/>
              </a:ext>
            </a:extLst>
          </p:cNvPr>
          <p:cNvSpPr>
            <a:spLocks noGrp="1"/>
          </p:cNvSpPr>
          <p:nvPr>
            <p:ph type="sldNum" sz="quarter" idx="12"/>
          </p:nvPr>
        </p:nvSpPr>
        <p:spPr/>
        <p:txBody>
          <a:bodyPr/>
          <a:lstStyle/>
          <a:p>
            <a:fld id="{FDC19AD8-1B0E-471B-875A-02EEAA52F87A}" type="slidenum">
              <a:rPr lang="en-US" smtClean="0"/>
              <a:t>‹#›</a:t>
            </a:fld>
            <a:endParaRPr lang="en-US"/>
          </a:p>
        </p:txBody>
      </p:sp>
    </p:spTree>
    <p:extLst>
      <p:ext uri="{BB962C8B-B14F-4D97-AF65-F5344CB8AC3E}">
        <p14:creationId xmlns:p14="http://schemas.microsoft.com/office/powerpoint/2010/main" val="24345009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ADBD3-B145-E4F9-0518-E82AA9B7C5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ED9523-A5AF-9F29-37C1-23B6BFBFA3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7E823E-8EAF-4AEB-995B-3A5F27890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8AB6A-25D5-D285-1EA9-591ED33088D1}"/>
              </a:ext>
            </a:extLst>
          </p:cNvPr>
          <p:cNvSpPr>
            <a:spLocks noGrp="1"/>
          </p:cNvSpPr>
          <p:nvPr>
            <p:ph type="dt" sz="half" idx="10"/>
          </p:nvPr>
        </p:nvSpPr>
        <p:spPr/>
        <p:txBody>
          <a:bodyPr/>
          <a:lstStyle/>
          <a:p>
            <a:fld id="{83EBB710-BA85-4B74-A153-255F8A8ECD86}" type="datetimeFigureOut">
              <a:rPr lang="en-US" smtClean="0"/>
              <a:t>11/13/2023</a:t>
            </a:fld>
            <a:endParaRPr lang="en-US"/>
          </a:p>
        </p:txBody>
      </p:sp>
      <p:sp>
        <p:nvSpPr>
          <p:cNvPr id="6" name="Footer Placeholder 5">
            <a:extLst>
              <a:ext uri="{FF2B5EF4-FFF2-40B4-BE49-F238E27FC236}">
                <a16:creationId xmlns:a16="http://schemas.microsoft.com/office/drawing/2014/main" id="{09B96802-819D-724B-CA76-4BE4024649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5F2115-3DC6-E237-B156-44F222E58182}"/>
              </a:ext>
            </a:extLst>
          </p:cNvPr>
          <p:cNvSpPr>
            <a:spLocks noGrp="1"/>
          </p:cNvSpPr>
          <p:nvPr>
            <p:ph type="sldNum" sz="quarter" idx="12"/>
          </p:nvPr>
        </p:nvSpPr>
        <p:spPr/>
        <p:txBody>
          <a:bodyPr/>
          <a:lstStyle/>
          <a:p>
            <a:fld id="{FDC19AD8-1B0E-471B-875A-02EEAA52F87A}" type="slidenum">
              <a:rPr lang="en-US" smtClean="0"/>
              <a:t>‹#›</a:t>
            </a:fld>
            <a:endParaRPr lang="en-US"/>
          </a:p>
        </p:txBody>
      </p:sp>
    </p:spTree>
    <p:extLst>
      <p:ext uri="{BB962C8B-B14F-4D97-AF65-F5344CB8AC3E}">
        <p14:creationId xmlns:p14="http://schemas.microsoft.com/office/powerpoint/2010/main" val="25938185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E047E-95DF-A642-EF2D-D31E9140C5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1C9DAC-128E-87C5-10BE-C1F6096D9C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98F1E9-2DCF-0DE0-1B9D-B89BEF870EB5}"/>
              </a:ext>
            </a:extLst>
          </p:cNvPr>
          <p:cNvSpPr>
            <a:spLocks noGrp="1"/>
          </p:cNvSpPr>
          <p:nvPr>
            <p:ph type="dt" sz="half" idx="10"/>
          </p:nvPr>
        </p:nvSpPr>
        <p:spPr/>
        <p:txBody>
          <a:bodyPr/>
          <a:lstStyle/>
          <a:p>
            <a:fld id="{83EBB710-BA85-4B74-A153-255F8A8ECD86}" type="datetimeFigureOut">
              <a:rPr lang="en-US" smtClean="0"/>
              <a:t>11/13/2023</a:t>
            </a:fld>
            <a:endParaRPr lang="en-US"/>
          </a:p>
        </p:txBody>
      </p:sp>
      <p:sp>
        <p:nvSpPr>
          <p:cNvPr id="5" name="Footer Placeholder 4">
            <a:extLst>
              <a:ext uri="{FF2B5EF4-FFF2-40B4-BE49-F238E27FC236}">
                <a16:creationId xmlns:a16="http://schemas.microsoft.com/office/drawing/2014/main" id="{DB61D2E0-BB48-C6AB-06C9-2F959E95A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9BC1B1-9D75-7E16-9662-7E43941B4F51}"/>
              </a:ext>
            </a:extLst>
          </p:cNvPr>
          <p:cNvSpPr>
            <a:spLocks noGrp="1"/>
          </p:cNvSpPr>
          <p:nvPr>
            <p:ph type="sldNum" sz="quarter" idx="12"/>
          </p:nvPr>
        </p:nvSpPr>
        <p:spPr/>
        <p:txBody>
          <a:bodyPr/>
          <a:lstStyle/>
          <a:p>
            <a:fld id="{FDC19AD8-1B0E-471B-875A-02EEAA52F87A}" type="slidenum">
              <a:rPr lang="en-US" smtClean="0"/>
              <a:t>‹#›</a:t>
            </a:fld>
            <a:endParaRPr lang="en-US"/>
          </a:p>
        </p:txBody>
      </p:sp>
    </p:spTree>
    <p:extLst>
      <p:ext uri="{BB962C8B-B14F-4D97-AF65-F5344CB8AC3E}">
        <p14:creationId xmlns:p14="http://schemas.microsoft.com/office/powerpoint/2010/main" val="10379709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97E4E7-AD52-097F-6CB1-76B3D99B91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45E02B-C9A6-8E45-8E94-E84F4923B9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C6E7C-D481-1103-E254-C1262549DDE1}"/>
              </a:ext>
            </a:extLst>
          </p:cNvPr>
          <p:cNvSpPr>
            <a:spLocks noGrp="1"/>
          </p:cNvSpPr>
          <p:nvPr>
            <p:ph type="dt" sz="half" idx="10"/>
          </p:nvPr>
        </p:nvSpPr>
        <p:spPr/>
        <p:txBody>
          <a:bodyPr/>
          <a:lstStyle/>
          <a:p>
            <a:fld id="{83EBB710-BA85-4B74-A153-255F8A8ECD86}" type="datetimeFigureOut">
              <a:rPr lang="en-US" smtClean="0"/>
              <a:t>11/13/2023</a:t>
            </a:fld>
            <a:endParaRPr lang="en-US"/>
          </a:p>
        </p:txBody>
      </p:sp>
      <p:sp>
        <p:nvSpPr>
          <p:cNvPr id="5" name="Footer Placeholder 4">
            <a:extLst>
              <a:ext uri="{FF2B5EF4-FFF2-40B4-BE49-F238E27FC236}">
                <a16:creationId xmlns:a16="http://schemas.microsoft.com/office/drawing/2014/main" id="{CA3A519A-F6ED-F838-5EFB-3F00974ACA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0393A-A323-96F4-7625-250F9B04C2F0}"/>
              </a:ext>
            </a:extLst>
          </p:cNvPr>
          <p:cNvSpPr>
            <a:spLocks noGrp="1"/>
          </p:cNvSpPr>
          <p:nvPr>
            <p:ph type="sldNum" sz="quarter" idx="12"/>
          </p:nvPr>
        </p:nvSpPr>
        <p:spPr/>
        <p:txBody>
          <a:bodyPr/>
          <a:lstStyle/>
          <a:p>
            <a:fld id="{FDC19AD8-1B0E-471B-875A-02EEAA52F87A}" type="slidenum">
              <a:rPr lang="en-US" smtClean="0"/>
              <a:t>‹#›</a:t>
            </a:fld>
            <a:endParaRPr lang="en-US"/>
          </a:p>
        </p:txBody>
      </p:sp>
    </p:spTree>
    <p:extLst>
      <p:ext uri="{BB962C8B-B14F-4D97-AF65-F5344CB8AC3E}">
        <p14:creationId xmlns:p14="http://schemas.microsoft.com/office/powerpoint/2010/main" val="3123988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9784C-9DBE-A7DD-0C96-92B0D4BFD3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F9511D-64F1-DB9A-D069-CA85DB59B5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373F52-3B8B-0406-405E-8334088B2037}"/>
              </a:ext>
            </a:extLst>
          </p:cNvPr>
          <p:cNvSpPr>
            <a:spLocks noGrp="1"/>
          </p:cNvSpPr>
          <p:nvPr>
            <p:ph type="dt" sz="half" idx="10"/>
          </p:nvPr>
        </p:nvSpPr>
        <p:spPr/>
        <p:txBody>
          <a:bodyPr/>
          <a:lstStyle/>
          <a:p>
            <a:fld id="{646940B2-3C16-42CB-B5DC-0D9842FE8697}" type="datetimeFigureOut">
              <a:rPr lang="en-US" smtClean="0"/>
              <a:t>11/13/2023</a:t>
            </a:fld>
            <a:endParaRPr lang="en-US"/>
          </a:p>
        </p:txBody>
      </p:sp>
      <p:sp>
        <p:nvSpPr>
          <p:cNvPr id="5" name="Footer Placeholder 4">
            <a:extLst>
              <a:ext uri="{FF2B5EF4-FFF2-40B4-BE49-F238E27FC236}">
                <a16:creationId xmlns:a16="http://schemas.microsoft.com/office/drawing/2014/main" id="{3396F492-2CCD-1E1D-5F0C-76E647C31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7944C2-4BE8-E0E2-080B-AC405B17B9FE}"/>
              </a:ext>
            </a:extLst>
          </p:cNvPr>
          <p:cNvSpPr>
            <a:spLocks noGrp="1"/>
          </p:cNvSpPr>
          <p:nvPr>
            <p:ph type="sldNum" sz="quarter" idx="12"/>
          </p:nvPr>
        </p:nvSpPr>
        <p:spPr/>
        <p:txBody>
          <a:bodyPr/>
          <a:lstStyle/>
          <a:p>
            <a:fld id="{C4F39108-BB30-4FDE-9252-8939361A1DBE}" type="slidenum">
              <a:rPr lang="en-US" smtClean="0"/>
              <a:t>‹#›</a:t>
            </a:fld>
            <a:endParaRPr lang="en-US"/>
          </a:p>
        </p:txBody>
      </p:sp>
    </p:spTree>
    <p:extLst>
      <p:ext uri="{BB962C8B-B14F-4D97-AF65-F5344CB8AC3E}">
        <p14:creationId xmlns:p14="http://schemas.microsoft.com/office/powerpoint/2010/main" val="4014590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Section Headers">
    <p:bg>
      <p:bgPr>
        <a:solidFill>
          <a:srgbClr val="536DB3"/>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hasCustomPrompt="1"/>
          </p:nvPr>
        </p:nvSpPr>
        <p:spPr>
          <a:xfrm>
            <a:off x="576262" y="3413237"/>
            <a:ext cx="11006137" cy="765238"/>
          </a:xfrm>
        </p:spPr>
        <p:txBody>
          <a:bodyPr>
            <a:normAutofit/>
          </a:bodyPr>
          <a:lstStyle>
            <a:lvl1pPr>
              <a:spcAft>
                <a:spcPts val="1200"/>
              </a:spcAft>
              <a:buNone/>
              <a:defRPr sz="4800" b="1">
                <a:solidFill>
                  <a:schemeClr val="bg1"/>
                </a:solidFill>
              </a:defRPr>
            </a:lvl1pPr>
            <a:lvl2pPr marL="290513" indent="-290513">
              <a:spcBef>
                <a:spcPts val="600"/>
              </a:spcBef>
              <a:spcAft>
                <a:spcPts val="600"/>
              </a:spcAft>
              <a:buClr>
                <a:srgbClr val="007D57"/>
              </a:buClr>
              <a:buFont typeface="Wingdings" panose="05000000000000000000" pitchFamily="2" charset="2"/>
              <a:buChar char="§"/>
              <a:defRPr sz="2800"/>
            </a:lvl2pPr>
            <a:lvl3pPr marL="623888" indent="-333375">
              <a:spcBef>
                <a:spcPts val="600"/>
              </a:spcBef>
              <a:spcAft>
                <a:spcPts val="600"/>
              </a:spcAft>
              <a:defRPr sz="2400"/>
            </a:lvl3pPr>
            <a:lvl4pPr marL="914400" indent="-231775">
              <a:spcBef>
                <a:spcPts val="600"/>
              </a:spcBef>
              <a:spcAft>
                <a:spcPts val="600"/>
              </a:spcAft>
              <a:defRPr/>
            </a:lvl4pPr>
          </a:lstStyle>
          <a:p>
            <a:pPr lvl="0"/>
            <a:r>
              <a:rPr lang="en-US"/>
              <a:t>Section Heading</a:t>
            </a:r>
          </a:p>
        </p:txBody>
      </p:sp>
      <p:sp>
        <p:nvSpPr>
          <p:cNvPr id="14" name="Text Placeholder 2">
            <a:extLst>
              <a:ext uri="{FF2B5EF4-FFF2-40B4-BE49-F238E27FC236}">
                <a16:creationId xmlns:a16="http://schemas.microsoft.com/office/drawing/2014/main" id="{0B2C569F-847A-440C-95B4-42E6DB2B0E1A}"/>
              </a:ext>
            </a:extLst>
          </p:cNvPr>
          <p:cNvSpPr>
            <a:spLocks noGrp="1"/>
          </p:cNvSpPr>
          <p:nvPr>
            <p:ph type="body" idx="1"/>
          </p:nvPr>
        </p:nvSpPr>
        <p:spPr>
          <a:xfrm>
            <a:off x="576262" y="4477401"/>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
        <p:nvSpPr>
          <p:cNvPr id="17" name="Rectangle 16">
            <a:extLst>
              <a:ext uri="{FF2B5EF4-FFF2-40B4-BE49-F238E27FC236}">
                <a16:creationId xmlns:a16="http://schemas.microsoft.com/office/drawing/2014/main" id="{014CF85E-3BA9-4E22-937C-95D1A3ED8C04}"/>
              </a:ext>
            </a:extLst>
          </p:cNvPr>
          <p:cNvSpPr>
            <a:spLocks noChangeArrowheads="1"/>
          </p:cNvSpPr>
          <p:nvPr userDrawn="1"/>
        </p:nvSpPr>
        <p:spPr bwMode="auto">
          <a:xfrm>
            <a:off x="0" y="5652393"/>
            <a:ext cx="12192000" cy="1103695"/>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Rectangle 19">
            <a:extLst>
              <a:ext uri="{FF2B5EF4-FFF2-40B4-BE49-F238E27FC236}">
                <a16:creationId xmlns:a16="http://schemas.microsoft.com/office/drawing/2014/main" id="{C9624494-E7E1-4E30-B09F-279D33358ACA}"/>
              </a:ext>
            </a:extLst>
          </p:cNvPr>
          <p:cNvSpPr/>
          <p:nvPr userDrawn="1"/>
        </p:nvSpPr>
        <p:spPr>
          <a:xfrm>
            <a:off x="10996111" y="5652393"/>
            <a:ext cx="349858" cy="75537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CA3C7C-0F24-4F7D-8728-9D9D100EBEFD}"/>
              </a:ext>
            </a:extLst>
          </p:cNvPr>
          <p:cNvSpPr>
            <a:spLocks noChangeArrowheads="1"/>
          </p:cNvSpPr>
          <p:nvPr userDrawn="1"/>
        </p:nvSpPr>
        <p:spPr bwMode="auto">
          <a:xfrm>
            <a:off x="0" y="6670633"/>
            <a:ext cx="12192000" cy="190593"/>
          </a:xfrm>
          <a:prstGeom prst="rect">
            <a:avLst/>
          </a:prstGeom>
          <a:solidFill>
            <a:srgbClr val="FFC000"/>
          </a:solidFill>
          <a:ln>
            <a:noFill/>
          </a:ln>
        </p:spPr>
        <p:txBody>
          <a:bodyPr vert="horz" wrap="square" lIns="60960" tIns="30480" rIns="60960" bIns="30480" numCol="1" anchor="t" anchorCtr="0" compatLnSpc="1">
            <a:prstTxWarp prst="textNoShape">
              <a:avLst/>
            </a:prstTxWarp>
          </a:bodyPr>
          <a:lstStyle/>
          <a:p>
            <a:endParaRPr lang="en-US" sz="1667"/>
          </a:p>
        </p:txBody>
      </p:sp>
    </p:spTree>
    <p:extLst>
      <p:ext uri="{BB962C8B-B14F-4D97-AF65-F5344CB8AC3E}">
        <p14:creationId xmlns:p14="http://schemas.microsoft.com/office/powerpoint/2010/main" val="13292712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8" name="bk object 16">
            <a:extLst>
              <a:ext uri="{FF2B5EF4-FFF2-40B4-BE49-F238E27FC236}">
                <a16:creationId xmlns:a16="http://schemas.microsoft.com/office/drawing/2014/main" id="{E4EF636A-5803-4D72-BD34-F39D5D5D05AB}"/>
              </a:ext>
            </a:extLst>
          </p:cNvPr>
          <p:cNvSpPr/>
          <p:nvPr/>
        </p:nvSpPr>
        <p:spPr>
          <a:xfrm>
            <a:off x="0" y="0"/>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3" name="Footer Placeholder 2">
            <a:extLst>
              <a:ext uri="{FF2B5EF4-FFF2-40B4-BE49-F238E27FC236}">
                <a16:creationId xmlns:a16="http://schemas.microsoft.com/office/drawing/2014/main" id="{F6DE48FF-EE6E-41B4-AFC9-385F4AB94ABE}"/>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A12BFAB9-F95E-4403-91A8-949597A77393}"/>
              </a:ext>
            </a:extLst>
          </p:cNvPr>
          <p:cNvSpPr>
            <a:spLocks noGrp="1"/>
          </p:cNvSpPr>
          <p:nvPr>
            <p:ph type="dt" sz="half" idx="11"/>
          </p:nvPr>
        </p:nvSpPr>
        <p:spPr/>
        <p:txBody>
          <a:bodyPr/>
          <a:lstStyle/>
          <a:p>
            <a:fld id="{1D8BD707-D9CF-40AE-B4C6-C98DA3205C09}" type="datetimeFigureOut">
              <a:rPr lang="en-US" smtClean="0"/>
              <a:t>11/13/2023</a:t>
            </a:fld>
            <a:endParaRPr lang="en-US"/>
          </a:p>
        </p:txBody>
      </p:sp>
      <p:sp>
        <p:nvSpPr>
          <p:cNvPr id="5" name="Slide Number Placeholder 4">
            <a:extLst>
              <a:ext uri="{FF2B5EF4-FFF2-40B4-BE49-F238E27FC236}">
                <a16:creationId xmlns:a16="http://schemas.microsoft.com/office/drawing/2014/main" id="{5CEBD7C5-23CC-4972-B789-568432559956}"/>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6" name="object 8">
            <a:extLst>
              <a:ext uri="{FF2B5EF4-FFF2-40B4-BE49-F238E27FC236}">
                <a16:creationId xmlns:a16="http://schemas.microsoft.com/office/drawing/2014/main" id="{674CE2C8-DACE-4B25-AA8B-90BCA726CDF4}"/>
              </a:ext>
            </a:extLst>
          </p:cNvPr>
          <p:cNvSpPr/>
          <p:nvPr/>
        </p:nvSpPr>
        <p:spPr>
          <a:xfrm>
            <a:off x="392176" y="968469"/>
            <a:ext cx="11408203" cy="502823"/>
          </a:xfrm>
          <a:custGeom>
            <a:avLst/>
            <a:gdLst/>
            <a:ahLst/>
            <a:cxnLst/>
            <a:rect l="l" t="t" r="r" b="b"/>
            <a:pathLst>
              <a:path w="10193020" h="568960">
                <a:moveTo>
                  <a:pt x="0" y="0"/>
                </a:moveTo>
                <a:lnTo>
                  <a:pt x="10192512" y="0"/>
                </a:lnTo>
                <a:lnTo>
                  <a:pt x="10192512" y="568451"/>
                </a:lnTo>
                <a:lnTo>
                  <a:pt x="0" y="568451"/>
                </a:lnTo>
                <a:lnTo>
                  <a:pt x="0" y="0"/>
                </a:lnTo>
                <a:close/>
              </a:path>
            </a:pathLst>
          </a:custGeom>
          <a:solidFill>
            <a:schemeClr val="tx1"/>
          </a:solidFill>
        </p:spPr>
        <p:txBody>
          <a:bodyPr wrap="square" lIns="0" tIns="0" rIns="0" bIns="0" rtlCol="0"/>
          <a:lstStyle/>
          <a:p>
            <a:pPr defTabSz="914377"/>
            <a:endParaRPr lang="en-US">
              <a:solidFill>
                <a:prstClr val="black"/>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EACE09A-595F-4C4A-9E51-7BFAAF3FE3ED}"/>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2A6CBA9-E3CF-4860-B16E-13563C0A0120}"/>
              </a:ext>
            </a:extLst>
          </p:cNvPr>
          <p:cNvSpPr>
            <a:spLocks noGrp="1"/>
          </p:cNvSpPr>
          <p:nvPr>
            <p:ph type="title"/>
          </p:nvPr>
        </p:nvSpPr>
        <p:spPr>
          <a:xfrm>
            <a:off x="476250" y="968468"/>
            <a:ext cx="10877550" cy="507907"/>
          </a:xfrm>
        </p:spPr>
        <p:txBody>
          <a:bodyPr>
            <a:normAutofit/>
          </a:bodyPr>
          <a:lstStyle>
            <a:lvl1pPr>
              <a:defRPr sz="2600"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2" name="object 8">
            <a:extLst>
              <a:ext uri="{FF2B5EF4-FFF2-40B4-BE49-F238E27FC236}">
                <a16:creationId xmlns:a16="http://schemas.microsoft.com/office/drawing/2014/main" id="{A0CB7125-DE26-40C5-809E-A0D96AE715F6}"/>
              </a:ext>
            </a:extLst>
          </p:cNvPr>
          <p:cNvSpPr/>
          <p:nvPr/>
        </p:nvSpPr>
        <p:spPr>
          <a:xfrm>
            <a:off x="392176" y="443610"/>
            <a:ext cx="620196" cy="466708"/>
          </a:xfrm>
          <a:custGeom>
            <a:avLst/>
            <a:gdLst/>
            <a:ahLst/>
            <a:cxnLst/>
            <a:rect l="l" t="t" r="r" b="b"/>
            <a:pathLst>
              <a:path w="632460">
                <a:moveTo>
                  <a:pt x="0" y="0"/>
                </a:moveTo>
                <a:lnTo>
                  <a:pt x="632079" y="0"/>
                </a:lnTo>
              </a:path>
            </a:pathLst>
          </a:custGeom>
          <a:ln w="63500">
            <a:solidFill>
              <a:schemeClr val="tx1"/>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 name="Content Placeholder 2">
            <a:extLst>
              <a:ext uri="{FF2B5EF4-FFF2-40B4-BE49-F238E27FC236}">
                <a16:creationId xmlns:a16="http://schemas.microsoft.com/office/drawing/2014/main" id="{36D1E493-C8F1-4D15-BF55-3D1F4C7D0922}"/>
              </a:ext>
            </a:extLst>
          </p:cNvPr>
          <p:cNvSpPr>
            <a:spLocks noGrp="1"/>
          </p:cNvSpPr>
          <p:nvPr>
            <p:ph idx="1"/>
          </p:nvPr>
        </p:nvSpPr>
        <p:spPr>
          <a:xfrm>
            <a:off x="838200" y="1825625"/>
            <a:ext cx="10515600" cy="4351338"/>
          </a:xfrm>
        </p:spPr>
        <p:txBody>
          <a:bodyPr>
            <a:normAutofit/>
          </a:bodyPr>
          <a:lstStyle>
            <a:lvl1pPr>
              <a:defRPr sz="2400">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sz="2000">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22772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7_Custom Layout">
    <p:spTree>
      <p:nvGrpSpPr>
        <p:cNvPr id="1" name=""/>
        <p:cNvGrpSpPr/>
        <p:nvPr/>
      </p:nvGrpSpPr>
      <p:grpSpPr>
        <a:xfrm>
          <a:off x="0" y="0"/>
          <a:ext cx="0" cy="0"/>
          <a:chOff x="0" y="0"/>
          <a:chExt cx="0" cy="0"/>
        </a:xfrm>
      </p:grpSpPr>
      <p:sp>
        <p:nvSpPr>
          <p:cNvPr id="8" name="bk object 16">
            <a:extLst>
              <a:ext uri="{FF2B5EF4-FFF2-40B4-BE49-F238E27FC236}">
                <a16:creationId xmlns:a16="http://schemas.microsoft.com/office/drawing/2014/main" id="{B1D15E8A-046D-4677-8272-4ECC407871EA}"/>
              </a:ext>
            </a:extLst>
          </p:cNvPr>
          <p:cNvSpPr/>
          <p:nvPr/>
        </p:nvSpPr>
        <p:spPr>
          <a:xfrm>
            <a:off x="0" y="0"/>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3" name="Footer Placeholder 2">
            <a:extLst>
              <a:ext uri="{FF2B5EF4-FFF2-40B4-BE49-F238E27FC236}">
                <a16:creationId xmlns:a16="http://schemas.microsoft.com/office/drawing/2014/main" id="{2BD5F4AC-9D5F-401F-8353-CC71F2BCD90D}"/>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21CE3BFC-10B5-4FA0-BE53-C176B794E721}"/>
              </a:ext>
            </a:extLst>
          </p:cNvPr>
          <p:cNvSpPr>
            <a:spLocks noGrp="1"/>
          </p:cNvSpPr>
          <p:nvPr>
            <p:ph type="dt" sz="half" idx="11"/>
          </p:nvPr>
        </p:nvSpPr>
        <p:spPr/>
        <p:txBody>
          <a:bodyPr/>
          <a:lstStyle/>
          <a:p>
            <a:fld id="{1D8BD707-D9CF-40AE-B4C6-C98DA3205C09}" type="datetimeFigureOut">
              <a:rPr lang="en-US" smtClean="0"/>
              <a:t>11/13/2023</a:t>
            </a:fld>
            <a:endParaRPr lang="en-US"/>
          </a:p>
        </p:txBody>
      </p:sp>
      <p:sp>
        <p:nvSpPr>
          <p:cNvPr id="5" name="Slide Number Placeholder 4">
            <a:extLst>
              <a:ext uri="{FF2B5EF4-FFF2-40B4-BE49-F238E27FC236}">
                <a16:creationId xmlns:a16="http://schemas.microsoft.com/office/drawing/2014/main" id="{A6D6436E-DD70-4B91-8298-2A562BE8D2EA}"/>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7" name="Rectangle 6">
            <a:extLst>
              <a:ext uri="{FF2B5EF4-FFF2-40B4-BE49-F238E27FC236}">
                <a16:creationId xmlns:a16="http://schemas.microsoft.com/office/drawing/2014/main" id="{82F77F54-5020-4BF5-9B61-B3C9DE717978}"/>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3CAFE18F-0A8D-45F6-A06F-B77E1DF91856}"/>
              </a:ext>
            </a:extLst>
          </p:cNvPr>
          <p:cNvSpPr/>
          <p:nvPr/>
        </p:nvSpPr>
        <p:spPr>
          <a:xfrm>
            <a:off x="0" y="0"/>
            <a:ext cx="4578823" cy="6858000"/>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object 6">
            <a:extLst>
              <a:ext uri="{FF2B5EF4-FFF2-40B4-BE49-F238E27FC236}">
                <a16:creationId xmlns:a16="http://schemas.microsoft.com/office/drawing/2014/main" id="{F607A2C4-5748-4075-9FBB-C9EBF7A173BD}"/>
              </a:ext>
            </a:extLst>
          </p:cNvPr>
          <p:cNvSpPr/>
          <p:nvPr/>
        </p:nvSpPr>
        <p:spPr>
          <a:xfrm>
            <a:off x="548614" y="561597"/>
            <a:ext cx="621665" cy="0"/>
          </a:xfrm>
          <a:custGeom>
            <a:avLst/>
            <a:gdLst/>
            <a:ahLst/>
            <a:cxnLst/>
            <a:rect l="l" t="t" r="r" b="b"/>
            <a:pathLst>
              <a:path w="621665">
                <a:moveTo>
                  <a:pt x="0" y="0"/>
                </a:moveTo>
                <a:lnTo>
                  <a:pt x="621538" y="0"/>
                </a:lnTo>
              </a:path>
            </a:pathLst>
          </a:custGeom>
          <a:ln w="698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Content Placeholder 2">
            <a:extLst>
              <a:ext uri="{FF2B5EF4-FFF2-40B4-BE49-F238E27FC236}">
                <a16:creationId xmlns:a16="http://schemas.microsoft.com/office/drawing/2014/main" id="{1A78FCA5-566B-4340-A370-C01C70C3CC91}"/>
              </a:ext>
            </a:extLst>
          </p:cNvPr>
          <p:cNvSpPr>
            <a:spLocks noGrp="1"/>
          </p:cNvSpPr>
          <p:nvPr>
            <p:ph idx="1"/>
          </p:nvPr>
        </p:nvSpPr>
        <p:spPr>
          <a:xfrm>
            <a:off x="5048250" y="1681188"/>
            <a:ext cx="6305550" cy="4495775"/>
          </a:xfrm>
        </p:spPr>
        <p:txBody>
          <a:bodyPr/>
          <a:lstStyle>
            <a:lvl1pPr>
              <a:defRPr>
                <a:latin typeface="Arial" panose="020B0604020202020204" pitchFamily="34" charset="0"/>
                <a:cs typeface="Arial" panose="020B0604020202020204" pitchFamily="34" charset="0"/>
              </a:defRPr>
            </a:lvl1pPr>
            <a:lvl2pPr marL="523875" indent="-271463">
              <a:buFont typeface="Wingdings" panose="05000000000000000000" pitchFamily="2" charset="2"/>
              <a:buChar char="§"/>
              <a:defRPr>
                <a:latin typeface="Arial" panose="020B0604020202020204" pitchFamily="34" charset="0"/>
                <a:cs typeface="Arial" panose="020B0604020202020204" pitchFamily="34" charset="0"/>
              </a:defRPr>
            </a:lvl2pPr>
            <a:lvl3pPr marL="819150" indent="-261938">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88" indent="-252413">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75" indent="-233363">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E17F43D8-63E2-41FF-BCC9-AFADA36D8E9E}"/>
              </a:ext>
            </a:extLst>
          </p:cNvPr>
          <p:cNvSpPr>
            <a:spLocks noGrp="1"/>
          </p:cNvSpPr>
          <p:nvPr>
            <p:ph type="body" sz="half" idx="2"/>
          </p:nvPr>
        </p:nvSpPr>
        <p:spPr>
          <a:xfrm>
            <a:off x="462681" y="740985"/>
            <a:ext cx="3590542" cy="5128003"/>
          </a:xfrm>
        </p:spPr>
        <p:txBody>
          <a:bodyPr>
            <a:normAutofit/>
          </a:bodyPr>
          <a:lstStyle>
            <a:lvl1pPr marL="0" indent="0">
              <a:buNone/>
              <a:defRPr sz="2600" spc="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022162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Bullet or chart slide">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hasCustomPrompt="1"/>
          </p:nvPr>
        </p:nvSpPr>
        <p:spPr>
          <a:xfrm>
            <a:off x="854557" y="1805552"/>
            <a:ext cx="10497656" cy="4529796"/>
          </a:xfrm>
        </p:spPr>
        <p:txBody>
          <a:bodyPr/>
          <a:lstStyle>
            <a:lvl1pPr>
              <a:spcAft>
                <a:spcPts val="1200"/>
              </a:spcAft>
              <a:buNone/>
              <a:defRPr sz="3600" b="1">
                <a:solidFill>
                  <a:srgbClr val="17468F"/>
                </a:solidFill>
              </a:defRPr>
            </a:lvl1pPr>
            <a:lvl2pPr marL="290513" indent="-290513">
              <a:spcBef>
                <a:spcPts val="600"/>
              </a:spcBef>
              <a:spcAft>
                <a:spcPts val="600"/>
              </a:spcAft>
              <a:buClr>
                <a:srgbClr val="007D57"/>
              </a:buClr>
              <a:buFont typeface="Wingdings" panose="05000000000000000000" pitchFamily="2" charset="2"/>
              <a:buChar char="§"/>
              <a:defRPr sz="2800"/>
            </a:lvl2pPr>
            <a:lvl3pPr marL="623888" indent="-333375">
              <a:spcBef>
                <a:spcPts val="600"/>
              </a:spcBef>
              <a:spcAft>
                <a:spcPts val="600"/>
              </a:spcAft>
              <a:defRPr sz="2400"/>
            </a:lvl3pPr>
            <a:lvl4pPr marL="914400" indent="-231775">
              <a:spcBef>
                <a:spcPts val="600"/>
              </a:spcBef>
              <a:spcAft>
                <a:spcPts val="600"/>
              </a:spcAft>
              <a:defRPr/>
            </a:lvl4pPr>
          </a:lstStyle>
          <a:p>
            <a:pPr lvl="1"/>
            <a:r>
              <a:rPr lang="en-US"/>
              <a:t>Second level</a:t>
            </a:r>
          </a:p>
          <a:p>
            <a:pPr lvl="2"/>
            <a:r>
              <a:rPr lang="en-US"/>
              <a:t>Third level</a:t>
            </a:r>
          </a:p>
          <a:p>
            <a:pPr lvl="3"/>
            <a:r>
              <a:rPr lang="en-US"/>
              <a:t>Fourth level</a:t>
            </a:r>
          </a:p>
        </p:txBody>
      </p:sp>
      <p:sp>
        <p:nvSpPr>
          <p:cNvPr id="15" name="Title 1">
            <a:extLst>
              <a:ext uri="{FF2B5EF4-FFF2-40B4-BE49-F238E27FC236}">
                <a16:creationId xmlns:a16="http://schemas.microsoft.com/office/drawing/2014/main" id="{9B4241B2-BDC3-48F2-A9BF-80054FB2BEDB}"/>
              </a:ext>
            </a:extLst>
          </p:cNvPr>
          <p:cNvSpPr>
            <a:spLocks noGrp="1"/>
          </p:cNvSpPr>
          <p:nvPr>
            <p:ph type="title"/>
          </p:nvPr>
        </p:nvSpPr>
        <p:spPr>
          <a:xfrm>
            <a:off x="839788" y="365125"/>
            <a:ext cx="10515600" cy="1325563"/>
          </a:xfrm>
        </p:spPr>
        <p:txBody>
          <a:bodyPr>
            <a:normAutofit/>
          </a:bodyPr>
          <a:lstStyle>
            <a:lvl1pPr>
              <a:defRPr sz="3600" b="1">
                <a:solidFill>
                  <a:srgbClr val="17468F"/>
                </a:solidFill>
                <a:latin typeface="+mn-lt"/>
              </a:defRPr>
            </a:lvl1pPr>
          </a:lstStyle>
          <a:p>
            <a:r>
              <a:rPr lang="en-US"/>
              <a:t>Click to edit Master title style</a:t>
            </a:r>
          </a:p>
        </p:txBody>
      </p:sp>
      <p:sp>
        <p:nvSpPr>
          <p:cNvPr id="5" name="Rectangle 4">
            <a:extLst>
              <a:ext uri="{FF2B5EF4-FFF2-40B4-BE49-F238E27FC236}">
                <a16:creationId xmlns:a16="http://schemas.microsoft.com/office/drawing/2014/main" id="{3A049B38-50F0-45F7-A324-BC5368813C49}"/>
              </a:ext>
            </a:extLst>
          </p:cNvPr>
          <p:cNvSpPr>
            <a:spLocks noChangeArrowheads="1"/>
          </p:cNvSpPr>
          <p:nvPr userDrawn="1"/>
        </p:nvSpPr>
        <p:spPr bwMode="auto">
          <a:xfrm>
            <a:off x="0" y="6670633"/>
            <a:ext cx="12192000" cy="190593"/>
          </a:xfrm>
          <a:prstGeom prst="rect">
            <a:avLst/>
          </a:prstGeom>
          <a:solidFill>
            <a:srgbClr val="FFC000"/>
          </a:solidFill>
          <a:ln>
            <a:noFill/>
          </a:ln>
        </p:spPr>
        <p:txBody>
          <a:bodyPr vert="horz" wrap="square" lIns="60960" tIns="30480" rIns="60960" bIns="30480" numCol="1" anchor="t" anchorCtr="0" compatLnSpc="1">
            <a:prstTxWarp prst="textNoShape">
              <a:avLst/>
            </a:prstTxWarp>
          </a:bodyPr>
          <a:lstStyle/>
          <a:p>
            <a:endParaRPr lang="en-US" sz="1667"/>
          </a:p>
        </p:txBody>
      </p:sp>
    </p:spTree>
    <p:extLst>
      <p:ext uri="{BB962C8B-B14F-4D97-AF65-F5344CB8AC3E}">
        <p14:creationId xmlns:p14="http://schemas.microsoft.com/office/powerpoint/2010/main" val="2650791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A10A4-E4C9-6060-6261-1A374BA342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8B3CB0-CFF0-3554-6E97-04932317E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859E24-9F1F-53BA-7E05-C8A6F7D2555E}"/>
              </a:ext>
            </a:extLst>
          </p:cNvPr>
          <p:cNvSpPr>
            <a:spLocks noGrp="1"/>
          </p:cNvSpPr>
          <p:nvPr>
            <p:ph type="dt" sz="half" idx="10"/>
          </p:nvPr>
        </p:nvSpPr>
        <p:spPr/>
        <p:txBody>
          <a:bodyPr/>
          <a:lstStyle/>
          <a:p>
            <a:fld id="{646940B2-3C16-42CB-B5DC-0D9842FE8697}" type="datetimeFigureOut">
              <a:rPr lang="en-US" smtClean="0"/>
              <a:t>11/13/2023</a:t>
            </a:fld>
            <a:endParaRPr lang="en-US"/>
          </a:p>
        </p:txBody>
      </p:sp>
      <p:sp>
        <p:nvSpPr>
          <p:cNvPr id="5" name="Footer Placeholder 4">
            <a:extLst>
              <a:ext uri="{FF2B5EF4-FFF2-40B4-BE49-F238E27FC236}">
                <a16:creationId xmlns:a16="http://schemas.microsoft.com/office/drawing/2014/main" id="{8120253B-0AC7-E776-6226-1214BBA0DC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5187B-570B-F84F-9579-0CF1F041AE4D}"/>
              </a:ext>
            </a:extLst>
          </p:cNvPr>
          <p:cNvSpPr>
            <a:spLocks noGrp="1"/>
          </p:cNvSpPr>
          <p:nvPr>
            <p:ph type="sldNum" sz="quarter" idx="12"/>
          </p:nvPr>
        </p:nvSpPr>
        <p:spPr/>
        <p:txBody>
          <a:bodyPr/>
          <a:lstStyle/>
          <a:p>
            <a:fld id="{C4F39108-BB30-4FDE-9252-8939361A1DBE}" type="slidenum">
              <a:rPr lang="en-US" smtClean="0"/>
              <a:t>‹#›</a:t>
            </a:fld>
            <a:endParaRPr lang="en-US"/>
          </a:p>
        </p:txBody>
      </p:sp>
      <p:pic>
        <p:nvPicPr>
          <p:cNvPr id="7" name="Picture 6" descr="A picture containing text, envelope&#10;&#10;Description automatically generated">
            <a:extLst>
              <a:ext uri="{FF2B5EF4-FFF2-40B4-BE49-F238E27FC236}">
                <a16:creationId xmlns:a16="http://schemas.microsoft.com/office/drawing/2014/main" id="{E4480660-23E1-D0F1-4879-083A3C1E10A0}"/>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colorTemperature colorTemp="6200"/>
                    </a14:imgEffect>
                  </a14:imgLayer>
                </a14:imgProps>
              </a:ext>
              <a:ext uri="{28A0092B-C50C-407E-A947-70E740481C1C}">
                <a14:useLocalDpi xmlns:a14="http://schemas.microsoft.com/office/drawing/2010/main"/>
              </a:ext>
            </a:extLst>
          </a:blip>
          <a:srcRect l="-1" r="30247"/>
          <a:stretch/>
        </p:blipFill>
        <p:spPr>
          <a:xfrm>
            <a:off x="0" y="0"/>
            <a:ext cx="6096000" cy="6858000"/>
          </a:xfrm>
          <a:prstGeom prst="rect">
            <a:avLst/>
          </a:prstGeom>
        </p:spPr>
      </p:pic>
      <p:sp>
        <p:nvSpPr>
          <p:cNvPr id="8" name="object 7">
            <a:extLst>
              <a:ext uri="{FF2B5EF4-FFF2-40B4-BE49-F238E27FC236}">
                <a16:creationId xmlns:a16="http://schemas.microsoft.com/office/drawing/2014/main" id="{FEADBD8A-E6D2-FE88-DCBE-CB1DC05294E2}"/>
              </a:ext>
            </a:extLst>
          </p:cNvPr>
          <p:cNvSpPr/>
          <p:nvPr/>
        </p:nvSpPr>
        <p:spPr>
          <a:xfrm>
            <a:off x="5582618" y="378129"/>
            <a:ext cx="687156" cy="62382"/>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bg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itle 1">
            <a:extLst>
              <a:ext uri="{FF2B5EF4-FFF2-40B4-BE49-F238E27FC236}">
                <a16:creationId xmlns:a16="http://schemas.microsoft.com/office/drawing/2014/main" id="{D1128087-ADC5-11F3-33A5-71F96AA7F61E}"/>
              </a:ext>
            </a:extLst>
          </p:cNvPr>
          <p:cNvSpPr txBox="1">
            <a:spLocks/>
          </p:cNvSpPr>
          <p:nvPr/>
        </p:nvSpPr>
        <p:spPr>
          <a:xfrm>
            <a:off x="5582618" y="360364"/>
            <a:ext cx="5771182" cy="11160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600" b="1" kern="1200">
                <a:solidFill>
                  <a:schemeClr val="tx1"/>
                </a:solidFill>
                <a:latin typeface="Arial" panose="020B0604020202020204" pitchFamily="34" charset="0"/>
                <a:ea typeface="+mj-ea"/>
                <a:cs typeface="Arial" panose="020B0604020202020204" pitchFamily="34" charset="0"/>
              </a:defRPr>
            </a:lvl1pPr>
          </a:lstStyle>
          <a:p>
            <a:r>
              <a:rPr lang="en-US">
                <a:solidFill>
                  <a:schemeClr val="bg1"/>
                </a:solidFill>
              </a:rPr>
              <a:t>Click to edit Master title style</a:t>
            </a:r>
          </a:p>
        </p:txBody>
      </p:sp>
      <p:sp>
        <p:nvSpPr>
          <p:cNvPr id="10" name="Rectangle 9">
            <a:extLst>
              <a:ext uri="{FF2B5EF4-FFF2-40B4-BE49-F238E27FC236}">
                <a16:creationId xmlns:a16="http://schemas.microsoft.com/office/drawing/2014/main" id="{B3EE14CF-D6D9-974E-8291-8CA591AA07F4}"/>
              </a:ext>
            </a:extLst>
          </p:cNvPr>
          <p:cNvSpPr/>
          <p:nvPr/>
        </p:nvSpPr>
        <p:spPr>
          <a:xfrm>
            <a:off x="11572372" y="0"/>
            <a:ext cx="290554"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9291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C36C1-F620-70A9-52FC-27D4EA203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5BE4E4-9AAB-C836-E70C-15453A6F0F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D35358-31B3-5B4F-2796-A0C0D8F996B4}"/>
              </a:ext>
            </a:extLst>
          </p:cNvPr>
          <p:cNvSpPr>
            <a:spLocks noGrp="1"/>
          </p:cNvSpPr>
          <p:nvPr>
            <p:ph type="dt" sz="half" idx="10"/>
          </p:nvPr>
        </p:nvSpPr>
        <p:spPr/>
        <p:txBody>
          <a:bodyPr/>
          <a:lstStyle/>
          <a:p>
            <a:fld id="{646940B2-3C16-42CB-B5DC-0D9842FE8697}" type="datetimeFigureOut">
              <a:rPr lang="en-US" smtClean="0"/>
              <a:t>11/13/2023</a:t>
            </a:fld>
            <a:endParaRPr lang="en-US"/>
          </a:p>
        </p:txBody>
      </p:sp>
      <p:sp>
        <p:nvSpPr>
          <p:cNvPr id="5" name="Footer Placeholder 4">
            <a:extLst>
              <a:ext uri="{FF2B5EF4-FFF2-40B4-BE49-F238E27FC236}">
                <a16:creationId xmlns:a16="http://schemas.microsoft.com/office/drawing/2014/main" id="{1D45F461-CF90-F7ED-8AA7-08663F1A75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719690-B19F-7606-5768-14FA0873CF3B}"/>
              </a:ext>
            </a:extLst>
          </p:cNvPr>
          <p:cNvSpPr>
            <a:spLocks noGrp="1"/>
          </p:cNvSpPr>
          <p:nvPr>
            <p:ph type="sldNum" sz="quarter" idx="12"/>
          </p:nvPr>
        </p:nvSpPr>
        <p:spPr/>
        <p:txBody>
          <a:bodyPr/>
          <a:lstStyle/>
          <a:p>
            <a:fld id="{C4F39108-BB30-4FDE-9252-8939361A1DBE}" type="slidenum">
              <a:rPr lang="en-US" smtClean="0"/>
              <a:t>‹#›</a:t>
            </a:fld>
            <a:endParaRPr lang="en-US"/>
          </a:p>
        </p:txBody>
      </p:sp>
    </p:spTree>
    <p:extLst>
      <p:ext uri="{BB962C8B-B14F-4D97-AF65-F5344CB8AC3E}">
        <p14:creationId xmlns:p14="http://schemas.microsoft.com/office/powerpoint/2010/main" val="8220015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29"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6" Type="http://schemas.openxmlformats.org/officeDocument/2006/relationships/theme" Target="../theme/theme5.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A4C07E-5164-4D00-86DD-F73FD4EB4A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306DF7-4E36-47C5-869B-B942802662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06764E-2D17-4B26-AF07-457DF8390B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62D435-8EB2-4B14-83D0-85CE5CE5CD37}" type="datetimeFigureOut">
              <a:rPr lang="en-US" smtClean="0"/>
              <a:t>11/13/2023</a:t>
            </a:fld>
            <a:endParaRPr lang="en-US"/>
          </a:p>
        </p:txBody>
      </p:sp>
      <p:sp>
        <p:nvSpPr>
          <p:cNvPr id="5" name="Footer Placeholder 4">
            <a:extLst>
              <a:ext uri="{FF2B5EF4-FFF2-40B4-BE49-F238E27FC236}">
                <a16:creationId xmlns:a16="http://schemas.microsoft.com/office/drawing/2014/main" id="{3B49B2CC-8BA1-4006-B724-FC7BDC8580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5576BB-67DE-4593-9C97-FAF1C16F7A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BF8E7D-0782-4402-876D-ACDA350B323A}" type="slidenum">
              <a:rPr lang="en-US" smtClean="0"/>
              <a:t>‹#›</a:t>
            </a:fld>
            <a:endParaRPr lang="en-US"/>
          </a:p>
        </p:txBody>
      </p:sp>
    </p:spTree>
    <p:extLst>
      <p:ext uri="{BB962C8B-B14F-4D97-AF65-F5344CB8AC3E}">
        <p14:creationId xmlns:p14="http://schemas.microsoft.com/office/powerpoint/2010/main" val="4127444834"/>
      </p:ext>
    </p:extLst>
  </p:cSld>
  <p:clrMap bg1="lt1" tx1="dk1" bg2="lt2" tx2="dk2" accent1="accent1" accent2="accent2" accent3="accent3" accent4="accent4" accent5="accent5" accent6="accent6" hlink="hlink" folHlink="folHlink"/>
  <p:sldLayoutIdLst>
    <p:sldLayoutId id="2147483748" r:id="rId1"/>
    <p:sldLayoutId id="2147483752" r:id="rId2"/>
    <p:sldLayoutId id="2147483753" r:id="rId3"/>
    <p:sldLayoutId id="2147483749" r:id="rId4"/>
    <p:sldLayoutId id="2147483750" r:id="rId5"/>
    <p:sldLayoutId id="214748375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3B829B-03D7-D739-65AE-B83784E96C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85B752-56A9-7671-3A42-5323301505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083D82-113E-6FB1-4195-603CE9E492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D05C79-C6D8-4ADA-BD5E-87092B0AE339}" type="datetimeFigureOut">
              <a:rPr lang="en-US" smtClean="0"/>
              <a:t>11/13/2023</a:t>
            </a:fld>
            <a:endParaRPr lang="en-US"/>
          </a:p>
        </p:txBody>
      </p:sp>
      <p:sp>
        <p:nvSpPr>
          <p:cNvPr id="5" name="Footer Placeholder 4">
            <a:extLst>
              <a:ext uri="{FF2B5EF4-FFF2-40B4-BE49-F238E27FC236}">
                <a16:creationId xmlns:a16="http://schemas.microsoft.com/office/drawing/2014/main" id="{5BC92361-37D3-D447-EDC0-5E27844728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9313FC-4917-9B0F-A692-0A3BFE7180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8EA2FD-9366-4774-85F4-307E826D11F4}" type="slidenum">
              <a:rPr lang="en-US" smtClean="0"/>
              <a:t>‹#›</a:t>
            </a:fld>
            <a:endParaRPr lang="en-US"/>
          </a:p>
        </p:txBody>
      </p:sp>
    </p:spTree>
    <p:extLst>
      <p:ext uri="{BB962C8B-B14F-4D97-AF65-F5344CB8AC3E}">
        <p14:creationId xmlns:p14="http://schemas.microsoft.com/office/powerpoint/2010/main" val="314832515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 id="2147483744" r:id="rId27"/>
    <p:sldLayoutId id="2147483745"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E1861D7-94DB-44FF-BAE0-DF75A84A42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D3306E-A6FC-4455-8C34-E6D5ADAFF453}" type="datetimeFigureOut">
              <a:rPr lang="en-US" smtClean="0"/>
              <a:t>11/13/2023</a:t>
            </a:fld>
            <a:endParaRPr lang="en-US"/>
          </a:p>
        </p:txBody>
      </p:sp>
      <p:sp>
        <p:nvSpPr>
          <p:cNvPr id="5" name="Footer Placeholder 4">
            <a:extLst>
              <a:ext uri="{FF2B5EF4-FFF2-40B4-BE49-F238E27FC236}">
                <a16:creationId xmlns:a16="http://schemas.microsoft.com/office/drawing/2014/main" id="{F6F421B0-2063-4B2E-BE9C-DB57BBCC0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4DE984-F14C-4928-B682-AC444AC411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C2C29B-4F89-4246-AB34-DADDBAF46AFE}" type="slidenum">
              <a:rPr lang="en-US" smtClean="0"/>
              <a:t>‹#›</a:t>
            </a:fld>
            <a:endParaRPr lang="en-US"/>
          </a:p>
        </p:txBody>
      </p:sp>
      <p:sp>
        <p:nvSpPr>
          <p:cNvPr id="7" name="object 2">
            <a:extLst>
              <a:ext uri="{FF2B5EF4-FFF2-40B4-BE49-F238E27FC236}">
                <a16:creationId xmlns:a16="http://schemas.microsoft.com/office/drawing/2014/main" id="{A5AE9D5E-1791-46FC-9A53-BDAF4BC589FF}"/>
              </a:ext>
            </a:extLst>
          </p:cNvPr>
          <p:cNvSpPr/>
          <p:nvPr/>
        </p:nvSpPr>
        <p:spPr>
          <a:xfrm>
            <a:off x="0" y="0"/>
            <a:ext cx="12192000" cy="6857999"/>
          </a:xfrm>
          <a:prstGeom prst="rect">
            <a:avLst/>
          </a:prstGeom>
          <a:blipFill>
            <a:blip r:embed="rId14" cstate="email">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5907647"/>
      </p:ext>
    </p:extLst>
  </p:cSld>
  <p:clrMap bg1="lt1" tx1="dk1" bg2="lt2" tx2="dk2" accent1="accent1" accent2="accent2" accent3="accent3" accent4="accent4" accent5="accent5" accent6="accent6" hlink="hlink" folHlink="folHlink"/>
  <p:sldLayoutIdLst>
    <p:sldLayoutId id="2147483755" r:id="rId1"/>
    <p:sldLayoutId id="2147483769" r:id="rId2"/>
    <p:sldLayoutId id="2147483770"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4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86BF7B-BB34-4D2C-FE73-3ADAB689C9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D4D993-8024-8875-40C8-1A49688273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CB7A6B-E361-B28E-C2EB-612596DDE2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4DACA1-A37C-4DE2-B8FA-C9D88DA04D29}" type="datetimeFigureOut">
              <a:rPr lang="en-US" smtClean="0"/>
              <a:t>11/13/2023</a:t>
            </a:fld>
            <a:endParaRPr lang="en-US"/>
          </a:p>
        </p:txBody>
      </p:sp>
      <p:sp>
        <p:nvSpPr>
          <p:cNvPr id="5" name="Footer Placeholder 4">
            <a:extLst>
              <a:ext uri="{FF2B5EF4-FFF2-40B4-BE49-F238E27FC236}">
                <a16:creationId xmlns:a16="http://schemas.microsoft.com/office/drawing/2014/main" id="{46961F73-1427-E297-6FF0-5F6E8257B0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9636E2-081F-FC2F-37A4-2FDCCCB016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DBEFA9-57B2-4A8C-9229-0096843FF968}" type="slidenum">
              <a:rPr lang="en-US" smtClean="0"/>
              <a:t>‹#›</a:t>
            </a:fld>
            <a:endParaRPr lang="en-US"/>
          </a:p>
        </p:txBody>
      </p:sp>
    </p:spTree>
    <p:extLst>
      <p:ext uri="{BB962C8B-B14F-4D97-AF65-F5344CB8AC3E}">
        <p14:creationId xmlns:p14="http://schemas.microsoft.com/office/powerpoint/2010/main" val="10966110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56" r:id="rId10"/>
    <p:sldLayoutId id="2147483767" r:id="rId11"/>
    <p:sldLayoutId id="21474837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9A43D5-561D-CBE7-F8E6-7C5202AF00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52E588-C898-28F8-987E-DA7AE9EB87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BD83D8-1FAF-DED5-6AC9-5E1AD894C9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EBB710-BA85-4B74-A153-255F8A8ECD86}" type="datetimeFigureOut">
              <a:rPr lang="en-US" smtClean="0"/>
              <a:t>11/13/2023</a:t>
            </a:fld>
            <a:endParaRPr lang="en-US"/>
          </a:p>
        </p:txBody>
      </p:sp>
      <p:sp>
        <p:nvSpPr>
          <p:cNvPr id="5" name="Footer Placeholder 4">
            <a:extLst>
              <a:ext uri="{FF2B5EF4-FFF2-40B4-BE49-F238E27FC236}">
                <a16:creationId xmlns:a16="http://schemas.microsoft.com/office/drawing/2014/main" id="{F95888DA-A1B6-C009-2172-0362F51D8B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A7466E-460C-5670-1894-0EC8D9196A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C19AD8-1B0E-471B-875A-02EEAA52F87A}" type="slidenum">
              <a:rPr lang="en-US" smtClean="0"/>
              <a:t>‹#›</a:t>
            </a:fld>
            <a:endParaRPr lang="en-US"/>
          </a:p>
        </p:txBody>
      </p:sp>
    </p:spTree>
    <p:extLst>
      <p:ext uri="{BB962C8B-B14F-4D97-AF65-F5344CB8AC3E}">
        <p14:creationId xmlns:p14="http://schemas.microsoft.com/office/powerpoint/2010/main" val="2756721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treamtext.net/player?event=14257AdvisoryCommitteeDirectorMeetin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jpeg"/><Relationship Id="rId12"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1.jpeg"/><Relationship Id="rId7"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s://www.cdc.gov/about/pdf/workgroup/EnhancingCDCLaboratoryPoliciesPracticesSystems.pdf"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4.jpeg"/></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32.png"/><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hyperlink" Target="mailto:https://www.cdc.gov/surveillance/data-modernization/snapshot/2022-snapshot/stories/laboratory-data-connection.html" TargetMode="External"/><Relationship Id="rId2" Type="http://schemas.openxmlformats.org/officeDocument/2006/relationships/hyperlink" Target="mailto:https://www.cdc.gov/std/funding/pchd/development-funding.html" TargetMode="External"/><Relationship Id="rId1" Type="http://schemas.openxmlformats.org/officeDocument/2006/relationships/slideLayout" Target="../slideLayouts/slideLayout4.xml"/><Relationship Id="rId4" Type="http://schemas.openxmlformats.org/officeDocument/2006/relationships/hyperlink" Target="mailto:https://americorps.gov/serve/americorps/americorps-state-national/public-health-americorps"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hyperlink" Target="https://www.cdc.gov/healthequity/core/"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diagramColors" Target="../diagrams/colors2.xml"/><Relationship Id="rId11" Type="http://schemas.openxmlformats.org/officeDocument/2006/relationships/image" Target="../media/image53.svg"/><Relationship Id="rId5" Type="http://schemas.openxmlformats.org/officeDocument/2006/relationships/diagramQuickStyle" Target="../diagrams/quickStyle2.xml"/><Relationship Id="rId10" Type="http://schemas.openxmlformats.org/officeDocument/2006/relationships/image" Target="../media/image52.png"/><Relationship Id="rId4" Type="http://schemas.openxmlformats.org/officeDocument/2006/relationships/diagramLayout" Target="../diagrams/layout2.xml"/><Relationship Id="rId9" Type="http://schemas.openxmlformats.org/officeDocument/2006/relationships/image" Target="../media/image51.sv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63.xml"/><Relationship Id="rId1" Type="http://schemas.openxmlformats.org/officeDocument/2006/relationships/slideLayout" Target="../slideLayouts/slideLayout71.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microsoft.com/office/2018/10/relationships/comments" Target="../comments/modernComment_7FFFCC46_FC5AB595.xml"/><Relationship Id="rId1" Type="http://schemas.openxmlformats.org/officeDocument/2006/relationships/slideLayout" Target="../slideLayouts/slideLayout7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hyperlink" Target="http://chrome-extension/efaidnbmnnnibpcajpcglclefindmkaj/https:/www.cdc.gov/about/pdf/advisory/dsw-recommendations-report.pdf" TargetMode="External"/><Relationship Id="rId2" Type="http://schemas.openxmlformats.org/officeDocument/2006/relationships/notesSlide" Target="../notesSlides/notesSlide64.xml"/><Relationship Id="rId1" Type="http://schemas.openxmlformats.org/officeDocument/2006/relationships/slideLayout" Target="../slideLayouts/slideLayout72.xml"/></Relationships>
</file>

<file path=ppt/slides/_rels/slide81.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65.xml"/><Relationship Id="rId1" Type="http://schemas.openxmlformats.org/officeDocument/2006/relationships/slideLayout" Target="../slideLayouts/slideLayout71.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1.xml"/></Relationships>
</file>

<file path=ppt/slides/_rels/slide83.xml.rels><?xml version="1.0" encoding="UTF-8" standalone="yes"?>
<Relationships xmlns="http://schemas.openxmlformats.org/package/2006/relationships"><Relationship Id="rId8" Type="http://schemas.microsoft.com/office/2007/relationships/diagramDrawing" Target="../diagrams/drawing4.xml"/><Relationship Id="rId3" Type="http://schemas.microsoft.com/office/2018/10/relationships/comments" Target="../comments/modernComment_7FFFCC42_AA3F8F5B.xml"/><Relationship Id="rId7" Type="http://schemas.openxmlformats.org/officeDocument/2006/relationships/diagramColors" Target="../diagrams/colors4.xml"/><Relationship Id="rId2" Type="http://schemas.openxmlformats.org/officeDocument/2006/relationships/notesSlide" Target="../notesSlides/notesSlide67.xml"/><Relationship Id="rId1" Type="http://schemas.openxmlformats.org/officeDocument/2006/relationships/slideLayout" Target="../slideLayouts/slideLayout7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1.xml"/></Relationships>
</file>

<file path=ppt/slides/_rels/slide85.xml.rels><?xml version="1.0" encoding="UTF-8" standalone="yes"?>
<Relationships xmlns="http://schemas.openxmlformats.org/package/2006/relationships"><Relationship Id="rId3" Type="http://schemas.openxmlformats.org/officeDocument/2006/relationships/hyperlink" Target="http://chrome-extension/efaidnbmnnnibpcajpcglclefindmkaj/https:/www.cdc.gov/about/pdf/advisory/dsw-recommendations-report.pdf" TargetMode="External"/><Relationship Id="rId2" Type="http://schemas.openxmlformats.org/officeDocument/2006/relationships/notesSlide" Target="../notesSlides/notesSlide69.xml"/><Relationship Id="rId1" Type="http://schemas.openxmlformats.org/officeDocument/2006/relationships/slideLayout" Target="../slideLayouts/slideLayout72.xml"/></Relationships>
</file>

<file path=ppt/slides/_rels/slide8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0.xml"/><Relationship Id="rId1" Type="http://schemas.openxmlformats.org/officeDocument/2006/relationships/slideLayout" Target="../slideLayouts/slideLayout71.xml"/></Relationships>
</file>

<file path=ppt/slides/_rels/slide87.xml.rels><?xml version="1.0" encoding="UTF-8" standalone="yes"?>
<Relationships xmlns="http://schemas.openxmlformats.org/package/2006/relationships"><Relationship Id="rId3" Type="http://schemas.microsoft.com/office/2018/10/relationships/comments" Target="../comments/modernComment_7FFFCC3E_DCD0ACEA.xml"/><Relationship Id="rId2" Type="http://schemas.openxmlformats.org/officeDocument/2006/relationships/notesSlide" Target="../notesSlides/notesSlide71.xml"/><Relationship Id="rId1" Type="http://schemas.openxmlformats.org/officeDocument/2006/relationships/slideLayout" Target="../slideLayouts/slideLayout71.xml"/></Relationships>
</file>

<file path=ppt/slides/_rels/slide88.xml.rels><?xml version="1.0" encoding="UTF-8" standalone="yes"?>
<Relationships xmlns="http://schemas.openxmlformats.org/package/2006/relationships"><Relationship Id="rId3" Type="http://schemas.microsoft.com/office/2018/10/relationships/comments" Target="../comments/modernComment_7FFFCC3D_A4AC4567.xml"/><Relationship Id="rId2" Type="http://schemas.openxmlformats.org/officeDocument/2006/relationships/notesSlide" Target="../notesSlides/notesSlide72.xml"/><Relationship Id="rId1" Type="http://schemas.openxmlformats.org/officeDocument/2006/relationships/slideLayout" Target="../slideLayouts/slideLayout7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microsoft.com/office/2018/10/relationships/comments" Target="../comments/modernComment_7FFFCC3B_2F1530EE.xml"/><Relationship Id="rId2" Type="http://schemas.openxmlformats.org/officeDocument/2006/relationships/notesSlide" Target="../notesSlides/notesSlide73.xml"/><Relationship Id="rId1" Type="http://schemas.openxmlformats.org/officeDocument/2006/relationships/slideLayout" Target="../slideLayouts/slideLayout71.xml"/></Relationships>
</file>

<file path=ppt/slides/_rels/slide91.xml.rels><?xml version="1.0" encoding="UTF-8" standalone="yes"?>
<Relationships xmlns="http://schemas.openxmlformats.org/package/2006/relationships"><Relationship Id="rId3" Type="http://schemas.openxmlformats.org/officeDocument/2006/relationships/hyperlink" Target="http://chrome-extension/efaidnbmnnnibpcajpcglclefindmkaj/https:/www.cdc.gov/about/pdf/advisory/dsw-recommendations-report.pdf" TargetMode="External"/><Relationship Id="rId2" Type="http://schemas.openxmlformats.org/officeDocument/2006/relationships/notesSlide" Target="../notesSlides/notesSlide74.xml"/><Relationship Id="rId1" Type="http://schemas.openxmlformats.org/officeDocument/2006/relationships/slideLayout" Target="../slideLayouts/slideLayout72.xml"/></Relationships>
</file>

<file path=ppt/slides/_rels/slide92.xml.rels><?xml version="1.0" encoding="UTF-8" standalone="yes"?>
<Relationships xmlns="http://schemas.openxmlformats.org/package/2006/relationships"><Relationship Id="rId8" Type="http://schemas.microsoft.com/office/2007/relationships/diagramDrawing" Target="../diagrams/drawing5.xml"/><Relationship Id="rId3" Type="http://schemas.microsoft.com/office/2018/10/relationships/comments" Target="../comments/modernComment_7FFFCC39_7BE997FE.xml"/><Relationship Id="rId7" Type="http://schemas.openxmlformats.org/officeDocument/2006/relationships/diagramColors" Target="../diagrams/colors5.xml"/><Relationship Id="rId2" Type="http://schemas.openxmlformats.org/officeDocument/2006/relationships/notesSlide" Target="../notesSlides/notesSlide75.xml"/><Relationship Id="rId1" Type="http://schemas.openxmlformats.org/officeDocument/2006/relationships/slideLayout" Target="../slideLayouts/slideLayout71.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1.xml"/></Relationships>
</file>

<file path=ppt/slides/_rels/slide94.xml.rels><?xml version="1.0" encoding="UTF-8" standalone="yes"?>
<Relationships xmlns="http://schemas.openxmlformats.org/package/2006/relationships"><Relationship Id="rId3" Type="http://schemas.microsoft.com/office/2018/10/relationships/comments" Target="../comments/modernComment_7FFFCC37_3D6DE732.xml"/><Relationship Id="rId2" Type="http://schemas.openxmlformats.org/officeDocument/2006/relationships/notesSlide" Target="../notesSlides/notesSlide77.xml"/><Relationship Id="rId1" Type="http://schemas.openxmlformats.org/officeDocument/2006/relationships/slideLayout" Target="../slideLayouts/slideLayout72.xml"/><Relationship Id="rId4" Type="http://schemas.openxmlformats.org/officeDocument/2006/relationships/hyperlink" Target="https://www.cdc.gov/about/pdf/workgroup/DSW-Workforce-Recommendations.pdf" TargetMode="External"/></Relationships>
</file>

<file path=ppt/slides/_rels/slide95.xml.rels><?xml version="1.0" encoding="UTF-8" standalone="yes"?>
<Relationships xmlns="http://schemas.openxmlformats.org/package/2006/relationships"><Relationship Id="rId3" Type="http://schemas.microsoft.com/office/2018/10/relationships/comments" Target="../comments/modernComment_7FFFCC36_28AA84B2.xml"/><Relationship Id="rId2" Type="http://schemas.openxmlformats.org/officeDocument/2006/relationships/notesSlide" Target="../notesSlides/notesSlide78.xml"/><Relationship Id="rId1" Type="http://schemas.openxmlformats.org/officeDocument/2006/relationships/slideLayout" Target="../slideLayouts/slideLayout72.xml"/></Relationships>
</file>

<file path=ppt/slides/_rels/slide96.xml.rels><?xml version="1.0" encoding="UTF-8" standalone="yes"?>
<Relationships xmlns="http://schemas.openxmlformats.org/package/2006/relationships"><Relationship Id="rId3" Type="http://schemas.microsoft.com/office/2018/10/relationships/comments" Target="../comments/modernComment_7FFFCC35_FE649CDF.xml"/><Relationship Id="rId2" Type="http://schemas.openxmlformats.org/officeDocument/2006/relationships/notesSlide" Target="../notesSlides/notesSlide79.xml"/><Relationship Id="rId1" Type="http://schemas.openxmlformats.org/officeDocument/2006/relationships/slideLayout" Target="../slideLayouts/slideLayout7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724D5E4-22F1-4F78-AC10-829213AF4D2D}"/>
              </a:ext>
            </a:extLst>
          </p:cNvPr>
          <p:cNvSpPr>
            <a:spLocks noGrp="1"/>
          </p:cNvSpPr>
          <p:nvPr>
            <p:ph type="title"/>
          </p:nvPr>
        </p:nvSpPr>
        <p:spPr>
          <a:xfrm>
            <a:off x="457199" y="3232941"/>
            <a:ext cx="10839490" cy="864404"/>
          </a:xfrm>
        </p:spPr>
        <p:txBody>
          <a:bodyPr/>
          <a:lstStyle/>
          <a:p>
            <a:r>
              <a:rPr lang="en-US"/>
              <a:t>Advisory Committee to the Director (CDC)</a:t>
            </a:r>
          </a:p>
        </p:txBody>
      </p:sp>
      <p:sp>
        <p:nvSpPr>
          <p:cNvPr id="12" name="Subtitle 11">
            <a:extLst>
              <a:ext uri="{FF2B5EF4-FFF2-40B4-BE49-F238E27FC236}">
                <a16:creationId xmlns:a16="http://schemas.microsoft.com/office/drawing/2014/main" id="{6D63F807-9D92-4C76-AE95-C91100592A70}"/>
              </a:ext>
            </a:extLst>
          </p:cNvPr>
          <p:cNvSpPr>
            <a:spLocks noGrp="1"/>
          </p:cNvSpPr>
          <p:nvPr>
            <p:ph type="subTitle" idx="1"/>
          </p:nvPr>
        </p:nvSpPr>
        <p:spPr/>
        <p:txBody>
          <a:bodyPr vert="horz" lIns="91440" tIns="45720" rIns="91440" bIns="45720" rtlCol="0" anchor="t">
            <a:normAutofit/>
          </a:bodyPr>
          <a:lstStyle/>
          <a:p>
            <a:r>
              <a:rPr lang="en-US" dirty="0">
                <a:latin typeface="Calibri"/>
                <a:cs typeface="Calibri"/>
              </a:rPr>
              <a:t>November 14, 2023</a:t>
            </a:r>
          </a:p>
          <a:p>
            <a:r>
              <a:rPr lang="en-US" dirty="0">
                <a:latin typeface="Calibri"/>
                <a:cs typeface="Calibri"/>
              </a:rPr>
              <a:t>9:00 AM – 3:30 PM</a:t>
            </a:r>
          </a:p>
        </p:txBody>
      </p:sp>
      <p:sp>
        <p:nvSpPr>
          <p:cNvPr id="13" name="Text Placeholder 12">
            <a:extLst>
              <a:ext uri="{FF2B5EF4-FFF2-40B4-BE49-F238E27FC236}">
                <a16:creationId xmlns:a16="http://schemas.microsoft.com/office/drawing/2014/main" id="{3E863C48-3CF1-4377-AB24-49CBC9428E21}"/>
              </a:ext>
            </a:extLst>
          </p:cNvPr>
          <p:cNvSpPr>
            <a:spLocks noGrp="1"/>
          </p:cNvSpPr>
          <p:nvPr>
            <p:ph type="body" sz="quarter" idx="10"/>
          </p:nvPr>
        </p:nvSpPr>
        <p:spPr>
          <a:xfrm>
            <a:off x="147234" y="5910039"/>
            <a:ext cx="10192765" cy="864404"/>
          </a:xfrm>
        </p:spPr>
        <p:txBody>
          <a:bodyPr vert="horz" lIns="91440" tIns="45720" rIns="91440" bIns="45720" rtlCol="0" anchor="t">
            <a:noAutofit/>
          </a:bodyPr>
          <a:lstStyle/>
          <a:p>
            <a:r>
              <a:rPr lang="en-US">
                <a:latin typeface="Calibri"/>
                <a:cs typeface="Calibri"/>
              </a:rPr>
              <a:t>Closed Captioning: </a:t>
            </a:r>
            <a:r>
              <a:rPr lang="en-US" b="0">
                <a:latin typeface="Calibri"/>
                <a:cs typeface="Calibri"/>
              </a:rPr>
              <a:t>: </a:t>
            </a:r>
            <a:r>
              <a:rPr lang="en-US" b="0">
                <a:latin typeface="Calibri"/>
                <a:cs typeface="Calibri"/>
                <a:hlinkClick r:id="rId3"/>
              </a:rPr>
              <a:t>https://www.streamtext.net/player?event=14257AdvisoryCommitteeDirectorMeeting</a:t>
            </a:r>
            <a:endParaRPr lang="en-US" b="0">
              <a:cs typeface="Calibri" pitchFamily="34" charset="0"/>
            </a:endParaRPr>
          </a:p>
          <a:p>
            <a:r>
              <a:rPr lang="en-US" b="0">
                <a:latin typeface="Calibri"/>
                <a:cs typeface="Calibri"/>
              </a:rPr>
              <a:t>Event ID is: 14257</a:t>
            </a:r>
            <a:br>
              <a:rPr lang="en-US"/>
            </a:br>
            <a:endParaRPr lang="en-US">
              <a:cs typeface="Calibri"/>
            </a:endParaRPr>
          </a:p>
        </p:txBody>
      </p:sp>
    </p:spTree>
    <p:extLst>
      <p:ext uri="{BB962C8B-B14F-4D97-AF65-F5344CB8AC3E}">
        <p14:creationId xmlns:p14="http://schemas.microsoft.com/office/powerpoint/2010/main" val="1758864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1585DB-C42F-7B69-7C14-04DF06EFDA32}"/>
              </a:ext>
            </a:extLst>
          </p:cNvPr>
          <p:cNvSpPr>
            <a:spLocks noGrp="1"/>
          </p:cNvSpPr>
          <p:nvPr>
            <p:ph type="title"/>
          </p:nvPr>
        </p:nvSpPr>
        <p:spPr>
          <a:xfrm>
            <a:off x="609600" y="274639"/>
            <a:ext cx="10972800" cy="516459"/>
          </a:xfrm>
        </p:spPr>
        <p:txBody>
          <a:bodyPr>
            <a:normAutofit fontScale="90000"/>
          </a:bodyPr>
          <a:lstStyle/>
          <a:p>
            <a:pPr algn="ctr"/>
            <a:r>
              <a:rPr lang="en-US"/>
              <a:t>Division of Laboratory Systems</a:t>
            </a:r>
          </a:p>
        </p:txBody>
      </p:sp>
      <p:sp>
        <p:nvSpPr>
          <p:cNvPr id="5" name="object 70">
            <a:extLst>
              <a:ext uri="{FF2B5EF4-FFF2-40B4-BE49-F238E27FC236}">
                <a16:creationId xmlns:a16="http://schemas.microsoft.com/office/drawing/2014/main" id="{8EBE7F19-0331-3069-951E-8A77D32C3B7D}"/>
              </a:ext>
            </a:extLst>
          </p:cNvPr>
          <p:cNvSpPr/>
          <p:nvPr/>
        </p:nvSpPr>
        <p:spPr>
          <a:xfrm>
            <a:off x="4264458" y="1000767"/>
            <a:ext cx="3524539" cy="1257610"/>
          </a:xfrm>
          <a:custGeom>
            <a:avLst/>
            <a:gdLst/>
            <a:ahLst/>
            <a:cxnLst/>
            <a:rect l="l" t="t" r="r" b="b"/>
            <a:pathLst>
              <a:path w="4800600" h="1938655">
                <a:moveTo>
                  <a:pt x="0" y="1938527"/>
                </a:moveTo>
                <a:lnTo>
                  <a:pt x="4800600" y="1938527"/>
                </a:lnTo>
                <a:lnTo>
                  <a:pt x="4800600" y="0"/>
                </a:lnTo>
                <a:lnTo>
                  <a:pt x="0" y="0"/>
                </a:lnTo>
                <a:lnTo>
                  <a:pt x="0" y="1938527"/>
                </a:lnTo>
                <a:close/>
              </a:path>
            </a:pathLst>
          </a:custGeom>
          <a:ln w="6349">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81ED31FE-F8EE-29A9-2F2E-A73A7B5FB607}"/>
              </a:ext>
            </a:extLst>
          </p:cNvPr>
          <p:cNvSpPr txBox="1"/>
          <p:nvPr/>
        </p:nvSpPr>
        <p:spPr>
          <a:xfrm>
            <a:off x="4119417" y="1027155"/>
            <a:ext cx="3814619"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OFFICE OF THE DIRECTOR</a:t>
            </a: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a:ea typeface="+mn-ea"/>
                <a:cs typeface="+mn-cs"/>
              </a:rPr>
              <a:t>Acting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Dr. Victor D Jesus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a:ea typeface="+mn-ea"/>
                <a:cs typeface="+mn-cs"/>
              </a:rPr>
              <a:t>Deputy Director Management Program and Operations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David Petway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a:ea typeface="+mn-ea"/>
                <a:cs typeface="+mn-cs"/>
              </a:rPr>
              <a:t>Deputy Director for Science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Dr. Collette Fitzgerald</a:t>
            </a:r>
          </a:p>
        </p:txBody>
      </p:sp>
      <p:sp>
        <p:nvSpPr>
          <p:cNvPr id="7" name="Rectangle 6">
            <a:extLst>
              <a:ext uri="{FF2B5EF4-FFF2-40B4-BE49-F238E27FC236}">
                <a16:creationId xmlns:a16="http://schemas.microsoft.com/office/drawing/2014/main" id="{A8F61D23-8D31-A767-4BCC-808C4F76FD8E}"/>
              </a:ext>
            </a:extLst>
          </p:cNvPr>
          <p:cNvSpPr/>
          <p:nvPr/>
        </p:nvSpPr>
        <p:spPr>
          <a:xfrm>
            <a:off x="8079075" y="1006676"/>
            <a:ext cx="2311975" cy="461665"/>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Calibri"/>
                <a:ea typeface="+mn-ea"/>
                <a:cs typeface="+mn-cs"/>
              </a:rPr>
              <a:t>Office of Science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Dr. Bin Chen</a:t>
            </a:r>
          </a:p>
        </p:txBody>
      </p:sp>
      <p:sp>
        <p:nvSpPr>
          <p:cNvPr id="8" name="Rectangle 7">
            <a:extLst>
              <a:ext uri="{FF2B5EF4-FFF2-40B4-BE49-F238E27FC236}">
                <a16:creationId xmlns:a16="http://schemas.microsoft.com/office/drawing/2014/main" id="{D7068876-AD54-A411-8AC7-29B55F87A32A}"/>
              </a:ext>
            </a:extLst>
          </p:cNvPr>
          <p:cNvSpPr/>
          <p:nvPr/>
        </p:nvSpPr>
        <p:spPr>
          <a:xfrm>
            <a:off x="8079075" y="1798185"/>
            <a:ext cx="2311975" cy="461665"/>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Calibri"/>
                <a:ea typeface="+mn-ea"/>
                <a:cs typeface="+mn-cs"/>
              </a:rPr>
              <a:t>Management and Operations Office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Joe Lisko</a:t>
            </a:r>
          </a:p>
        </p:txBody>
      </p:sp>
      <p:sp>
        <p:nvSpPr>
          <p:cNvPr id="9" name="Rectangle 8">
            <a:extLst>
              <a:ext uri="{FF2B5EF4-FFF2-40B4-BE49-F238E27FC236}">
                <a16:creationId xmlns:a16="http://schemas.microsoft.com/office/drawing/2014/main" id="{AB1CEAA8-B3E0-E3D1-5B27-26022CF6F1DA}"/>
              </a:ext>
            </a:extLst>
          </p:cNvPr>
          <p:cNvSpPr/>
          <p:nvPr/>
        </p:nvSpPr>
        <p:spPr>
          <a:xfrm>
            <a:off x="1662403" y="1798184"/>
            <a:ext cx="2311975" cy="461665"/>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Calibri"/>
                <a:ea typeface="+mn-ea"/>
                <a:cs typeface="+mn-cs"/>
              </a:rPr>
              <a:t>Office of Policy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Dr. Jodi Jackson</a:t>
            </a: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0716BF00-9F23-3292-9DE8-92FEEB01638C}"/>
              </a:ext>
            </a:extLst>
          </p:cNvPr>
          <p:cNvSpPr/>
          <p:nvPr/>
        </p:nvSpPr>
        <p:spPr>
          <a:xfrm>
            <a:off x="1662403" y="1006675"/>
            <a:ext cx="2311975" cy="461665"/>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Calibri"/>
                <a:ea typeface="+mn-ea"/>
                <a:cs typeface="+mn-cs"/>
              </a:rPr>
              <a:t>Office of Communication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Dr. Alexandra Mercante</a:t>
            </a: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45720B63-D568-9AA8-E673-DFE08213578C}"/>
              </a:ext>
            </a:extLst>
          </p:cNvPr>
          <p:cNvSpPr/>
          <p:nvPr/>
        </p:nvSpPr>
        <p:spPr>
          <a:xfrm>
            <a:off x="1662403" y="2580379"/>
            <a:ext cx="2311975" cy="626195"/>
          </a:xfrm>
          <a:prstGeom prst="rect">
            <a:avLst/>
          </a:prstGeom>
          <a:solidFill>
            <a:srgbClr val="FFFFCC"/>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Calibri"/>
                <a:ea typeface="+mn-ea"/>
                <a:cs typeface="+mn-cs"/>
              </a:rPr>
              <a:t>National Laboratory Response Systems Branch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Jasmine Chaitram</a:t>
            </a: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838DFE37-5148-036C-4B41-F61A55360513}"/>
              </a:ext>
            </a:extLst>
          </p:cNvPr>
          <p:cNvSpPr/>
          <p:nvPr/>
        </p:nvSpPr>
        <p:spPr>
          <a:xfrm>
            <a:off x="4870739" y="2580380"/>
            <a:ext cx="2311975" cy="626194"/>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Calibri"/>
                <a:ea typeface="+mn-ea"/>
                <a:cs typeface="+mn-cs"/>
              </a:rPr>
              <a:t>Quality and Safety Systems Branch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Dr. Victor De Jesus</a:t>
            </a: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20706CB-AAC0-2AAB-EF09-C755776D2F7E}"/>
              </a:ext>
            </a:extLst>
          </p:cNvPr>
          <p:cNvSpPr/>
          <p:nvPr/>
        </p:nvSpPr>
        <p:spPr>
          <a:xfrm>
            <a:off x="8079075" y="2580379"/>
            <a:ext cx="2311975" cy="626195"/>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Calibri"/>
                <a:ea typeface="+mn-ea"/>
                <a:cs typeface="+mn-cs"/>
              </a:rPr>
              <a:t>Training and Workforce Development Branch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Dr. Kelly Winter</a:t>
            </a: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AC99E27B-4AFD-B70F-3539-5341906009BB}"/>
              </a:ext>
            </a:extLst>
          </p:cNvPr>
          <p:cNvSpPr/>
          <p:nvPr/>
        </p:nvSpPr>
        <p:spPr>
          <a:xfrm>
            <a:off x="1567543" y="3361426"/>
            <a:ext cx="1087910" cy="626195"/>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Laboratory Data Exchange &amp; Standards Team</a:t>
            </a: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D236EEB8-58D0-AD97-2CFC-C55C44076C02}"/>
              </a:ext>
            </a:extLst>
          </p:cNvPr>
          <p:cNvSpPr/>
          <p:nvPr/>
        </p:nvSpPr>
        <p:spPr>
          <a:xfrm>
            <a:off x="2981328" y="3361426"/>
            <a:ext cx="993050" cy="626195"/>
          </a:xfrm>
          <a:prstGeom prst="rect">
            <a:avLst/>
          </a:prstGeom>
          <a:solidFill>
            <a:srgbClr val="E9EDF4"/>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Clinical Laboratory Engagement Team</a:t>
            </a: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86742D32-D3E5-227B-3922-9B91DDBC2C40}"/>
              </a:ext>
            </a:extLst>
          </p:cNvPr>
          <p:cNvSpPr/>
          <p:nvPr/>
        </p:nvSpPr>
        <p:spPr>
          <a:xfrm>
            <a:off x="1567543" y="4100870"/>
            <a:ext cx="1087910" cy="626195"/>
          </a:xfrm>
          <a:prstGeom prst="rect">
            <a:avLst/>
          </a:prstGeom>
          <a:solidFill>
            <a:srgbClr val="FFFFCC"/>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Laboratory Response Network-B</a:t>
            </a: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F222B82A-ED17-0705-34D6-CD54D156E8A7}"/>
              </a:ext>
            </a:extLst>
          </p:cNvPr>
          <p:cNvSpPr/>
          <p:nvPr/>
        </p:nvSpPr>
        <p:spPr>
          <a:xfrm>
            <a:off x="4870739" y="3361426"/>
            <a:ext cx="993050" cy="626195"/>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Quality Core Team</a:t>
            </a: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AB432844-11C0-228D-5AFD-7EFEAB0236CA}"/>
              </a:ext>
            </a:extLst>
          </p:cNvPr>
          <p:cNvSpPr/>
          <p:nvPr/>
        </p:nvSpPr>
        <p:spPr>
          <a:xfrm>
            <a:off x="4870739" y="4100869"/>
            <a:ext cx="993050" cy="626195"/>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Safety Core Team</a:t>
            </a: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8D980218-700C-F081-0292-2F52533F0E11}"/>
              </a:ext>
            </a:extLst>
          </p:cNvPr>
          <p:cNvSpPr/>
          <p:nvPr/>
        </p:nvSpPr>
        <p:spPr>
          <a:xfrm>
            <a:off x="6189663" y="3351231"/>
            <a:ext cx="993050" cy="626195"/>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CLIA Core Team</a:t>
            </a: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41E38F2D-4475-728A-A326-3673BD50A301}"/>
              </a:ext>
            </a:extLst>
          </p:cNvPr>
          <p:cNvSpPr/>
          <p:nvPr/>
        </p:nvSpPr>
        <p:spPr>
          <a:xfrm>
            <a:off x="6189662" y="4081358"/>
            <a:ext cx="993050" cy="626195"/>
          </a:xfrm>
          <a:prstGeom prst="rect">
            <a:avLst/>
          </a:prstGeom>
          <a:solidFill>
            <a:srgbClr val="FFFFCC"/>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Data Science Team</a:t>
            </a: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0DEAD3C6-0E66-F411-DD2A-30ACCB734D4A}"/>
              </a:ext>
            </a:extLst>
          </p:cNvPr>
          <p:cNvSpPr/>
          <p:nvPr/>
        </p:nvSpPr>
        <p:spPr>
          <a:xfrm>
            <a:off x="8079075" y="3310589"/>
            <a:ext cx="993050" cy="626195"/>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Training and Strategy Operations Team</a:t>
            </a: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98569AF0-D6E3-77EF-0CD0-2F92DF550818}"/>
              </a:ext>
            </a:extLst>
          </p:cNvPr>
          <p:cNvSpPr/>
          <p:nvPr/>
        </p:nvSpPr>
        <p:spPr>
          <a:xfrm>
            <a:off x="8079075" y="4011913"/>
            <a:ext cx="993050" cy="626195"/>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Virtual Reality and Learning Tech Trends Team</a:t>
            </a: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C0DF7CC7-4751-CEB3-1E94-59E69C898B0E}"/>
              </a:ext>
            </a:extLst>
          </p:cNvPr>
          <p:cNvSpPr/>
          <p:nvPr/>
        </p:nvSpPr>
        <p:spPr>
          <a:xfrm>
            <a:off x="8079075" y="4713237"/>
            <a:ext cx="993050" cy="626195"/>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Dissemination Team</a:t>
            </a: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B95F2DF2-2F93-E954-B58F-77AEFC30FC8F}"/>
              </a:ext>
            </a:extLst>
          </p:cNvPr>
          <p:cNvSpPr/>
          <p:nvPr/>
        </p:nvSpPr>
        <p:spPr>
          <a:xfrm>
            <a:off x="8079075" y="5414560"/>
            <a:ext cx="993050" cy="626195"/>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eLearning and Training of Trainers Team</a:t>
            </a: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0A355490-3988-7C56-ED01-63F431F2A5D7}"/>
              </a:ext>
            </a:extLst>
          </p:cNvPr>
          <p:cNvSpPr/>
          <p:nvPr/>
        </p:nvSpPr>
        <p:spPr>
          <a:xfrm>
            <a:off x="9398000" y="3310589"/>
            <a:ext cx="993050" cy="626195"/>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Just-in-Time Training Team</a:t>
            </a: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C14FDA7D-058D-3FCD-A869-FE8923B5B3EB}"/>
              </a:ext>
            </a:extLst>
          </p:cNvPr>
          <p:cNvSpPr/>
          <p:nvPr/>
        </p:nvSpPr>
        <p:spPr>
          <a:xfrm>
            <a:off x="9398000" y="4011913"/>
            <a:ext cx="993050" cy="626195"/>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Outreach and Engagement Team</a:t>
            </a: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8D71E39D-1F63-4F91-CD7C-801004505F00}"/>
              </a:ext>
            </a:extLst>
          </p:cNvPr>
          <p:cNvSpPr/>
          <p:nvPr/>
        </p:nvSpPr>
        <p:spPr>
          <a:xfrm>
            <a:off x="9398000" y="4713237"/>
            <a:ext cx="993050" cy="626195"/>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CoAgs and Workforce Development Team</a:t>
            </a: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5CD6DD9D-8774-4D21-B3AB-DB1A254A59CD}"/>
              </a:ext>
            </a:extLst>
          </p:cNvPr>
          <p:cNvSpPr/>
          <p:nvPr/>
        </p:nvSpPr>
        <p:spPr>
          <a:xfrm>
            <a:off x="9398000" y="5414560"/>
            <a:ext cx="993050" cy="626195"/>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Partnerships and Promotions Team</a:t>
            </a: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cxnSp>
        <p:nvCxnSpPr>
          <p:cNvPr id="29" name="Straight Connector 28">
            <a:extLst>
              <a:ext uri="{FF2B5EF4-FFF2-40B4-BE49-F238E27FC236}">
                <a16:creationId xmlns:a16="http://schemas.microsoft.com/office/drawing/2014/main" id="{89DC7150-C496-B0E6-D829-C13D6A98BC64}"/>
              </a:ext>
            </a:extLst>
          </p:cNvPr>
          <p:cNvCxnSpPr>
            <a:stCxn id="10" idx="3"/>
          </p:cNvCxnSpPr>
          <p:nvPr/>
        </p:nvCxnSpPr>
        <p:spPr>
          <a:xfrm flipV="1">
            <a:off x="3974378" y="1237507"/>
            <a:ext cx="290080" cy="1"/>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EE2C6B7C-AFD8-9CAC-97E4-66D7BCF5CB23}"/>
              </a:ext>
            </a:extLst>
          </p:cNvPr>
          <p:cNvCxnSpPr/>
          <p:nvPr/>
        </p:nvCxnSpPr>
        <p:spPr>
          <a:xfrm flipV="1">
            <a:off x="3974376" y="2029015"/>
            <a:ext cx="290080" cy="1"/>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B798DAA3-D828-1FCF-C542-E6372010FFE4}"/>
              </a:ext>
            </a:extLst>
          </p:cNvPr>
          <p:cNvCxnSpPr/>
          <p:nvPr/>
        </p:nvCxnSpPr>
        <p:spPr>
          <a:xfrm flipV="1">
            <a:off x="7788996" y="1237507"/>
            <a:ext cx="290080" cy="1"/>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C373BF0D-123C-9508-7895-489EF6CC0306}"/>
              </a:ext>
            </a:extLst>
          </p:cNvPr>
          <p:cNvCxnSpPr/>
          <p:nvPr/>
        </p:nvCxnSpPr>
        <p:spPr>
          <a:xfrm flipV="1">
            <a:off x="7788996" y="2029015"/>
            <a:ext cx="290080" cy="1"/>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DAAA1DF7-91E7-A80B-C969-6F835C517B8A}"/>
              </a:ext>
            </a:extLst>
          </p:cNvPr>
          <p:cNvCxnSpPr>
            <a:cxnSpLocks/>
          </p:cNvCxnSpPr>
          <p:nvPr/>
        </p:nvCxnSpPr>
        <p:spPr>
          <a:xfrm flipV="1">
            <a:off x="6026726" y="2258377"/>
            <a:ext cx="0" cy="197250"/>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7A71CD63-D7B1-0B84-2F47-BCD55CCD7CA3}"/>
              </a:ext>
            </a:extLst>
          </p:cNvPr>
          <p:cNvCxnSpPr>
            <a:cxnSpLocks/>
          </p:cNvCxnSpPr>
          <p:nvPr/>
        </p:nvCxnSpPr>
        <p:spPr>
          <a:xfrm>
            <a:off x="6026726" y="2455627"/>
            <a:ext cx="3208335" cy="0"/>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8208626D-A63B-CE20-A7F8-F5299F2ABCD8}"/>
              </a:ext>
            </a:extLst>
          </p:cNvPr>
          <p:cNvCxnSpPr>
            <a:cxnSpLocks/>
          </p:cNvCxnSpPr>
          <p:nvPr/>
        </p:nvCxnSpPr>
        <p:spPr>
          <a:xfrm flipH="1">
            <a:off x="2818390" y="2455627"/>
            <a:ext cx="3208336" cy="0"/>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9A6AD838-426A-F69B-8A19-61B7F650FFBB}"/>
              </a:ext>
            </a:extLst>
          </p:cNvPr>
          <p:cNvCxnSpPr>
            <a:cxnSpLocks/>
            <a:stCxn id="11" idx="0"/>
          </p:cNvCxnSpPr>
          <p:nvPr/>
        </p:nvCxnSpPr>
        <p:spPr>
          <a:xfrm flipV="1">
            <a:off x="2818391" y="2455627"/>
            <a:ext cx="0" cy="124752"/>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9C8102F9-792D-1625-80CE-AC605070188A}"/>
              </a:ext>
            </a:extLst>
          </p:cNvPr>
          <p:cNvCxnSpPr>
            <a:cxnSpLocks/>
            <a:stCxn id="12" idx="0"/>
          </p:cNvCxnSpPr>
          <p:nvPr/>
        </p:nvCxnSpPr>
        <p:spPr>
          <a:xfrm flipH="1" flipV="1">
            <a:off x="6026726" y="2357002"/>
            <a:ext cx="1" cy="223378"/>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B0955393-C5B1-A645-6EA4-64A6341C028D}"/>
              </a:ext>
            </a:extLst>
          </p:cNvPr>
          <p:cNvCxnSpPr>
            <a:cxnSpLocks/>
            <a:stCxn id="13" idx="0"/>
          </p:cNvCxnSpPr>
          <p:nvPr/>
        </p:nvCxnSpPr>
        <p:spPr>
          <a:xfrm flipH="1" flipV="1">
            <a:off x="9235061" y="2455627"/>
            <a:ext cx="2" cy="124752"/>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61B0B56B-8A5F-508F-110F-7EC83D6BD92C}"/>
              </a:ext>
            </a:extLst>
          </p:cNvPr>
          <p:cNvCxnSpPr>
            <a:cxnSpLocks/>
            <a:endCxn id="11" idx="2"/>
          </p:cNvCxnSpPr>
          <p:nvPr/>
        </p:nvCxnSpPr>
        <p:spPr>
          <a:xfrm flipV="1">
            <a:off x="2818391" y="3206574"/>
            <a:ext cx="0" cy="1248845"/>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39ADBBD8-167D-8A28-F7F1-ED63CF8FA3E9}"/>
              </a:ext>
            </a:extLst>
          </p:cNvPr>
          <p:cNvCxnSpPr>
            <a:cxnSpLocks/>
            <a:stCxn id="14" idx="3"/>
            <a:endCxn id="15" idx="1"/>
          </p:cNvCxnSpPr>
          <p:nvPr/>
        </p:nvCxnSpPr>
        <p:spPr>
          <a:xfrm>
            <a:off x="2655453" y="3674524"/>
            <a:ext cx="325875" cy="0"/>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3E0C14F6-9892-8245-53F4-D1CD37BF1F63}"/>
              </a:ext>
            </a:extLst>
          </p:cNvPr>
          <p:cNvCxnSpPr>
            <a:cxnSpLocks/>
          </p:cNvCxnSpPr>
          <p:nvPr/>
        </p:nvCxnSpPr>
        <p:spPr>
          <a:xfrm flipV="1">
            <a:off x="6026726" y="3215012"/>
            <a:ext cx="0" cy="1248845"/>
          </a:xfrm>
          <a:prstGeom prst="line">
            <a:avLst/>
          </a:prstGeom>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13FCD873-42F5-4653-849B-5C918F73B8EF}"/>
              </a:ext>
            </a:extLst>
          </p:cNvPr>
          <p:cNvCxnSpPr>
            <a:cxnSpLocks/>
          </p:cNvCxnSpPr>
          <p:nvPr/>
        </p:nvCxnSpPr>
        <p:spPr>
          <a:xfrm>
            <a:off x="5863789" y="3674524"/>
            <a:ext cx="325875" cy="0"/>
          </a:xfrm>
          <a:prstGeom prst="line">
            <a:avLst/>
          </a:prstGeom>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7C4318BC-2F65-6E20-4FE7-6822FD2445BA}"/>
              </a:ext>
            </a:extLst>
          </p:cNvPr>
          <p:cNvCxnSpPr>
            <a:cxnSpLocks/>
          </p:cNvCxnSpPr>
          <p:nvPr/>
        </p:nvCxnSpPr>
        <p:spPr>
          <a:xfrm>
            <a:off x="5863787" y="4471495"/>
            <a:ext cx="325875" cy="0"/>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EB06789A-7530-A62A-9310-5BB7C2B605B4}"/>
              </a:ext>
            </a:extLst>
          </p:cNvPr>
          <p:cNvCxnSpPr>
            <a:cxnSpLocks/>
          </p:cNvCxnSpPr>
          <p:nvPr/>
        </p:nvCxnSpPr>
        <p:spPr>
          <a:xfrm flipV="1">
            <a:off x="9235061" y="3206574"/>
            <a:ext cx="0" cy="2588672"/>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5DD21F77-B732-2364-2C81-A3C9FCD1C011}"/>
              </a:ext>
            </a:extLst>
          </p:cNvPr>
          <p:cNvCxnSpPr>
            <a:cxnSpLocks/>
          </p:cNvCxnSpPr>
          <p:nvPr/>
        </p:nvCxnSpPr>
        <p:spPr>
          <a:xfrm>
            <a:off x="9072125" y="3674524"/>
            <a:ext cx="325875" cy="0"/>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19C4A1AB-7DDF-F93D-86DA-B01C489930CF}"/>
              </a:ext>
            </a:extLst>
          </p:cNvPr>
          <p:cNvCxnSpPr>
            <a:cxnSpLocks/>
          </p:cNvCxnSpPr>
          <p:nvPr/>
        </p:nvCxnSpPr>
        <p:spPr>
          <a:xfrm>
            <a:off x="9072123" y="4379219"/>
            <a:ext cx="325875" cy="0"/>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4B7139BC-223C-0BE8-2875-BF80E310D7A5}"/>
              </a:ext>
            </a:extLst>
          </p:cNvPr>
          <p:cNvCxnSpPr>
            <a:cxnSpLocks/>
          </p:cNvCxnSpPr>
          <p:nvPr/>
        </p:nvCxnSpPr>
        <p:spPr>
          <a:xfrm>
            <a:off x="9072123" y="5033470"/>
            <a:ext cx="325875" cy="0"/>
          </a:xfrm>
          <a:prstGeom prst="line">
            <a:avLst/>
          </a:prstGeom>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2E702EC3-7200-3E98-9744-4ACCBFA92A6A}"/>
              </a:ext>
            </a:extLst>
          </p:cNvPr>
          <p:cNvCxnSpPr>
            <a:cxnSpLocks/>
          </p:cNvCxnSpPr>
          <p:nvPr/>
        </p:nvCxnSpPr>
        <p:spPr>
          <a:xfrm>
            <a:off x="9072123" y="5794892"/>
            <a:ext cx="325875" cy="0"/>
          </a:xfrm>
          <a:prstGeom prst="line">
            <a:avLst/>
          </a:prstGeom>
        </p:spPr>
        <p:style>
          <a:lnRef idx="1">
            <a:schemeClr val="dk1"/>
          </a:lnRef>
          <a:fillRef idx="0">
            <a:schemeClr val="dk1"/>
          </a:fillRef>
          <a:effectRef idx="0">
            <a:schemeClr val="dk1"/>
          </a:effectRef>
          <a:fontRef idx="minor">
            <a:schemeClr val="tx1"/>
          </a:fontRef>
        </p:style>
      </p:cxnSp>
      <p:sp>
        <p:nvSpPr>
          <p:cNvPr id="49" name="Rectangle 48">
            <a:extLst>
              <a:ext uri="{FF2B5EF4-FFF2-40B4-BE49-F238E27FC236}">
                <a16:creationId xmlns:a16="http://schemas.microsoft.com/office/drawing/2014/main" id="{2A87B3B7-F567-4C67-D471-ABCE89C78EFA}"/>
              </a:ext>
            </a:extLst>
          </p:cNvPr>
          <p:cNvSpPr/>
          <p:nvPr/>
        </p:nvSpPr>
        <p:spPr>
          <a:xfrm>
            <a:off x="2983925" y="4103661"/>
            <a:ext cx="996696" cy="622876"/>
          </a:xfrm>
          <a:prstGeom prst="rect">
            <a:avLst/>
          </a:prstGeom>
          <a:solidFill>
            <a:srgbClr val="FFFFCC"/>
          </a:solidFill>
          <a:ln>
            <a:solidFill>
              <a:schemeClr val="tx1"/>
            </a:solid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ELIMS Team</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cxnSp>
        <p:nvCxnSpPr>
          <p:cNvPr id="50" name="Straight Connector 49">
            <a:extLst>
              <a:ext uri="{FF2B5EF4-FFF2-40B4-BE49-F238E27FC236}">
                <a16:creationId xmlns:a16="http://schemas.microsoft.com/office/drawing/2014/main" id="{3B11B806-AE5A-A4F4-A7DD-C2332FE47876}"/>
              </a:ext>
            </a:extLst>
          </p:cNvPr>
          <p:cNvCxnSpPr>
            <a:cxnSpLocks/>
          </p:cNvCxnSpPr>
          <p:nvPr/>
        </p:nvCxnSpPr>
        <p:spPr>
          <a:xfrm>
            <a:off x="2655453" y="4474623"/>
            <a:ext cx="325875" cy="0"/>
          </a:xfrm>
          <a:prstGeom prst="line">
            <a:avLst/>
          </a:prstGeom>
        </p:spPr>
        <p:style>
          <a:lnRef idx="1">
            <a:schemeClr val="dk1"/>
          </a:lnRef>
          <a:fillRef idx="0">
            <a:schemeClr val="dk1"/>
          </a:fillRef>
          <a:effectRef idx="0">
            <a:schemeClr val="dk1"/>
          </a:effectRef>
          <a:fontRef idx="minor">
            <a:schemeClr val="tx1"/>
          </a:fontRef>
        </p:style>
      </p:cxnSp>
      <p:sp>
        <p:nvSpPr>
          <p:cNvPr id="51" name="TextBox 50">
            <a:extLst>
              <a:ext uri="{FF2B5EF4-FFF2-40B4-BE49-F238E27FC236}">
                <a16:creationId xmlns:a16="http://schemas.microsoft.com/office/drawing/2014/main" id="{392FAC99-98AB-EAF2-1AE0-B33169203327}"/>
              </a:ext>
            </a:extLst>
          </p:cNvPr>
          <p:cNvSpPr txBox="1"/>
          <p:nvPr/>
        </p:nvSpPr>
        <p:spPr>
          <a:xfrm>
            <a:off x="-200519" y="6250172"/>
            <a:ext cx="213360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As of October 1, 2023</a:t>
            </a:r>
          </a:p>
        </p:txBody>
      </p:sp>
    </p:spTree>
    <p:extLst>
      <p:ext uri="{BB962C8B-B14F-4D97-AF65-F5344CB8AC3E}">
        <p14:creationId xmlns:p14="http://schemas.microsoft.com/office/powerpoint/2010/main" val="26908561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FCDB8-0A0C-7E96-4E52-6D99A3EC76FC}"/>
              </a:ext>
            </a:extLst>
          </p:cNvPr>
          <p:cNvSpPr>
            <a:spLocks noGrp="1"/>
          </p:cNvSpPr>
          <p:nvPr>
            <p:ph type="title"/>
          </p:nvPr>
        </p:nvSpPr>
        <p:spPr/>
        <p:txBody>
          <a:bodyPr/>
          <a:lstStyle/>
          <a:p>
            <a:r>
              <a:rPr lang="en-US">
                <a:latin typeface="Arial"/>
                <a:cs typeface="Arial"/>
              </a:rPr>
              <a:t>Questions to Address Key Issues in TORs</a:t>
            </a:r>
          </a:p>
        </p:txBody>
      </p:sp>
      <p:sp>
        <p:nvSpPr>
          <p:cNvPr id="3" name="Content Placeholder 2">
            <a:extLst>
              <a:ext uri="{FF2B5EF4-FFF2-40B4-BE49-F238E27FC236}">
                <a16:creationId xmlns:a16="http://schemas.microsoft.com/office/drawing/2014/main" id="{F5DFD932-8D2A-31CD-700D-7AFEFAEB99DA}"/>
              </a:ext>
            </a:extLst>
          </p:cNvPr>
          <p:cNvSpPr>
            <a:spLocks noGrp="1"/>
          </p:cNvSpPr>
          <p:nvPr>
            <p:ph idx="1"/>
          </p:nvPr>
        </p:nvSpPr>
        <p:spPr/>
        <p:txBody>
          <a:bodyPr vert="horz" lIns="91440" tIns="45720" rIns="91440" bIns="45720" rtlCol="0" anchor="t">
            <a:normAutofit/>
          </a:bodyPr>
          <a:lstStyle/>
          <a:p>
            <a:pPr marL="285750" indent="-285750">
              <a:spcAft>
                <a:spcPts val="1200"/>
              </a:spcAft>
              <a:buFont typeface="Arial,Sans-Serif" panose="020B0604020202020204" pitchFamily="34" charset="0"/>
            </a:pPr>
            <a:r>
              <a:rPr lang="en-US" sz="3200">
                <a:latin typeface="+mn-lt"/>
                <a:cs typeface="Calibri"/>
              </a:rPr>
              <a:t>How can the CDC implement a process to comprehensively assess data reporting systems, aiming to enhance sustainability, alleviate partner burdens, and minimize potential redundancies?</a:t>
            </a:r>
          </a:p>
          <a:p>
            <a:pPr marL="285750" indent="-285750">
              <a:spcAft>
                <a:spcPts val="1200"/>
              </a:spcAft>
              <a:buFont typeface="Arial,Sans-Serif" panose="020B0604020202020204" pitchFamily="34" charset="0"/>
            </a:pPr>
            <a:r>
              <a:rPr lang="en-US" sz="3200">
                <a:latin typeface="+mn-lt"/>
                <a:cs typeface="Calibri"/>
              </a:rPr>
              <a:t>How can this process effectively streamline the evaluation of technical, system, and procedural aspects within CDC's data reporting systems, while establishing clear criteria for identifying and eliminating redundancies?</a:t>
            </a:r>
          </a:p>
        </p:txBody>
      </p:sp>
    </p:spTree>
    <p:extLst>
      <p:ext uri="{BB962C8B-B14F-4D97-AF65-F5344CB8AC3E}">
        <p14:creationId xmlns:p14="http://schemas.microsoft.com/office/powerpoint/2010/main" val="111558525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7B7A43A-F15E-9812-12EB-4A0A71ABBE85}"/>
              </a:ext>
            </a:extLst>
          </p:cNvPr>
          <p:cNvSpPr>
            <a:spLocks noGrp="1"/>
          </p:cNvSpPr>
          <p:nvPr>
            <p:ph sz="quarter" idx="10"/>
          </p:nvPr>
        </p:nvSpPr>
        <p:spPr/>
        <p:txBody>
          <a:bodyPr vert="horz" lIns="91440" tIns="45720" rIns="91440" bIns="45720" rtlCol="0" anchor="t">
            <a:normAutofit/>
          </a:bodyPr>
          <a:lstStyle/>
          <a:p>
            <a:r>
              <a:rPr lang="en-US" dirty="0"/>
              <a:t>Discussion and Vote</a:t>
            </a:r>
          </a:p>
        </p:txBody>
      </p:sp>
    </p:spTree>
    <p:extLst>
      <p:ext uri="{BB962C8B-B14F-4D97-AF65-F5344CB8AC3E}">
        <p14:creationId xmlns:p14="http://schemas.microsoft.com/office/powerpoint/2010/main" val="29592075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7B7A43A-F15E-9812-12EB-4A0A71ABBE85}"/>
              </a:ext>
            </a:extLst>
          </p:cNvPr>
          <p:cNvSpPr>
            <a:spLocks noGrp="1"/>
          </p:cNvSpPr>
          <p:nvPr>
            <p:ph sz="quarter" idx="10"/>
          </p:nvPr>
        </p:nvSpPr>
        <p:spPr/>
        <p:txBody>
          <a:bodyPr vert="horz" lIns="91440" tIns="45720" rIns="91440" bIns="45720" rtlCol="0" anchor="t">
            <a:normAutofit/>
          </a:bodyPr>
          <a:lstStyle/>
          <a:p>
            <a:r>
              <a:rPr lang="en-US"/>
              <a:t>Closing Remarks</a:t>
            </a:r>
          </a:p>
        </p:txBody>
      </p:sp>
      <p:sp>
        <p:nvSpPr>
          <p:cNvPr id="3" name="Text Placeholder 3">
            <a:extLst>
              <a:ext uri="{FF2B5EF4-FFF2-40B4-BE49-F238E27FC236}">
                <a16:creationId xmlns:a16="http://schemas.microsoft.com/office/drawing/2014/main" id="{23DE3995-6491-528F-228E-94A5E0D27116}"/>
              </a:ext>
            </a:extLst>
          </p:cNvPr>
          <p:cNvSpPr>
            <a:spLocks noGrp="1"/>
          </p:cNvSpPr>
          <p:nvPr>
            <p:ph type="body" idx="1"/>
          </p:nvPr>
        </p:nvSpPr>
        <p:spPr>
          <a:xfrm>
            <a:off x="576262" y="4178475"/>
            <a:ext cx="7772400" cy="765238"/>
          </a:xfrm>
        </p:spPr>
        <p:txBody>
          <a:bodyPr>
            <a:noAutofit/>
          </a:bodyPr>
          <a:lstStyle/>
          <a:p>
            <a:r>
              <a:rPr lang="en-US">
                <a:solidFill>
                  <a:schemeClr val="bg2"/>
                </a:solidFill>
              </a:rPr>
              <a:t>David Fleming, MD</a:t>
            </a:r>
            <a:endParaRPr lang="en-US"/>
          </a:p>
          <a:p>
            <a:r>
              <a:rPr lang="en-US">
                <a:solidFill>
                  <a:schemeClr val="bg2"/>
                </a:solidFill>
              </a:rPr>
              <a:t>ACD Chair</a:t>
            </a:r>
          </a:p>
        </p:txBody>
      </p:sp>
    </p:spTree>
    <p:extLst>
      <p:ext uri="{BB962C8B-B14F-4D97-AF65-F5344CB8AC3E}">
        <p14:creationId xmlns:p14="http://schemas.microsoft.com/office/powerpoint/2010/main" val="3924603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7B7A43A-F15E-9812-12EB-4A0A71ABBE85}"/>
              </a:ext>
            </a:extLst>
          </p:cNvPr>
          <p:cNvSpPr>
            <a:spLocks noGrp="1"/>
          </p:cNvSpPr>
          <p:nvPr>
            <p:ph sz="quarter" idx="10"/>
          </p:nvPr>
        </p:nvSpPr>
        <p:spPr/>
        <p:txBody>
          <a:bodyPr vert="horz" lIns="91440" tIns="45720" rIns="91440" bIns="45720" rtlCol="0" anchor="t">
            <a:normAutofit/>
          </a:bodyPr>
          <a:lstStyle/>
          <a:p>
            <a:r>
              <a:rPr lang="en-US"/>
              <a:t>Adjourn</a:t>
            </a:r>
          </a:p>
        </p:txBody>
      </p:sp>
    </p:spTree>
    <p:extLst>
      <p:ext uri="{BB962C8B-B14F-4D97-AF65-F5344CB8AC3E}">
        <p14:creationId xmlns:p14="http://schemas.microsoft.com/office/powerpoint/2010/main" val="187519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CA1B80B-0EE4-178A-3EDB-92324A8EBE3A}"/>
              </a:ext>
            </a:extLst>
          </p:cNvPr>
          <p:cNvSpPr>
            <a:spLocks noGrp="1"/>
          </p:cNvSpPr>
          <p:nvPr>
            <p:ph type="title"/>
          </p:nvPr>
        </p:nvSpPr>
        <p:spPr>
          <a:xfrm>
            <a:off x="609600" y="274639"/>
            <a:ext cx="10972800" cy="516459"/>
          </a:xfrm>
        </p:spPr>
        <p:txBody>
          <a:bodyPr>
            <a:normAutofit fontScale="90000"/>
          </a:bodyPr>
          <a:lstStyle/>
          <a:p>
            <a:pPr algn="ctr"/>
            <a:r>
              <a:rPr lang="en-US"/>
              <a:t>NCEZID Division of Core Laboratory Services and Response</a:t>
            </a:r>
          </a:p>
        </p:txBody>
      </p:sp>
      <p:sp>
        <p:nvSpPr>
          <p:cNvPr id="5" name="TextBox 4">
            <a:extLst>
              <a:ext uri="{FF2B5EF4-FFF2-40B4-BE49-F238E27FC236}">
                <a16:creationId xmlns:a16="http://schemas.microsoft.com/office/drawing/2014/main" id="{70A80F66-9A34-4984-835F-1B118E3766DA}"/>
              </a:ext>
            </a:extLst>
          </p:cNvPr>
          <p:cNvSpPr txBox="1"/>
          <p:nvPr/>
        </p:nvSpPr>
        <p:spPr>
          <a:xfrm>
            <a:off x="-200519" y="6250172"/>
            <a:ext cx="213360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As of October 1, 2023</a:t>
            </a:r>
          </a:p>
        </p:txBody>
      </p:sp>
      <p:sp>
        <p:nvSpPr>
          <p:cNvPr id="6" name="object 70">
            <a:extLst>
              <a:ext uri="{FF2B5EF4-FFF2-40B4-BE49-F238E27FC236}">
                <a16:creationId xmlns:a16="http://schemas.microsoft.com/office/drawing/2014/main" id="{5899B58A-E079-31EF-1FC9-8E2A6103E9DD}"/>
              </a:ext>
            </a:extLst>
          </p:cNvPr>
          <p:cNvSpPr/>
          <p:nvPr/>
        </p:nvSpPr>
        <p:spPr>
          <a:xfrm>
            <a:off x="4264458" y="1074987"/>
            <a:ext cx="3524539" cy="1842271"/>
          </a:xfrm>
          <a:custGeom>
            <a:avLst/>
            <a:gdLst/>
            <a:ahLst/>
            <a:cxnLst/>
            <a:rect l="l" t="t" r="r" b="b"/>
            <a:pathLst>
              <a:path w="4800600" h="1938655">
                <a:moveTo>
                  <a:pt x="0" y="1938527"/>
                </a:moveTo>
                <a:lnTo>
                  <a:pt x="4800600" y="1938527"/>
                </a:lnTo>
                <a:lnTo>
                  <a:pt x="4800600" y="0"/>
                </a:lnTo>
                <a:lnTo>
                  <a:pt x="0" y="0"/>
                </a:lnTo>
                <a:lnTo>
                  <a:pt x="0" y="1938527"/>
                </a:lnTo>
                <a:close/>
              </a:path>
            </a:pathLst>
          </a:custGeom>
          <a:ln w="6349">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DD9692A9-D4F2-5FC8-B48B-FEB837963558}"/>
              </a:ext>
            </a:extLst>
          </p:cNvPr>
          <p:cNvSpPr txBox="1"/>
          <p:nvPr/>
        </p:nvSpPr>
        <p:spPr>
          <a:xfrm>
            <a:off x="4264458" y="1101376"/>
            <a:ext cx="3524540" cy="18158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OFFICE OF THE DIRECTOR</a:t>
            </a: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a:ea typeface="+mn-ea"/>
                <a:cs typeface="+mn-cs"/>
              </a:rPr>
              <a:t>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Dr. Darin Carroll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a:ea typeface="+mn-ea"/>
                <a:cs typeface="+mn-cs"/>
              </a:rPr>
              <a:t>Deputy Director</a:t>
            </a:r>
            <a:endParaRPr kumimoji="0" lang="en-US" sz="10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Gary Cobb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a:ea typeface="+mn-ea"/>
                <a:cs typeface="+mn-cs"/>
              </a:rPr>
              <a:t>Division Management Official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Donnell Warren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a:ea typeface="+mn-ea"/>
                <a:cs typeface="+mn-cs"/>
              </a:rPr>
              <a:t>Associate Director for Laboratory Science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Dr. Jonathan Moon (Acting)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a:ea typeface="+mn-ea"/>
                <a:cs typeface="+mn-cs"/>
              </a:rPr>
              <a:t>Senior Advisor for Policy and Senior Communications Specialist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Suzette Bartley</a:t>
            </a:r>
          </a:p>
        </p:txBody>
      </p:sp>
      <p:sp>
        <p:nvSpPr>
          <p:cNvPr id="8" name="Rectangle 7">
            <a:extLst>
              <a:ext uri="{FF2B5EF4-FFF2-40B4-BE49-F238E27FC236}">
                <a16:creationId xmlns:a16="http://schemas.microsoft.com/office/drawing/2014/main" id="{541FCA4E-CF23-5B55-1AAA-3CB98627E395}"/>
              </a:ext>
            </a:extLst>
          </p:cNvPr>
          <p:cNvSpPr/>
          <p:nvPr/>
        </p:nvSpPr>
        <p:spPr>
          <a:xfrm>
            <a:off x="8079074" y="1115082"/>
            <a:ext cx="2311975" cy="461665"/>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a:ea typeface="+mn-ea"/>
                <a:cs typeface="+mn-cs"/>
              </a:rPr>
              <a:t>Quality Management Program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Heather Hughes</a:t>
            </a:r>
          </a:p>
        </p:txBody>
      </p:sp>
      <p:sp>
        <p:nvSpPr>
          <p:cNvPr id="9" name="Rectangle 8">
            <a:extLst>
              <a:ext uri="{FF2B5EF4-FFF2-40B4-BE49-F238E27FC236}">
                <a16:creationId xmlns:a16="http://schemas.microsoft.com/office/drawing/2014/main" id="{0044E48B-120B-CA80-C48A-0BFA4732E8DB}"/>
              </a:ext>
            </a:extLst>
          </p:cNvPr>
          <p:cNvSpPr/>
          <p:nvPr/>
        </p:nvSpPr>
        <p:spPr>
          <a:xfrm>
            <a:off x="1516350" y="1120087"/>
            <a:ext cx="2311975" cy="461665"/>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a:ea typeface="+mn-ea"/>
                <a:cs typeface="+mn-cs"/>
              </a:rPr>
              <a:t>Drug 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Dr. Julian Jolly</a:t>
            </a:r>
          </a:p>
        </p:txBody>
      </p:sp>
      <p:sp>
        <p:nvSpPr>
          <p:cNvPr id="10" name="Rectangle 9">
            <a:extLst>
              <a:ext uri="{FF2B5EF4-FFF2-40B4-BE49-F238E27FC236}">
                <a16:creationId xmlns:a16="http://schemas.microsoft.com/office/drawing/2014/main" id="{E9BEEEF2-55E6-72D3-EC38-866BD59BC018}"/>
              </a:ext>
            </a:extLst>
          </p:cNvPr>
          <p:cNvSpPr/>
          <p:nvPr/>
        </p:nvSpPr>
        <p:spPr>
          <a:xfrm>
            <a:off x="8030799" y="2351255"/>
            <a:ext cx="2311975" cy="461665"/>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a:ea typeface="+mn-ea"/>
                <a:cs typeface="+mn-cs"/>
              </a:rPr>
              <a:t>Cost Recovery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Robin Scarborough and Jon Worley</a:t>
            </a:r>
          </a:p>
        </p:txBody>
      </p:sp>
      <p:sp>
        <p:nvSpPr>
          <p:cNvPr id="11" name="Rectangle 10">
            <a:extLst>
              <a:ext uri="{FF2B5EF4-FFF2-40B4-BE49-F238E27FC236}">
                <a16:creationId xmlns:a16="http://schemas.microsoft.com/office/drawing/2014/main" id="{D41B480A-52DC-021B-45C2-52638318E38E}"/>
              </a:ext>
            </a:extLst>
          </p:cNvPr>
          <p:cNvSpPr/>
          <p:nvPr/>
        </p:nvSpPr>
        <p:spPr>
          <a:xfrm>
            <a:off x="1516349" y="2401031"/>
            <a:ext cx="2311975" cy="461665"/>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a:ea typeface="+mn-ea"/>
                <a:cs typeface="+mn-cs"/>
              </a:rPr>
              <a:t>DSR 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Ferlando Barnes</a:t>
            </a:r>
          </a:p>
        </p:txBody>
      </p:sp>
      <p:sp>
        <p:nvSpPr>
          <p:cNvPr id="12" name="Rectangle 11">
            <a:extLst>
              <a:ext uri="{FF2B5EF4-FFF2-40B4-BE49-F238E27FC236}">
                <a16:creationId xmlns:a16="http://schemas.microsoft.com/office/drawing/2014/main" id="{FCE2AB68-0D16-0461-4074-3F82CCF72835}"/>
              </a:ext>
            </a:extLst>
          </p:cNvPr>
          <p:cNvSpPr/>
          <p:nvPr/>
        </p:nvSpPr>
        <p:spPr>
          <a:xfrm>
            <a:off x="640049" y="3108929"/>
            <a:ext cx="2311975" cy="461665"/>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a:ea typeface="+mn-ea"/>
                <a:cs typeface="+mn-cs"/>
              </a:rPr>
              <a:t>Comparative Medicine Branch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Dr. Nathaniel Powell</a:t>
            </a:r>
          </a:p>
        </p:txBody>
      </p:sp>
      <p:sp>
        <p:nvSpPr>
          <p:cNvPr id="13" name="Rectangle 12">
            <a:extLst>
              <a:ext uri="{FF2B5EF4-FFF2-40B4-BE49-F238E27FC236}">
                <a16:creationId xmlns:a16="http://schemas.microsoft.com/office/drawing/2014/main" id="{AD4993D8-4316-2F68-7573-49EC7CFA73DC}"/>
              </a:ext>
            </a:extLst>
          </p:cNvPr>
          <p:cNvSpPr/>
          <p:nvPr/>
        </p:nvSpPr>
        <p:spPr>
          <a:xfrm>
            <a:off x="3427699" y="3108929"/>
            <a:ext cx="2311975" cy="461665"/>
          </a:xfrm>
          <a:prstGeom prst="rect">
            <a:avLst/>
          </a:prstGeom>
          <a:solidFill>
            <a:srgbClr val="FFFFCC"/>
          </a:solidFill>
          <a:ln>
            <a:solidFill>
              <a:schemeClr val="tx1"/>
            </a:solid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a:ea typeface="+mn-ea"/>
                <a:cs typeface="+mn-cs"/>
              </a:rPr>
              <a:t>Preparedness, Response, and Outbreak Support Branch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Dr. Dennis Bagarozzi</a:t>
            </a:r>
            <a:endParaRPr kumimoji="0" lang="en-US" sz="1000" b="0" i="0" u="none" strike="noStrike" kern="1200" cap="none" spc="0" normalizeH="0" baseline="0" noProof="0">
              <a:ln>
                <a:noFill/>
              </a:ln>
              <a:solidFill>
                <a:prstClr val="black"/>
              </a:solidFill>
              <a:effectLst/>
              <a:uLnTx/>
              <a:uFillTx/>
              <a:latin typeface="Calibri"/>
              <a:ea typeface="+mn-ea"/>
              <a:cs typeface="Calibri"/>
            </a:endParaRPr>
          </a:p>
        </p:txBody>
      </p:sp>
      <p:sp>
        <p:nvSpPr>
          <p:cNvPr id="14" name="Rectangle 13">
            <a:extLst>
              <a:ext uri="{FF2B5EF4-FFF2-40B4-BE49-F238E27FC236}">
                <a16:creationId xmlns:a16="http://schemas.microsoft.com/office/drawing/2014/main" id="{E6598A0C-5FA5-59ED-F740-D504E00D3368}"/>
              </a:ext>
            </a:extLst>
          </p:cNvPr>
          <p:cNvSpPr/>
          <p:nvPr/>
        </p:nvSpPr>
        <p:spPr>
          <a:xfrm>
            <a:off x="6215349" y="3108929"/>
            <a:ext cx="2311975" cy="461665"/>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a:ea typeface="+mn-ea"/>
                <a:cs typeface="+mn-cs"/>
              </a:rPr>
              <a:t>Laboratory Products and Services Branch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Owen Herzegh</a:t>
            </a:r>
            <a:endParaRPr kumimoji="0" lang="en-US" sz="1000" b="0" i="0" u="none" strike="noStrike" kern="1200" cap="none" spc="0" normalizeH="0" baseline="0" noProof="0">
              <a:ln>
                <a:noFill/>
              </a:ln>
              <a:solidFill>
                <a:prstClr val="black"/>
              </a:solidFill>
              <a:effectLst/>
              <a:uLnTx/>
              <a:uFillTx/>
              <a:latin typeface="Calibri"/>
              <a:ea typeface="+mn-ea"/>
              <a:cs typeface="Calibri"/>
            </a:endParaRPr>
          </a:p>
        </p:txBody>
      </p:sp>
      <p:sp>
        <p:nvSpPr>
          <p:cNvPr id="15" name="Rectangle 14">
            <a:extLst>
              <a:ext uri="{FF2B5EF4-FFF2-40B4-BE49-F238E27FC236}">
                <a16:creationId xmlns:a16="http://schemas.microsoft.com/office/drawing/2014/main" id="{6F803E34-BAE7-6F13-9782-8C253DFFAF7C}"/>
              </a:ext>
            </a:extLst>
          </p:cNvPr>
          <p:cNvSpPr/>
          <p:nvPr/>
        </p:nvSpPr>
        <p:spPr>
          <a:xfrm>
            <a:off x="9002999" y="3108929"/>
            <a:ext cx="2311975" cy="461665"/>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a:ea typeface="+mn-ea"/>
                <a:cs typeface="+mn-cs"/>
              </a:rPr>
              <a:t>Advanced Diagnostics and Biotechnologies Branch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Dr. Jon Pohl</a:t>
            </a:r>
            <a:endParaRPr kumimoji="0" lang="en-US" sz="1000" b="0" i="0" u="none" strike="noStrike" kern="1200" cap="none" spc="0" normalizeH="0" baseline="0" noProof="0">
              <a:ln>
                <a:noFill/>
              </a:ln>
              <a:solidFill>
                <a:prstClr val="black"/>
              </a:solidFill>
              <a:effectLst/>
              <a:uLnTx/>
              <a:uFillTx/>
              <a:latin typeface="Calibri"/>
              <a:ea typeface="+mn-ea"/>
              <a:cs typeface="Calibri"/>
            </a:endParaRPr>
          </a:p>
        </p:txBody>
      </p:sp>
      <p:sp>
        <p:nvSpPr>
          <p:cNvPr id="16" name="Rectangle 15">
            <a:extLst>
              <a:ext uri="{FF2B5EF4-FFF2-40B4-BE49-F238E27FC236}">
                <a16:creationId xmlns:a16="http://schemas.microsoft.com/office/drawing/2014/main" id="{2C7EBC58-A6A6-0C1B-315F-04BDCA5B7618}"/>
              </a:ext>
            </a:extLst>
          </p:cNvPr>
          <p:cNvSpPr/>
          <p:nvPr/>
        </p:nvSpPr>
        <p:spPr>
          <a:xfrm>
            <a:off x="640049" y="3691076"/>
            <a:ext cx="993050" cy="626195"/>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Roybal Facility</a:t>
            </a: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2C1E56E1-0D2A-8E1F-7DAD-D73867FDC024}"/>
              </a:ext>
            </a:extLst>
          </p:cNvPr>
          <p:cNvSpPr/>
          <p:nvPr/>
        </p:nvSpPr>
        <p:spPr>
          <a:xfrm>
            <a:off x="1958974" y="3691076"/>
            <a:ext cx="993050" cy="626195"/>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HCL Facility</a:t>
            </a: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95DF120E-C7AD-2564-42C5-0AA890F43B76}"/>
              </a:ext>
            </a:extLst>
          </p:cNvPr>
          <p:cNvSpPr/>
          <p:nvPr/>
        </p:nvSpPr>
        <p:spPr>
          <a:xfrm>
            <a:off x="1958974" y="4389872"/>
            <a:ext cx="993050" cy="626195"/>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Animal Behavior</a:t>
            </a: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EB4C9EED-B675-2126-E245-8852A8153007}"/>
              </a:ext>
            </a:extLst>
          </p:cNvPr>
          <p:cNvSpPr/>
          <p:nvPr/>
        </p:nvSpPr>
        <p:spPr>
          <a:xfrm>
            <a:off x="640049" y="4389872"/>
            <a:ext cx="993050" cy="626195"/>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Lawrenceville Facility</a:t>
            </a: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D4C5A5E2-B667-8721-1CDE-35C52A1E560E}"/>
              </a:ext>
            </a:extLst>
          </p:cNvPr>
          <p:cNvSpPr/>
          <p:nvPr/>
        </p:nvSpPr>
        <p:spPr>
          <a:xfrm>
            <a:off x="640049" y="5095040"/>
            <a:ext cx="993050" cy="626195"/>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Ft. Collin Facility</a:t>
            </a: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93BED811-DC20-F34D-B633-67525FDBEF49}"/>
              </a:ext>
            </a:extLst>
          </p:cNvPr>
          <p:cNvSpPr/>
          <p:nvPr/>
        </p:nvSpPr>
        <p:spPr>
          <a:xfrm>
            <a:off x="1958974" y="5095040"/>
            <a:ext cx="993050" cy="626195"/>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Lab Animal Medicine Residency Program</a:t>
            </a: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08E21406-8393-9C4A-293D-BAC9C13BD333}"/>
              </a:ext>
            </a:extLst>
          </p:cNvPr>
          <p:cNvSpPr/>
          <p:nvPr/>
        </p:nvSpPr>
        <p:spPr>
          <a:xfrm>
            <a:off x="3427699" y="3691076"/>
            <a:ext cx="993050" cy="775063"/>
          </a:xfrm>
          <a:prstGeom prst="rect">
            <a:avLst/>
          </a:prstGeom>
          <a:solidFill>
            <a:srgbClr val="FFFFCC"/>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Specimen Triage and Tracking Team (+CDC Biorepository)</a:t>
            </a: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DFF3ADBF-EAE2-BCDB-ABC7-D4BCFAE6B848}"/>
              </a:ext>
            </a:extLst>
          </p:cNvPr>
          <p:cNvSpPr/>
          <p:nvPr/>
        </p:nvSpPr>
        <p:spPr>
          <a:xfrm>
            <a:off x="4746624" y="3691076"/>
            <a:ext cx="993050" cy="775063"/>
          </a:xfrm>
          <a:prstGeom prst="rect">
            <a:avLst/>
          </a:prstGeom>
          <a:solidFill>
            <a:schemeClr val="bg1"/>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Immuno-diagnostic Development Team</a:t>
            </a: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BD9E9139-4A9C-3D0B-E77A-BB5E95C0E687}"/>
              </a:ext>
            </a:extLst>
          </p:cNvPr>
          <p:cNvSpPr/>
          <p:nvPr/>
        </p:nvSpPr>
        <p:spPr>
          <a:xfrm>
            <a:off x="3427699" y="4561322"/>
            <a:ext cx="993050" cy="1131338"/>
          </a:xfrm>
          <a:prstGeom prst="rect">
            <a:avLst/>
          </a:prstGeom>
          <a:solidFill>
            <a:srgbClr val="FFFFCC"/>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a:ea typeface="+mn-ea"/>
                <a:cs typeface="+mn-cs"/>
              </a:rPr>
              <a:t>Core Operations, Outbreak Response, and Support Lab (+BRRAT Lab and Molecular Diagnostics Development)</a:t>
            </a:r>
          </a:p>
        </p:txBody>
      </p:sp>
      <p:sp>
        <p:nvSpPr>
          <p:cNvPr id="25" name="Rectangle 24">
            <a:extLst>
              <a:ext uri="{FF2B5EF4-FFF2-40B4-BE49-F238E27FC236}">
                <a16:creationId xmlns:a16="http://schemas.microsoft.com/office/drawing/2014/main" id="{F15D72B3-7C44-BD85-E7E2-AF5C30083DFF}"/>
              </a:ext>
            </a:extLst>
          </p:cNvPr>
          <p:cNvSpPr/>
          <p:nvPr/>
        </p:nvSpPr>
        <p:spPr>
          <a:xfrm>
            <a:off x="4746624" y="4561322"/>
            <a:ext cx="993050" cy="1131338"/>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Diagnostic Manufacturing Lab</a:t>
            </a: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025E7968-CCC1-3761-C16B-4C4DECE3C74D}"/>
              </a:ext>
            </a:extLst>
          </p:cNvPr>
          <p:cNvSpPr/>
          <p:nvPr/>
        </p:nvSpPr>
        <p:spPr>
          <a:xfrm>
            <a:off x="6215349" y="3691076"/>
            <a:ext cx="993050" cy="626195"/>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Media and Buffer Production</a:t>
            </a: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0B73ABE5-2468-B8DE-1561-6846930F9903}"/>
              </a:ext>
            </a:extLst>
          </p:cNvPr>
          <p:cNvSpPr/>
          <p:nvPr/>
        </p:nvSpPr>
        <p:spPr>
          <a:xfrm>
            <a:off x="7534274" y="3691076"/>
            <a:ext cx="993050" cy="626195"/>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Stockroom</a:t>
            </a: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738BEA77-8B9D-8809-135A-24F97C4F22C0}"/>
              </a:ext>
            </a:extLst>
          </p:cNvPr>
          <p:cNvSpPr/>
          <p:nvPr/>
        </p:nvSpPr>
        <p:spPr>
          <a:xfrm>
            <a:off x="6215349" y="4389872"/>
            <a:ext cx="993050" cy="626195"/>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Cell Culture Production</a:t>
            </a: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479182ED-7EEC-7DF8-E7A8-1F006886CA32}"/>
              </a:ext>
            </a:extLst>
          </p:cNvPr>
          <p:cNvSpPr/>
          <p:nvPr/>
        </p:nvSpPr>
        <p:spPr>
          <a:xfrm>
            <a:off x="7534274" y="4389872"/>
            <a:ext cx="993050" cy="626195"/>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Water Quality Laboratory</a:t>
            </a: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2F78C211-7F0E-DD95-9124-80C283C8041D}"/>
              </a:ext>
            </a:extLst>
          </p:cNvPr>
          <p:cNvSpPr/>
          <p:nvPr/>
        </p:nvSpPr>
        <p:spPr>
          <a:xfrm>
            <a:off x="6215349" y="5095040"/>
            <a:ext cx="993050" cy="626195"/>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Shipping and Export Activity</a:t>
            </a: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8E3187CD-385B-AC1A-4A2A-40AA91BD670E}"/>
              </a:ext>
            </a:extLst>
          </p:cNvPr>
          <p:cNvSpPr/>
          <p:nvPr/>
        </p:nvSpPr>
        <p:spPr>
          <a:xfrm>
            <a:off x="9002999" y="3691076"/>
            <a:ext cx="993050" cy="626195"/>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Peptide Synthesis</a:t>
            </a: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C0C03609-D47C-7020-03A7-D78958BF41F2}"/>
              </a:ext>
            </a:extLst>
          </p:cNvPr>
          <p:cNvSpPr/>
          <p:nvPr/>
        </p:nvSpPr>
        <p:spPr>
          <a:xfrm>
            <a:off x="10321924" y="3691076"/>
            <a:ext cx="993050" cy="626195"/>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Bio-informatics</a:t>
            </a: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66FB8640-0FA0-87BE-2AAC-66D335E250A6}"/>
              </a:ext>
            </a:extLst>
          </p:cNvPr>
          <p:cNvSpPr/>
          <p:nvPr/>
        </p:nvSpPr>
        <p:spPr>
          <a:xfrm>
            <a:off x="9002999" y="4389872"/>
            <a:ext cx="993050" cy="626195"/>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Genomic Sequencing</a:t>
            </a: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EE90AC7C-A5FC-5EDD-B40E-99B483C735E1}"/>
              </a:ext>
            </a:extLst>
          </p:cNvPr>
          <p:cNvSpPr/>
          <p:nvPr/>
        </p:nvSpPr>
        <p:spPr>
          <a:xfrm>
            <a:off x="10321924" y="4389872"/>
            <a:ext cx="993050" cy="626195"/>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DNA Synthesis</a:t>
            </a: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4F77B094-1D89-D58A-8EB7-0E8A252282F2}"/>
              </a:ext>
            </a:extLst>
          </p:cNvPr>
          <p:cNvSpPr/>
          <p:nvPr/>
        </p:nvSpPr>
        <p:spPr>
          <a:xfrm>
            <a:off x="9002999" y="5095040"/>
            <a:ext cx="2297114" cy="266750"/>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Protein Chemistry and Proteomics</a:t>
            </a: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36" name="Rectangle 35">
            <a:extLst>
              <a:ext uri="{FF2B5EF4-FFF2-40B4-BE49-F238E27FC236}">
                <a16:creationId xmlns:a16="http://schemas.microsoft.com/office/drawing/2014/main" id="{C4A65480-0F15-67BD-D8B1-8D958F050F8B}"/>
              </a:ext>
            </a:extLst>
          </p:cNvPr>
          <p:cNvSpPr/>
          <p:nvPr/>
        </p:nvSpPr>
        <p:spPr>
          <a:xfrm>
            <a:off x="9002999" y="5454485"/>
            <a:ext cx="2297114" cy="266750"/>
          </a:xfrm>
          <a:prstGeom prst="rect">
            <a:avLst/>
          </a:prstGeom>
          <a:solidFill>
            <a:srgbClr val="E9EDF4"/>
          </a:solidFill>
          <a:ln>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Technologies Assessment</a:t>
            </a: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cxnSp>
        <p:nvCxnSpPr>
          <p:cNvPr id="37" name="Straight Connector 36">
            <a:extLst>
              <a:ext uri="{FF2B5EF4-FFF2-40B4-BE49-F238E27FC236}">
                <a16:creationId xmlns:a16="http://schemas.microsoft.com/office/drawing/2014/main" id="{954865B5-0A43-0438-A7A8-5E75818779B1}"/>
              </a:ext>
            </a:extLst>
          </p:cNvPr>
          <p:cNvCxnSpPr>
            <a:cxnSpLocks/>
            <a:stCxn id="9" idx="3"/>
          </p:cNvCxnSpPr>
          <p:nvPr/>
        </p:nvCxnSpPr>
        <p:spPr>
          <a:xfrm>
            <a:off x="3828325" y="1350920"/>
            <a:ext cx="436133" cy="0"/>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24DABACA-B629-2C71-5CA6-B4E1B72771AC}"/>
              </a:ext>
            </a:extLst>
          </p:cNvPr>
          <p:cNvCxnSpPr>
            <a:cxnSpLocks/>
          </p:cNvCxnSpPr>
          <p:nvPr/>
        </p:nvCxnSpPr>
        <p:spPr>
          <a:xfrm>
            <a:off x="7788997" y="2590312"/>
            <a:ext cx="241802" cy="0"/>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377CB955-61E6-387A-7778-66F8FADD3F4F}"/>
              </a:ext>
            </a:extLst>
          </p:cNvPr>
          <p:cNvCxnSpPr>
            <a:cxnSpLocks/>
          </p:cNvCxnSpPr>
          <p:nvPr/>
        </p:nvCxnSpPr>
        <p:spPr>
          <a:xfrm>
            <a:off x="3828325" y="2590312"/>
            <a:ext cx="436133" cy="0"/>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2DC5AFE3-AC9D-4F31-7AF1-6C7A1F9BB4C2}"/>
              </a:ext>
            </a:extLst>
          </p:cNvPr>
          <p:cNvCxnSpPr>
            <a:cxnSpLocks/>
          </p:cNvCxnSpPr>
          <p:nvPr/>
        </p:nvCxnSpPr>
        <p:spPr>
          <a:xfrm>
            <a:off x="7788997" y="1345914"/>
            <a:ext cx="290078" cy="0"/>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29349EFC-23D4-7996-3203-A61CF88F7055}"/>
              </a:ext>
            </a:extLst>
          </p:cNvPr>
          <p:cNvCxnSpPr>
            <a:cxnSpLocks/>
          </p:cNvCxnSpPr>
          <p:nvPr/>
        </p:nvCxnSpPr>
        <p:spPr>
          <a:xfrm>
            <a:off x="6096000" y="3015623"/>
            <a:ext cx="4062986" cy="0"/>
          </a:xfrm>
          <a:prstGeom prst="line">
            <a:avLst/>
          </a:prstGeom>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E00B982B-6C02-4E78-3FAB-8E33E25226EF}"/>
              </a:ext>
            </a:extLst>
          </p:cNvPr>
          <p:cNvCxnSpPr>
            <a:cxnSpLocks/>
          </p:cNvCxnSpPr>
          <p:nvPr/>
        </p:nvCxnSpPr>
        <p:spPr>
          <a:xfrm flipH="1">
            <a:off x="1796036" y="3015623"/>
            <a:ext cx="4299964" cy="0"/>
          </a:xfrm>
          <a:prstGeom prst="line">
            <a:avLst/>
          </a:prstGeom>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4133C91A-F84E-1EF9-F4B8-47EEC84FDD5D}"/>
              </a:ext>
            </a:extLst>
          </p:cNvPr>
          <p:cNvCxnSpPr>
            <a:cxnSpLocks/>
            <a:stCxn id="7" idx="2"/>
          </p:cNvCxnSpPr>
          <p:nvPr/>
        </p:nvCxnSpPr>
        <p:spPr>
          <a:xfrm flipH="1">
            <a:off x="6026727" y="2917258"/>
            <a:ext cx="1" cy="98365"/>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EF21BB13-359D-664C-5314-496C9693B0E5}"/>
              </a:ext>
            </a:extLst>
          </p:cNvPr>
          <p:cNvCxnSpPr>
            <a:cxnSpLocks/>
            <a:stCxn id="12" idx="2"/>
          </p:cNvCxnSpPr>
          <p:nvPr/>
        </p:nvCxnSpPr>
        <p:spPr>
          <a:xfrm flipH="1">
            <a:off x="1788605" y="3570594"/>
            <a:ext cx="7432" cy="1837543"/>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D7977DA7-8C93-41AB-558F-89AC967E2896}"/>
              </a:ext>
            </a:extLst>
          </p:cNvPr>
          <p:cNvCxnSpPr>
            <a:cxnSpLocks/>
          </p:cNvCxnSpPr>
          <p:nvPr/>
        </p:nvCxnSpPr>
        <p:spPr>
          <a:xfrm>
            <a:off x="4583686" y="3560558"/>
            <a:ext cx="0" cy="1566433"/>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1B6DCEF0-AEAE-9182-82BE-B7EBB774D99F}"/>
              </a:ext>
            </a:extLst>
          </p:cNvPr>
          <p:cNvCxnSpPr>
            <a:cxnSpLocks/>
          </p:cNvCxnSpPr>
          <p:nvPr/>
        </p:nvCxnSpPr>
        <p:spPr>
          <a:xfrm>
            <a:off x="7371335" y="3578053"/>
            <a:ext cx="0" cy="1830084"/>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D63AEEA9-BAD4-41C5-B718-5770E605A389}"/>
              </a:ext>
            </a:extLst>
          </p:cNvPr>
          <p:cNvCxnSpPr>
            <a:cxnSpLocks/>
            <a:stCxn id="15" idx="2"/>
            <a:endCxn id="35" idx="0"/>
          </p:cNvCxnSpPr>
          <p:nvPr/>
        </p:nvCxnSpPr>
        <p:spPr>
          <a:xfrm flipH="1">
            <a:off x="10151556" y="3570594"/>
            <a:ext cx="7431" cy="1524446"/>
          </a:xfrm>
          <a:prstGeom prst="line">
            <a:avLst/>
          </a:prstGeom>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7EE22518-626B-6EFB-34AC-810536E3563B}"/>
              </a:ext>
            </a:extLst>
          </p:cNvPr>
          <p:cNvCxnSpPr>
            <a:stCxn id="12" idx="0"/>
          </p:cNvCxnSpPr>
          <p:nvPr/>
        </p:nvCxnSpPr>
        <p:spPr>
          <a:xfrm flipH="1" flipV="1">
            <a:off x="1796036" y="3015623"/>
            <a:ext cx="1" cy="93306"/>
          </a:xfrm>
          <a:prstGeom prst="line">
            <a:avLst/>
          </a:prstGeom>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BBB7AA2B-A7BD-5993-1B66-2360F4B95FAB}"/>
              </a:ext>
            </a:extLst>
          </p:cNvPr>
          <p:cNvCxnSpPr>
            <a:stCxn id="13" idx="0"/>
          </p:cNvCxnSpPr>
          <p:nvPr/>
        </p:nvCxnSpPr>
        <p:spPr>
          <a:xfrm flipH="1" flipV="1">
            <a:off x="4583685" y="3015623"/>
            <a:ext cx="2" cy="93306"/>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002C77A5-8397-8756-C07E-AF43D8A5E0AB}"/>
              </a:ext>
            </a:extLst>
          </p:cNvPr>
          <p:cNvCxnSpPr>
            <a:stCxn id="14" idx="0"/>
          </p:cNvCxnSpPr>
          <p:nvPr/>
        </p:nvCxnSpPr>
        <p:spPr>
          <a:xfrm flipH="1" flipV="1">
            <a:off x="7371334" y="3015623"/>
            <a:ext cx="3" cy="93306"/>
          </a:xfrm>
          <a:prstGeom prst="line">
            <a:avLst/>
          </a:prstGeom>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62E8103B-DFE7-CF26-14AE-14CEE7BF5579}"/>
              </a:ext>
            </a:extLst>
          </p:cNvPr>
          <p:cNvCxnSpPr>
            <a:stCxn id="15" idx="0"/>
          </p:cNvCxnSpPr>
          <p:nvPr/>
        </p:nvCxnSpPr>
        <p:spPr>
          <a:xfrm flipH="1" flipV="1">
            <a:off x="10158986" y="3015623"/>
            <a:ext cx="1" cy="93306"/>
          </a:xfrm>
          <a:prstGeom prst="line">
            <a:avLst/>
          </a:prstGeom>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029C46A5-184A-BB3C-2DA4-8E653732D64F}"/>
              </a:ext>
            </a:extLst>
          </p:cNvPr>
          <p:cNvCxnSpPr>
            <a:cxnSpLocks/>
            <a:endCxn id="17" idx="1"/>
          </p:cNvCxnSpPr>
          <p:nvPr/>
        </p:nvCxnSpPr>
        <p:spPr>
          <a:xfrm>
            <a:off x="1633099" y="4004173"/>
            <a:ext cx="325875" cy="1"/>
          </a:xfrm>
          <a:prstGeom prst="line">
            <a:avLst/>
          </a:prstGeom>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F47E0B53-894B-CD7E-2D56-06613BCA7890}"/>
              </a:ext>
            </a:extLst>
          </p:cNvPr>
          <p:cNvCxnSpPr>
            <a:cxnSpLocks/>
            <a:stCxn id="19" idx="3"/>
            <a:endCxn id="18" idx="1"/>
          </p:cNvCxnSpPr>
          <p:nvPr/>
        </p:nvCxnSpPr>
        <p:spPr>
          <a:xfrm>
            <a:off x="1633099" y="4702970"/>
            <a:ext cx="325875" cy="0"/>
          </a:xfrm>
          <a:prstGeom prst="line">
            <a:avLst/>
          </a:prstGeom>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43F2EB9D-7B57-7BC0-45D7-D0E0F6C4DFEE}"/>
              </a:ext>
            </a:extLst>
          </p:cNvPr>
          <p:cNvCxnSpPr>
            <a:cxnSpLocks/>
            <a:stCxn id="20" idx="3"/>
            <a:endCxn id="21" idx="1"/>
          </p:cNvCxnSpPr>
          <p:nvPr/>
        </p:nvCxnSpPr>
        <p:spPr>
          <a:xfrm>
            <a:off x="1633099" y="5408138"/>
            <a:ext cx="325875" cy="0"/>
          </a:xfrm>
          <a:prstGeom prst="line">
            <a:avLst/>
          </a:prstGeom>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AABC0C57-BA9C-962F-2ECC-2975C5A1A0F5}"/>
              </a:ext>
            </a:extLst>
          </p:cNvPr>
          <p:cNvCxnSpPr>
            <a:cxnSpLocks/>
            <a:stCxn id="24" idx="3"/>
            <a:endCxn id="25" idx="1"/>
          </p:cNvCxnSpPr>
          <p:nvPr/>
        </p:nvCxnSpPr>
        <p:spPr>
          <a:xfrm>
            <a:off x="4420749" y="5126991"/>
            <a:ext cx="325875" cy="0"/>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ECBFFB3F-2160-89D4-5B5E-C83FF8377A3A}"/>
              </a:ext>
            </a:extLst>
          </p:cNvPr>
          <p:cNvCxnSpPr>
            <a:cxnSpLocks/>
            <a:endCxn id="23" idx="1"/>
          </p:cNvCxnSpPr>
          <p:nvPr/>
        </p:nvCxnSpPr>
        <p:spPr>
          <a:xfrm>
            <a:off x="4420747" y="4078607"/>
            <a:ext cx="325877" cy="1"/>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3838AD54-217C-3B12-52FD-1B74137E0F8C}"/>
              </a:ext>
            </a:extLst>
          </p:cNvPr>
          <p:cNvCxnSpPr>
            <a:cxnSpLocks/>
            <a:stCxn id="26" idx="3"/>
            <a:endCxn id="27" idx="1"/>
          </p:cNvCxnSpPr>
          <p:nvPr/>
        </p:nvCxnSpPr>
        <p:spPr>
          <a:xfrm>
            <a:off x="7208399" y="4004174"/>
            <a:ext cx="325875" cy="0"/>
          </a:xfrm>
          <a:prstGeom prst="line">
            <a:avLst/>
          </a:prstGeom>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198A5365-ADA5-CEAE-D4C7-FF11EF7B0C45}"/>
              </a:ext>
            </a:extLst>
          </p:cNvPr>
          <p:cNvCxnSpPr>
            <a:cxnSpLocks/>
            <a:stCxn id="28" idx="3"/>
            <a:endCxn id="29" idx="1"/>
          </p:cNvCxnSpPr>
          <p:nvPr/>
        </p:nvCxnSpPr>
        <p:spPr>
          <a:xfrm>
            <a:off x="7208399" y="4702970"/>
            <a:ext cx="325875" cy="0"/>
          </a:xfrm>
          <a:prstGeom prst="line">
            <a:avLst/>
          </a:prstGeom>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04C14626-3B7D-871A-35D6-AEB25D63BAAB}"/>
              </a:ext>
            </a:extLst>
          </p:cNvPr>
          <p:cNvCxnSpPr>
            <a:cxnSpLocks/>
            <a:stCxn id="33" idx="3"/>
            <a:endCxn id="34" idx="1"/>
          </p:cNvCxnSpPr>
          <p:nvPr/>
        </p:nvCxnSpPr>
        <p:spPr>
          <a:xfrm>
            <a:off x="9996049" y="4702970"/>
            <a:ext cx="325875" cy="0"/>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44596C1A-CF54-B98D-6014-66CC92BDF33B}"/>
              </a:ext>
            </a:extLst>
          </p:cNvPr>
          <p:cNvCxnSpPr>
            <a:cxnSpLocks/>
          </p:cNvCxnSpPr>
          <p:nvPr/>
        </p:nvCxnSpPr>
        <p:spPr>
          <a:xfrm>
            <a:off x="9996049" y="4038601"/>
            <a:ext cx="325875" cy="0"/>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FCCCDD7D-4055-7B30-D5DE-EB3168839D34}"/>
              </a:ext>
            </a:extLst>
          </p:cNvPr>
          <p:cNvCxnSpPr>
            <a:cxnSpLocks/>
            <a:stCxn id="35" idx="2"/>
            <a:endCxn id="36" idx="0"/>
          </p:cNvCxnSpPr>
          <p:nvPr/>
        </p:nvCxnSpPr>
        <p:spPr>
          <a:xfrm>
            <a:off x="10151556" y="5361790"/>
            <a:ext cx="0" cy="92695"/>
          </a:xfrm>
          <a:prstGeom prst="line">
            <a:avLst/>
          </a:prstGeom>
        </p:spPr>
        <p:style>
          <a:lnRef idx="1">
            <a:schemeClr val="dk1"/>
          </a:lnRef>
          <a:fillRef idx="0">
            <a:schemeClr val="dk1"/>
          </a:fillRef>
          <a:effectRef idx="0">
            <a:schemeClr val="dk1"/>
          </a:effectRef>
          <a:fontRef idx="minor">
            <a:schemeClr val="tx1"/>
          </a:fontRef>
        </p:style>
      </p:cxnSp>
      <p:sp>
        <p:nvSpPr>
          <p:cNvPr id="62" name="Rectangle 61">
            <a:extLst>
              <a:ext uri="{FF2B5EF4-FFF2-40B4-BE49-F238E27FC236}">
                <a16:creationId xmlns:a16="http://schemas.microsoft.com/office/drawing/2014/main" id="{9F87B75D-F899-1B48-351B-472020DECE36}"/>
              </a:ext>
            </a:extLst>
          </p:cNvPr>
          <p:cNvSpPr/>
          <p:nvPr/>
        </p:nvSpPr>
        <p:spPr>
          <a:xfrm>
            <a:off x="7535062" y="5111213"/>
            <a:ext cx="993050" cy="626195"/>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Laboratory Waste Management Program</a:t>
            </a: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cxnSp>
        <p:nvCxnSpPr>
          <p:cNvPr id="63" name="Straight Connector 62">
            <a:extLst>
              <a:ext uri="{FF2B5EF4-FFF2-40B4-BE49-F238E27FC236}">
                <a16:creationId xmlns:a16="http://schemas.microsoft.com/office/drawing/2014/main" id="{9F9361F8-AB70-D1AB-CE7A-138F95C37C29}"/>
              </a:ext>
            </a:extLst>
          </p:cNvPr>
          <p:cNvCxnSpPr>
            <a:cxnSpLocks/>
          </p:cNvCxnSpPr>
          <p:nvPr/>
        </p:nvCxnSpPr>
        <p:spPr>
          <a:xfrm>
            <a:off x="7208396" y="5410338"/>
            <a:ext cx="325875"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49062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80194E31-348E-F204-62FD-344C94260CF3}"/>
              </a:ext>
            </a:extLst>
          </p:cNvPr>
          <p:cNvSpPr txBox="1">
            <a:spLocks/>
          </p:cNvSpPr>
          <p:nvPr/>
        </p:nvSpPr>
        <p:spPr>
          <a:xfrm>
            <a:off x="609600" y="513734"/>
            <a:ext cx="10972800" cy="1143000"/>
          </a:xfrm>
          <a:prstGeom prst="rect">
            <a:avLst/>
          </a:prstGeom>
        </p:spPr>
        <p:txBody>
          <a:bodyPr/>
          <a:lstStyle>
            <a:lvl1pPr algn="ctr" defTabSz="457200" rtl="0" eaLnBrk="1" latinLnBrk="0" hangingPunct="1">
              <a:spcBef>
                <a:spcPct val="0"/>
              </a:spcBef>
              <a:buNone/>
              <a:defRPr sz="4400" b="1" kern="1200">
                <a:solidFill>
                  <a:srgbClr val="033952"/>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a:ln>
                  <a:noFill/>
                </a:ln>
                <a:solidFill>
                  <a:srgbClr val="17468F"/>
                </a:solidFill>
                <a:effectLst/>
                <a:uLnTx/>
                <a:uFillTx/>
                <a:latin typeface="Calibri" panose="020F0502020204030204"/>
                <a:ea typeface="+mj-ea"/>
                <a:cs typeface="+mj-cs"/>
              </a:rPr>
              <a:t>Request for Information (RFI): Public-Private Partnerships to Support Test Development and Production</a:t>
            </a:r>
            <a:br>
              <a:rPr kumimoji="0" lang="en-US" sz="3200" b="1" i="0" u="none" strike="noStrike" kern="1200" cap="none" spc="0" normalizeH="0" baseline="0" noProof="0">
                <a:ln>
                  <a:noFill/>
                </a:ln>
                <a:solidFill>
                  <a:srgbClr val="17468F"/>
                </a:solidFill>
                <a:effectLst/>
                <a:uLnTx/>
                <a:uFillTx/>
                <a:latin typeface="Calibri Light" panose="020F0302020204030204"/>
                <a:ea typeface="+mj-ea"/>
                <a:cs typeface="+mj-cs"/>
              </a:rPr>
            </a:br>
            <a:endParaRPr kumimoji="0" lang="en-US" sz="3200" b="1" i="0" u="none" strike="noStrike" kern="1200" cap="none" spc="0" normalizeH="0" baseline="0" noProof="0">
              <a:ln>
                <a:noFill/>
              </a:ln>
              <a:solidFill>
                <a:srgbClr val="17468F"/>
              </a:solidFill>
              <a:effectLst/>
              <a:uLnTx/>
              <a:uFillTx/>
              <a:latin typeface="Calibri Light" panose="020F0302020204030204"/>
              <a:ea typeface="+mj-ea"/>
              <a:cs typeface="+mj-cs"/>
            </a:endParaRPr>
          </a:p>
        </p:txBody>
      </p:sp>
      <p:sp>
        <p:nvSpPr>
          <p:cNvPr id="2" name="TextBox 1">
            <a:extLst>
              <a:ext uri="{FF2B5EF4-FFF2-40B4-BE49-F238E27FC236}">
                <a16:creationId xmlns:a16="http://schemas.microsoft.com/office/drawing/2014/main" id="{8B897AF0-BECB-C260-531E-8E5786340683}"/>
              </a:ext>
            </a:extLst>
          </p:cNvPr>
          <p:cNvSpPr txBox="1"/>
          <p:nvPr/>
        </p:nvSpPr>
        <p:spPr>
          <a:xfrm>
            <a:off x="520700" y="1847383"/>
            <a:ext cx="7912100" cy="4216539"/>
          </a:xfrm>
          <a:prstGeom prst="rect">
            <a:avLst/>
          </a:prstGeom>
          <a:noFill/>
        </p:spPr>
        <p:txBody>
          <a:bodyPr wrap="square" lIns="91440" tIns="45720" rIns="91440" bIns="45720"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033952"/>
                </a:solidFill>
                <a:effectLst/>
                <a:uLnTx/>
                <a:uFillTx/>
                <a:latin typeface="Calibri" panose="020F0502020204030204"/>
                <a:ea typeface="+mn-ea"/>
                <a:cs typeface="+mn-cs"/>
              </a:rPr>
              <a:t>Background</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To improve efficiency of rapid test development, technology transfer, and validation prior to a public health emergency, and to enable rapid test manufacture during a response</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033952"/>
                </a:solidFill>
                <a:effectLst/>
                <a:uLnTx/>
                <a:uFillTx/>
                <a:latin typeface="Calibri" panose="020F0502020204030204"/>
                <a:ea typeface="+mn-ea"/>
                <a:cs typeface="+mn-cs"/>
              </a:rPr>
              <a:t>Purpose</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To ascertain the level of interest of private sector test developers to inform and establish pre-event collaborations</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033952"/>
                </a:solidFill>
                <a:effectLst/>
                <a:uLnTx/>
                <a:uFillTx/>
                <a:latin typeface="Calibri" panose="020F0502020204030204"/>
                <a:ea typeface="+mn-ea"/>
                <a:cs typeface="+mn-cs"/>
              </a:rPr>
              <a:t>Objective</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To understand the type of support, cost, and resources needed to enhance diagnostic test production capacity prior to and during a PHE</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3" name="TextBox 2">
            <a:extLst>
              <a:ext uri="{FF2B5EF4-FFF2-40B4-BE49-F238E27FC236}">
                <a16:creationId xmlns:a16="http://schemas.microsoft.com/office/drawing/2014/main" id="{306777B2-EB7F-CE16-37BB-3235C99189C3}"/>
              </a:ext>
            </a:extLst>
          </p:cNvPr>
          <p:cNvSpPr txBox="1"/>
          <p:nvPr/>
        </p:nvSpPr>
        <p:spPr>
          <a:xfrm>
            <a:off x="8450257" y="4695477"/>
            <a:ext cx="309782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RFI QR Code for more detailed information and requirements</a:t>
            </a:r>
          </a:p>
        </p:txBody>
      </p:sp>
      <p:pic>
        <p:nvPicPr>
          <p:cNvPr id="6" name="Picture 5" descr="Qr code&#10;&#10;Description automatically generated">
            <a:extLst>
              <a:ext uri="{FF2B5EF4-FFF2-40B4-BE49-F238E27FC236}">
                <a16:creationId xmlns:a16="http://schemas.microsoft.com/office/drawing/2014/main" id="{364CE0B3-2D7D-3F20-109C-0FD515FB1D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0453" y="2075307"/>
            <a:ext cx="2517427" cy="2517427"/>
          </a:xfrm>
          <a:prstGeom prst="rect">
            <a:avLst/>
          </a:prstGeom>
        </p:spPr>
      </p:pic>
      <p:sp>
        <p:nvSpPr>
          <p:cNvPr id="7" name="TextBox 6">
            <a:extLst>
              <a:ext uri="{FF2B5EF4-FFF2-40B4-BE49-F238E27FC236}">
                <a16:creationId xmlns:a16="http://schemas.microsoft.com/office/drawing/2014/main" id="{0AB0066B-B9CC-CE43-6DCE-002A2D5ACD58}"/>
              </a:ext>
            </a:extLst>
          </p:cNvPr>
          <p:cNvSpPr txBox="1"/>
          <p:nvPr/>
        </p:nvSpPr>
        <p:spPr>
          <a:xfrm>
            <a:off x="7965650" y="5321440"/>
            <a:ext cx="43174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Calibri" panose="020F0502020204030204"/>
                <a:ea typeface="+mn-ea"/>
                <a:cs typeface="+mn-cs"/>
              </a:rPr>
              <a:t>Open Dates: Oct 31 – Nov 15, 2023</a:t>
            </a:r>
          </a:p>
        </p:txBody>
      </p:sp>
    </p:spTree>
    <p:extLst>
      <p:ext uri="{BB962C8B-B14F-4D97-AF65-F5344CB8AC3E}">
        <p14:creationId xmlns:p14="http://schemas.microsoft.com/office/powerpoint/2010/main" val="1321382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FFCB1BB-B591-2421-3D56-F65B393E5331}"/>
              </a:ext>
            </a:extLst>
          </p:cNvPr>
          <p:cNvSpPr>
            <a:spLocks noGrp="1"/>
          </p:cNvSpPr>
          <p:nvPr>
            <p:ph type="title"/>
          </p:nvPr>
        </p:nvSpPr>
        <p:spPr>
          <a:xfrm>
            <a:off x="609600" y="274639"/>
            <a:ext cx="10972800" cy="1143000"/>
          </a:xfrm>
        </p:spPr>
        <p:txBody>
          <a:bodyPr>
            <a:normAutofit fontScale="90000"/>
          </a:bodyPr>
          <a:lstStyle/>
          <a:p>
            <a:r>
              <a:rPr lang="en-US" sz="4000"/>
              <a:t>Roadmap for Public and Private Laboratory Engagement for Emergency Response</a:t>
            </a:r>
            <a:endParaRPr lang="en-US"/>
          </a:p>
        </p:txBody>
      </p:sp>
      <p:pic>
        <p:nvPicPr>
          <p:cNvPr id="5" name="Picture 4">
            <a:extLst>
              <a:ext uri="{FF2B5EF4-FFF2-40B4-BE49-F238E27FC236}">
                <a16:creationId xmlns:a16="http://schemas.microsoft.com/office/drawing/2014/main" id="{E8AA57EE-C59E-1FDA-EBDE-055F55912E38}"/>
              </a:ext>
            </a:extLst>
          </p:cNvPr>
          <p:cNvPicPr>
            <a:picLocks noChangeAspect="1"/>
          </p:cNvPicPr>
          <p:nvPr/>
        </p:nvPicPr>
        <p:blipFill rotWithShape="1">
          <a:blip r:embed="rId2"/>
          <a:srcRect l="30163" t="31884" r="32908" b="7252"/>
          <a:stretch/>
        </p:blipFill>
        <p:spPr>
          <a:xfrm>
            <a:off x="7162800" y="1464481"/>
            <a:ext cx="4479707" cy="4153006"/>
          </a:xfrm>
          <a:prstGeom prst="rect">
            <a:avLst/>
          </a:prstGeom>
        </p:spPr>
      </p:pic>
      <p:sp>
        <p:nvSpPr>
          <p:cNvPr id="6" name="Content Placeholder 1">
            <a:extLst>
              <a:ext uri="{FF2B5EF4-FFF2-40B4-BE49-F238E27FC236}">
                <a16:creationId xmlns:a16="http://schemas.microsoft.com/office/drawing/2014/main" id="{DAD00F09-726F-8C07-DCD9-F1CC69594895}"/>
              </a:ext>
            </a:extLst>
          </p:cNvPr>
          <p:cNvSpPr txBox="1">
            <a:spLocks/>
          </p:cNvSpPr>
          <p:nvPr/>
        </p:nvSpPr>
        <p:spPr>
          <a:xfrm>
            <a:off x="609601" y="1798983"/>
            <a:ext cx="6894442" cy="4327181"/>
          </a:xfrm>
          <a:prstGeom prst="rect">
            <a:avLst/>
          </a:prstGeom>
        </p:spPr>
        <p:txBody>
          <a:bodyPr lIns="91440" tIns="45720" rIns="91440" bIns="4572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Contract awarded to Gryphon Scientific</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Sept 18,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2023</a:t>
            </a:r>
            <a:r>
              <a:rPr lang="en-US" sz="2000">
                <a:solidFill>
                  <a:prstClr val="black"/>
                </a:solidFill>
                <a:latin typeface="Calibri" panose="020F0502020204030204"/>
              </a:rPr>
              <a: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through Sept 17, 2024</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 Optional Year</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Goals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Gather and review information from the clinical laboratory survey, after action reports, and internal and external SMEs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Create a roadmap for partnering with private sector laboratories and other partners to meet needs during a Public Health Event</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Explore mechanisms for formal agreements with partners through Memorandum Of Understandings or contracts</a:t>
            </a:r>
            <a:endParaRPr kumimoji="0" lang="en-US" sz="2000" b="0" i="0" u="none" strike="sng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717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C0F9FE0-B4CB-5A0B-E422-6B7D1ACE6825}"/>
              </a:ext>
            </a:extLst>
          </p:cNvPr>
          <p:cNvSpPr>
            <a:spLocks noGrp="1"/>
          </p:cNvSpPr>
          <p:nvPr>
            <p:ph type="title"/>
          </p:nvPr>
        </p:nvSpPr>
        <p:spPr>
          <a:xfrm>
            <a:off x="609600" y="-152403"/>
            <a:ext cx="10972800" cy="1217613"/>
          </a:xfrm>
        </p:spPr>
        <p:txBody>
          <a:bodyPr/>
          <a:lstStyle/>
          <a:p>
            <a:r>
              <a:rPr lang="en-US"/>
              <a:t>Summary – Goals of CLSR</a:t>
            </a:r>
          </a:p>
        </p:txBody>
      </p:sp>
      <p:sp>
        <p:nvSpPr>
          <p:cNvPr id="5" name="Text Placeholder 2">
            <a:extLst>
              <a:ext uri="{FF2B5EF4-FFF2-40B4-BE49-F238E27FC236}">
                <a16:creationId xmlns:a16="http://schemas.microsoft.com/office/drawing/2014/main" id="{703F5619-CE1A-B4CB-D5C5-D44F6884DBAA}"/>
              </a:ext>
            </a:extLst>
          </p:cNvPr>
          <p:cNvSpPr txBox="1">
            <a:spLocks/>
          </p:cNvSpPr>
          <p:nvPr/>
        </p:nvSpPr>
        <p:spPr>
          <a:xfrm>
            <a:off x="609600" y="1201208"/>
            <a:ext cx="10972800" cy="527579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spcAft>
                <a:spcPts val="1200"/>
              </a:spcAft>
              <a:buFont typeface="Arial" panose="020B0604020202020204" pitchFamily="34" charset="0"/>
              <a:buNone/>
              <a:defRPr sz="3600" b="1" kern="1200">
                <a:solidFill>
                  <a:srgbClr val="17468F"/>
                </a:solidFill>
                <a:latin typeface="+mn-lt"/>
                <a:ea typeface="+mn-ea"/>
                <a:cs typeface="+mn-cs"/>
              </a:defRPr>
            </a:lvl1pPr>
            <a:lvl2pPr marL="290513" indent="-290513" algn="l" defTabSz="914400" rtl="0" eaLnBrk="1" latinLnBrk="0" hangingPunct="1">
              <a:lnSpc>
                <a:spcPct val="90000"/>
              </a:lnSpc>
              <a:spcBef>
                <a:spcPts val="600"/>
              </a:spcBef>
              <a:spcAft>
                <a:spcPts val="600"/>
              </a:spcAft>
              <a:buClr>
                <a:srgbClr val="007D57"/>
              </a:buClr>
              <a:buFont typeface="Wingdings" panose="05000000000000000000" pitchFamily="2" charset="2"/>
              <a:buChar char="§"/>
              <a:defRPr sz="2800" kern="1200">
                <a:solidFill>
                  <a:schemeClr val="tx1"/>
                </a:solidFill>
                <a:latin typeface="+mn-lt"/>
                <a:ea typeface="+mn-ea"/>
                <a:cs typeface="+mn-cs"/>
              </a:defRPr>
            </a:lvl2pPr>
            <a:lvl3pPr marL="623888" indent="-333375" algn="l" defTabSz="914400" rtl="0" eaLnBrk="1" latinLnBrk="0" hangingPunct="1">
              <a:lnSpc>
                <a:spcPct val="9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3pPr>
            <a:lvl4pPr marL="914400" indent="-231775"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1200"/>
              </a:spcAft>
              <a:buClrTx/>
              <a:buSzTx/>
              <a:buFont typeface="Arial" panose="020B0604020202020204" pitchFamily="34" charset="0"/>
              <a:buNone/>
              <a:tabLst/>
              <a:defRPr/>
            </a:pPr>
            <a:r>
              <a:rPr kumimoji="0" lang="en-US" sz="2667" b="0" i="0" u="none" strike="noStrike" kern="1200" cap="none" spc="0" normalizeH="0" baseline="0" noProof="0">
                <a:ln>
                  <a:noFill/>
                </a:ln>
                <a:solidFill>
                  <a:prstClr val="black"/>
                </a:solidFill>
                <a:effectLst/>
                <a:uLnTx/>
                <a:uFillTx/>
                <a:latin typeface="Calibri"/>
                <a:ea typeface="+mn-ea"/>
                <a:cs typeface="Calibri"/>
              </a:rPr>
              <a:t>Provide cross-cutting laboratory operation and systems support for CDC’s infectious disease laboratories, including standardization of test development and deployment as well as support for laboratory animal studies</a:t>
            </a:r>
          </a:p>
          <a:p>
            <a:pPr marL="228600" marR="0" lvl="0" indent="-228600" algn="l" defTabSz="914400" rtl="0" eaLnBrk="1" fontAlgn="auto" latinLnBrk="0" hangingPunct="1">
              <a:lnSpc>
                <a:spcPct val="90000"/>
              </a:lnSpc>
              <a:spcBef>
                <a:spcPts val="1000"/>
              </a:spcBef>
              <a:spcAft>
                <a:spcPts val="1200"/>
              </a:spcAft>
              <a:buClrTx/>
              <a:buSzTx/>
              <a:buFont typeface="Arial" panose="020B0604020202020204" pitchFamily="34" charset="0"/>
              <a:buNone/>
              <a:tabLst/>
              <a:defRPr/>
            </a:pPr>
            <a:r>
              <a:rPr kumimoji="0" lang="en-US" sz="2667" b="0" i="0" u="none" strike="noStrike" kern="1200" cap="none" spc="0" normalizeH="0" baseline="0" noProof="0">
                <a:ln>
                  <a:noFill/>
                </a:ln>
                <a:solidFill>
                  <a:prstClr val="black"/>
                </a:solidFill>
                <a:effectLst/>
                <a:uLnTx/>
                <a:uFillTx/>
                <a:latin typeface="Calibri"/>
                <a:ea typeface="+mn-ea"/>
                <a:cs typeface="Calibri"/>
              </a:rPr>
              <a:t>Work across CDC, federal partners, and the national laboratory system to ensure scientifically advanced, timely, and efficient laboratory response and diagnostic testing for infectious disease outbreaks, epidemics, and pandemics</a:t>
            </a:r>
          </a:p>
          <a:p>
            <a:pPr marL="228600" marR="0" lvl="0" indent="-228600" algn="l" defTabSz="914400" rtl="0" eaLnBrk="1" fontAlgn="auto" latinLnBrk="0" hangingPunct="1">
              <a:lnSpc>
                <a:spcPct val="90000"/>
              </a:lnSpc>
              <a:spcBef>
                <a:spcPts val="1000"/>
              </a:spcBef>
              <a:spcAft>
                <a:spcPts val="1200"/>
              </a:spcAft>
              <a:buClrTx/>
              <a:buSzTx/>
              <a:buFont typeface="Arial" panose="020B0604020202020204" pitchFamily="34" charset="0"/>
              <a:buNone/>
              <a:tabLst/>
              <a:defRPr/>
            </a:pPr>
            <a:r>
              <a:rPr kumimoji="0" lang="en-US" sz="2667" b="0" i="0" u="none" strike="noStrike" kern="1200" cap="none" spc="0" normalizeH="0" baseline="0" noProof="0">
                <a:ln>
                  <a:noFill/>
                </a:ln>
                <a:solidFill>
                  <a:prstClr val="black"/>
                </a:solidFill>
                <a:effectLst/>
                <a:uLnTx/>
                <a:uFillTx/>
                <a:latin typeface="Calibri"/>
                <a:ea typeface="+mn-ea"/>
                <a:cs typeface="Calibri"/>
              </a:rPr>
              <a:t>Strengthen the agency’s public health responses by:</a:t>
            </a:r>
          </a:p>
          <a:p>
            <a:pPr marL="290513" marR="0" lvl="1" indent="-290513" algn="l" defTabSz="914400" rtl="0" eaLnBrk="1" fontAlgn="auto" latinLnBrk="0" hangingPunct="1">
              <a:lnSpc>
                <a:spcPct val="90000"/>
              </a:lnSpc>
              <a:spcBef>
                <a:spcPts val="600"/>
              </a:spcBef>
              <a:spcAft>
                <a:spcPts val="600"/>
              </a:spcAft>
              <a:buClr>
                <a:srgbClr val="007D57"/>
              </a:buClr>
              <a:buSzTx/>
              <a:buFont typeface="Wingdings" panose="05000000000000000000" pitchFamily="2" charset="2"/>
              <a:buChar char="§"/>
              <a:tabLst/>
              <a:defRPr/>
            </a:pPr>
            <a:r>
              <a:rPr kumimoji="0" lang="en-US" sz="2134" b="0" i="0" u="none" strike="noStrike" kern="1200" cap="none" spc="0" normalizeH="0" baseline="0" noProof="0">
                <a:ln>
                  <a:noFill/>
                </a:ln>
                <a:solidFill>
                  <a:srgbClr val="17468F"/>
                </a:solidFill>
                <a:effectLst/>
                <a:uLnTx/>
                <a:uFillTx/>
                <a:latin typeface="Calibri"/>
                <a:ea typeface="+mn-ea"/>
                <a:cs typeface="Calibri"/>
              </a:rPr>
              <a:t>Placing the Laboratory Response Network under new leadership</a:t>
            </a:r>
          </a:p>
          <a:p>
            <a:pPr marL="290513" marR="0" lvl="1" indent="-290513" algn="l" defTabSz="914400" rtl="0" eaLnBrk="1" fontAlgn="auto" latinLnBrk="0" hangingPunct="1">
              <a:lnSpc>
                <a:spcPct val="90000"/>
              </a:lnSpc>
              <a:spcBef>
                <a:spcPts val="600"/>
              </a:spcBef>
              <a:spcAft>
                <a:spcPts val="600"/>
              </a:spcAft>
              <a:buClr>
                <a:srgbClr val="007D57"/>
              </a:buClr>
              <a:buSzTx/>
              <a:buFont typeface="Wingdings" panose="05000000000000000000" pitchFamily="2" charset="2"/>
              <a:buChar char="§"/>
              <a:tabLst/>
              <a:defRPr/>
            </a:pPr>
            <a:r>
              <a:rPr kumimoji="0" lang="en-US" sz="2134" b="0" i="0" u="none" strike="noStrike" kern="1200" cap="none" spc="0" normalizeH="0" baseline="0" noProof="0">
                <a:ln>
                  <a:noFill/>
                </a:ln>
                <a:solidFill>
                  <a:srgbClr val="17468F"/>
                </a:solidFill>
                <a:effectLst/>
                <a:uLnTx/>
                <a:uFillTx/>
                <a:latin typeface="Calibri"/>
                <a:ea typeface="+mn-ea"/>
                <a:cs typeface="Calibri"/>
              </a:rPr>
              <a:t>Coordinating diagnostic and testing capabilities of the public and commercial sectors</a:t>
            </a:r>
          </a:p>
          <a:p>
            <a:pPr marL="290513" marR="0" lvl="1" indent="-290513" algn="l" defTabSz="914400" rtl="0" eaLnBrk="1" fontAlgn="auto" latinLnBrk="0" hangingPunct="1">
              <a:lnSpc>
                <a:spcPct val="90000"/>
              </a:lnSpc>
              <a:spcBef>
                <a:spcPts val="600"/>
              </a:spcBef>
              <a:spcAft>
                <a:spcPts val="600"/>
              </a:spcAft>
              <a:buClr>
                <a:srgbClr val="007D57"/>
              </a:buClr>
              <a:buSzTx/>
              <a:buFont typeface="Wingdings" panose="05000000000000000000" pitchFamily="2" charset="2"/>
              <a:buChar char="§"/>
              <a:tabLst/>
              <a:defRPr/>
            </a:pPr>
            <a:r>
              <a:rPr kumimoji="0" lang="en-US" sz="2134" b="0" i="0" u="none" strike="noStrike" kern="1200" cap="none" spc="0" normalizeH="0" baseline="0" noProof="0">
                <a:ln>
                  <a:noFill/>
                </a:ln>
                <a:solidFill>
                  <a:srgbClr val="17468F"/>
                </a:solidFill>
                <a:effectLst/>
                <a:uLnTx/>
                <a:uFillTx/>
                <a:latin typeface="Calibri"/>
                <a:ea typeface="+mn-ea"/>
                <a:cs typeface="Calibri"/>
              </a:rPr>
              <a:t>Consolidating CDC’s laboratory data exchange and laboratory response programs</a:t>
            </a:r>
          </a:p>
          <a:p>
            <a:pPr marL="290513" marR="0" lvl="1" indent="-290513" algn="l" defTabSz="914400" rtl="0" eaLnBrk="1" fontAlgn="auto" latinLnBrk="0" hangingPunct="1">
              <a:lnSpc>
                <a:spcPct val="90000"/>
              </a:lnSpc>
              <a:spcBef>
                <a:spcPts val="600"/>
              </a:spcBef>
              <a:spcAft>
                <a:spcPts val="600"/>
              </a:spcAft>
              <a:buClr>
                <a:srgbClr val="007D57"/>
              </a:buClr>
              <a:buSzTx/>
              <a:buFont typeface="Wingdings" panose="05000000000000000000" pitchFamily="2" charset="2"/>
              <a:buChar char="§"/>
              <a:tabLst/>
              <a:defRPr/>
            </a:pPr>
            <a:r>
              <a:rPr kumimoji="0" lang="en-US" sz="2134" b="0" i="0" u="none" strike="noStrike" kern="1200" cap="none" spc="0" normalizeH="0" baseline="0" noProof="0">
                <a:ln>
                  <a:noFill/>
                </a:ln>
                <a:solidFill>
                  <a:srgbClr val="17468F"/>
                </a:solidFill>
                <a:effectLst/>
                <a:uLnTx/>
                <a:uFillTx/>
                <a:latin typeface="Calibri"/>
                <a:ea typeface="+mn-ea"/>
                <a:cs typeface="Calibri"/>
              </a:rPr>
              <a:t>Providing additional support to internal CDC laboratories during PHEs</a:t>
            </a:r>
          </a:p>
          <a:p>
            <a:pPr marL="290513" marR="0" lvl="1" indent="-290513" algn="l" defTabSz="914400" rtl="0" eaLnBrk="1" fontAlgn="auto" latinLnBrk="0" hangingPunct="1">
              <a:lnSpc>
                <a:spcPct val="90000"/>
              </a:lnSpc>
              <a:spcBef>
                <a:spcPts val="600"/>
              </a:spcBef>
              <a:spcAft>
                <a:spcPts val="600"/>
              </a:spcAft>
              <a:buClr>
                <a:srgbClr val="007D57"/>
              </a:buClr>
              <a:buSzTx/>
              <a:buFont typeface="Wingdings" panose="05000000000000000000" pitchFamily="2" charset="2"/>
              <a:buChar char="§"/>
              <a:tabLst/>
              <a:defRPr/>
            </a:pPr>
            <a:endParaRPr kumimoji="0" lang="en-US" sz="2134"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897116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A18A7C6-1789-4227-9B2A-ECBB8A73DDF7}"/>
              </a:ext>
            </a:extLst>
          </p:cNvPr>
          <p:cNvSpPr>
            <a:spLocks noGrp="1"/>
          </p:cNvSpPr>
          <p:nvPr>
            <p:ph type="body" idx="1"/>
          </p:nvPr>
        </p:nvSpPr>
        <p:spPr>
          <a:xfrm>
            <a:off x="576262" y="2920974"/>
            <a:ext cx="7772400" cy="2144512"/>
          </a:xfrm>
        </p:spPr>
        <p:txBody>
          <a:bodyPr>
            <a:normAutofit/>
          </a:bodyPr>
          <a:lstStyle/>
          <a:p>
            <a:pPr marL="0" marR="0">
              <a:lnSpc>
                <a:spcPct val="107000"/>
              </a:lnSpc>
              <a:spcBef>
                <a:spcPts val="0"/>
              </a:spcBef>
              <a:spcAft>
                <a:spcPts val="800"/>
              </a:spcAft>
            </a:pPr>
            <a:r>
              <a:rPr lang="en-US" b="1" dirty="0">
                <a:effectLst/>
                <a:latin typeface="Calibri" panose="020F0502020204030204" pitchFamily="34" charset="0"/>
                <a:ea typeface="Calibri" panose="020F0502020204030204" pitchFamily="34" charset="0"/>
                <a:cs typeface="Calibri" panose="020F0502020204030204" pitchFamily="34" charset="0"/>
              </a:rPr>
              <a:t>Joshua Sharfstein, MD and Jill Taylor, PhD</a:t>
            </a:r>
          </a:p>
          <a:p>
            <a:pPr marL="0" marR="0">
              <a:lnSpc>
                <a:spcPct val="107000"/>
              </a:lnSpc>
              <a:spcBef>
                <a:spcPts val="0"/>
              </a:spcBef>
              <a:spcAft>
                <a:spcPts val="800"/>
              </a:spcAft>
            </a:pPr>
            <a:r>
              <a:rPr lang="en-US" dirty="0">
                <a:ea typeface="Calibri" panose="020F0502020204030204" pitchFamily="34" charset="0"/>
                <a:cs typeface="Calibri" panose="020F0502020204030204" pitchFamily="34" charset="0"/>
              </a:rPr>
              <a:t>Co-Chairs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id="{8D125CE9-4F5F-4764-A39C-72F04723A1DA}"/>
              </a:ext>
            </a:extLst>
          </p:cNvPr>
          <p:cNvSpPr>
            <a:spLocks noGrp="1"/>
          </p:cNvSpPr>
          <p:nvPr>
            <p:ph sz="quarter" idx="10"/>
          </p:nvPr>
        </p:nvSpPr>
        <p:spPr/>
        <p:txBody>
          <a:bodyPr/>
          <a:lstStyle/>
          <a:p>
            <a:r>
              <a:rPr lang="en-US" dirty="0"/>
              <a:t>Laboratory Workgroup </a:t>
            </a:r>
          </a:p>
        </p:txBody>
      </p:sp>
    </p:spTree>
    <p:extLst>
      <p:ext uri="{BB962C8B-B14F-4D97-AF65-F5344CB8AC3E}">
        <p14:creationId xmlns:p14="http://schemas.microsoft.com/office/powerpoint/2010/main" val="3416004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7C9CDF0-6877-42C3-B665-493DEA0630DF}"/>
              </a:ext>
            </a:extLst>
          </p:cNvPr>
          <p:cNvSpPr>
            <a:spLocks noGrp="1"/>
          </p:cNvSpPr>
          <p:nvPr>
            <p:ph sz="quarter" idx="10"/>
          </p:nvPr>
        </p:nvSpPr>
        <p:spPr/>
        <p:txBody>
          <a:bodyPr vert="horz" lIns="91440" tIns="45720" rIns="91440" bIns="45720" rtlCol="0" anchor="t">
            <a:normAutofit/>
          </a:bodyPr>
          <a:lstStyle/>
          <a:p>
            <a:pPr marL="0">
              <a:lnSpc>
                <a:spcPct val="107000"/>
              </a:lnSpc>
              <a:spcBef>
                <a:spcPts val="0"/>
              </a:spcBef>
              <a:spcAft>
                <a:spcPts val="800"/>
              </a:spcAft>
            </a:pPr>
            <a:r>
              <a:rPr lang="en-US" sz="2000" i="1" dirty="0">
                <a:solidFill>
                  <a:schemeClr val="tx1"/>
                </a:solidFill>
                <a:effectLst/>
                <a:latin typeface="Calibri"/>
                <a:ea typeface="Calibri" panose="020F0502020204030204" pitchFamily="34" charset="0"/>
                <a:cs typeface="Times New Roman"/>
              </a:rPr>
              <a:t>Issue</a:t>
            </a:r>
            <a:r>
              <a:rPr lang="en-US" sz="2000" b="0" i="1" dirty="0">
                <a:solidFill>
                  <a:schemeClr val="tx1"/>
                </a:solidFill>
                <a:effectLst/>
                <a:latin typeface="Calibri"/>
                <a:ea typeface="Calibri" panose="020F0502020204030204" pitchFamily="34" charset="0"/>
                <a:cs typeface="Times New Roman"/>
              </a:rPr>
              <a:t>: CDC laboratories need to use best laboratory science advances to protect public health – advances that often originate in academia, small companies, or major instrument manufacturers. These advances include new instrument platforms, new diagnostic tests, and new laboratory diagnostic technologies. At the same time, CDC should be promoting testing that can be readily performed on commonly available instrument platforms and using diagnostic technologies that are readily available to private and public health partner laboratories.</a:t>
            </a:r>
            <a:r>
              <a:rPr lang="en-US" sz="2000" b="0" i="1" dirty="0">
                <a:solidFill>
                  <a:schemeClr val="tx1"/>
                </a:solidFill>
                <a:latin typeface="Calibri"/>
                <a:ea typeface="Calibri" panose="020F0502020204030204" pitchFamily="34" charset="0"/>
                <a:cs typeface="Times New Roman"/>
              </a:rPr>
              <a:t> </a:t>
            </a:r>
            <a:endParaRPr lang="en-US" sz="2000" b="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800"/>
              </a:spcAft>
            </a:pPr>
            <a:r>
              <a:rPr lang="en-US" sz="2000" i="1" dirty="0">
                <a:solidFill>
                  <a:schemeClr val="tx1"/>
                </a:solidFill>
                <a:effectLst/>
                <a:latin typeface="Calibri"/>
                <a:ea typeface="Calibri" panose="020F0502020204030204" pitchFamily="34" charset="0"/>
                <a:cs typeface="Times New Roman"/>
              </a:rPr>
              <a:t>Questions</a:t>
            </a:r>
            <a:r>
              <a:rPr lang="en-US" sz="2000" b="0" i="1" dirty="0">
                <a:solidFill>
                  <a:schemeClr val="tx1"/>
                </a:solidFill>
                <a:effectLst/>
                <a:latin typeface="Calibri"/>
                <a:ea typeface="Calibri" panose="020F0502020204030204" pitchFamily="34" charset="0"/>
                <a:cs typeface="Times New Roman"/>
              </a:rPr>
              <a:t>: How can CDC ensure that it stays at the forefront of laboratory technology and laboratory science advances that benefit public health? At the same time, what could CDC do better to promote testing on commonly available instrument platforms and to better use diagnostic technologies that are readily available to private and public health partner laboratories?</a:t>
            </a:r>
            <a:r>
              <a:rPr lang="en-US" sz="2000" b="0" i="1" dirty="0">
                <a:solidFill>
                  <a:schemeClr val="tx1"/>
                </a:solidFill>
                <a:latin typeface="Calibri"/>
                <a:ea typeface="Calibri" panose="020F0502020204030204" pitchFamily="34" charset="0"/>
                <a:cs typeface="Times New Roman"/>
              </a:rPr>
              <a:t> </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itle 4">
            <a:extLst>
              <a:ext uri="{FF2B5EF4-FFF2-40B4-BE49-F238E27FC236}">
                <a16:creationId xmlns:a16="http://schemas.microsoft.com/office/drawing/2014/main" id="{4E63BD9F-3AD5-4BEF-832D-2E0E1ED9EF93}"/>
              </a:ext>
            </a:extLst>
          </p:cNvPr>
          <p:cNvSpPr>
            <a:spLocks noGrp="1"/>
          </p:cNvSpPr>
          <p:nvPr>
            <p:ph type="title"/>
          </p:nvPr>
        </p:nvSpPr>
        <p:spPr/>
        <p:txBody>
          <a:bodyPr/>
          <a:lstStyle/>
          <a:p>
            <a:r>
              <a:rPr lang="en-US" dirty="0"/>
              <a:t>Term of Reference</a:t>
            </a:r>
          </a:p>
        </p:txBody>
      </p:sp>
    </p:spTree>
    <p:extLst>
      <p:ext uri="{BB962C8B-B14F-4D97-AF65-F5344CB8AC3E}">
        <p14:creationId xmlns:p14="http://schemas.microsoft.com/office/powerpoint/2010/main" val="913936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7C9CDF0-6877-42C3-B665-493DEA0630DF}"/>
              </a:ext>
            </a:extLst>
          </p:cNvPr>
          <p:cNvSpPr>
            <a:spLocks noGrp="1"/>
          </p:cNvSpPr>
          <p:nvPr>
            <p:ph sz="quarter" idx="10"/>
          </p:nvPr>
        </p:nvSpPr>
        <p:spPr>
          <a:xfrm>
            <a:off x="865205" y="1360707"/>
            <a:ext cx="10497656" cy="4529796"/>
          </a:xfrm>
        </p:spPr>
        <p:txBody>
          <a:bodyPr vert="horz" lIns="91440" tIns="45720" rIns="91440" bIns="45720" rtlCol="0" anchor="t">
            <a:normAutofit fontScale="92500"/>
          </a:bodyPr>
          <a:lstStyle/>
          <a:p>
            <a:pPr marL="0">
              <a:lnSpc>
                <a:spcPct val="107000"/>
              </a:lnSpc>
              <a:spcBef>
                <a:spcPts val="0"/>
              </a:spcBef>
              <a:spcAft>
                <a:spcPts val="800"/>
              </a:spcAft>
            </a:pPr>
            <a:endParaRPr lang="en-US" sz="20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a:lnSpc>
                <a:spcPct val="107000"/>
              </a:lnSpc>
              <a:spcBef>
                <a:spcPts val="0"/>
              </a:spcBef>
              <a:spcAft>
                <a:spcPts val="800"/>
              </a:spcAft>
            </a:pPr>
            <a:r>
              <a:rPr lang="en-US" sz="2400" dirty="0">
                <a:solidFill>
                  <a:schemeClr val="tx1"/>
                </a:solidFill>
                <a:effectLst/>
                <a:latin typeface="Calibri"/>
                <a:ea typeface="Calibri" panose="020F0502020204030204" pitchFamily="34" charset="0"/>
                <a:cs typeface="Calibri"/>
              </a:rPr>
              <a:t>The Laboratory Workgroup (LW) met virtually on Friday September 15, 2023.</a:t>
            </a:r>
            <a:r>
              <a:rPr lang="en-US" sz="2400" dirty="0">
                <a:solidFill>
                  <a:schemeClr val="tx1"/>
                </a:solidFill>
                <a:latin typeface="Calibri"/>
                <a:ea typeface="Calibri" panose="020F0502020204030204" pitchFamily="34" charset="0"/>
                <a:cs typeface="Calibri"/>
              </a:rPr>
              <a:t> </a:t>
            </a:r>
            <a:endPar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07000"/>
              </a:lnSpc>
              <a:spcBef>
                <a:spcPts val="0"/>
              </a:spcBef>
              <a:spcAft>
                <a:spcPts val="800"/>
              </a:spcAft>
            </a:pPr>
            <a:r>
              <a:rPr lang="en-US" sz="2400" dirty="0">
                <a:solidFill>
                  <a:schemeClr val="tx1"/>
                </a:solidFill>
                <a:effectLst/>
                <a:latin typeface="Calibri"/>
                <a:ea typeface="Calibri" panose="020F0502020204030204" pitchFamily="34" charset="0"/>
                <a:cs typeface="Calibri"/>
              </a:rPr>
              <a:t>The LW members heard from two external guests:</a:t>
            </a:r>
            <a:r>
              <a:rPr lang="en-US" sz="2400" dirty="0">
                <a:solidFill>
                  <a:schemeClr val="tx1"/>
                </a:solidFill>
                <a:latin typeface="Calibri"/>
                <a:ea typeface="Calibri" panose="020F0502020204030204" pitchFamily="34" charset="0"/>
                <a:cs typeface="Calibri"/>
              </a:rPr>
              <a:t> </a:t>
            </a:r>
            <a:endPar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07000"/>
              </a:lnSpc>
              <a:spcBef>
                <a:spcPts val="0"/>
              </a:spcBef>
              <a:spcAft>
                <a:spcPts val="800"/>
              </a:spcAft>
              <a:buFont typeface="Arial" panose="020B0604020202020204" pitchFamily="34" charset="0"/>
              <a:buChar char="•"/>
            </a:pPr>
            <a:r>
              <a:rPr lang="en-US" sz="2400" b="0" dirty="0">
                <a:solidFill>
                  <a:schemeClr val="tx1"/>
                </a:solidFill>
                <a:effectLst/>
                <a:latin typeface="Calibri"/>
                <a:ea typeface="Calibri" panose="020F0502020204030204" pitchFamily="34" charset="0"/>
                <a:cs typeface="Calibri"/>
              </a:rPr>
              <a:t>Dr. Bruce </a:t>
            </a:r>
            <a:r>
              <a:rPr lang="en-US" sz="2400" b="0" err="1">
                <a:solidFill>
                  <a:schemeClr val="tx1"/>
                </a:solidFill>
                <a:effectLst/>
                <a:latin typeface="Calibri"/>
                <a:ea typeface="Calibri" panose="020F0502020204030204" pitchFamily="34" charset="0"/>
                <a:cs typeface="Calibri"/>
              </a:rPr>
              <a:t>Tromberg</a:t>
            </a:r>
            <a:r>
              <a:rPr lang="en-US" sz="2400" b="0" dirty="0">
                <a:solidFill>
                  <a:schemeClr val="tx1"/>
                </a:solidFill>
                <a:effectLst/>
                <a:latin typeface="Calibri"/>
                <a:ea typeface="Calibri" panose="020F0502020204030204" pitchFamily="34" charset="0"/>
                <a:cs typeface="Calibri"/>
              </a:rPr>
              <a:t>, National Institute of Biomedical Imaging and Bioengineering, NIH, and leader of the Rapid Acceleration of Diagnostics (</a:t>
            </a:r>
            <a:r>
              <a:rPr lang="en-US" sz="2400" b="0" err="1">
                <a:solidFill>
                  <a:schemeClr val="tx1"/>
                </a:solidFill>
                <a:effectLst/>
                <a:latin typeface="Calibri"/>
                <a:ea typeface="Calibri" panose="020F0502020204030204" pitchFamily="34" charset="0"/>
                <a:cs typeface="Calibri"/>
              </a:rPr>
              <a:t>RADx</a:t>
            </a:r>
            <a:r>
              <a:rPr lang="en-US" sz="2400" b="0" baseline="30000" dirty="0">
                <a:solidFill>
                  <a:schemeClr val="tx1"/>
                </a:solidFill>
                <a:effectLst/>
                <a:latin typeface="Calibri"/>
                <a:ea typeface="Calibri" panose="020F0502020204030204" pitchFamily="34" charset="0"/>
                <a:cs typeface="Calibri"/>
              </a:rPr>
              <a:t>®</a:t>
            </a:r>
            <a:r>
              <a:rPr lang="en-US" sz="2400" b="0" dirty="0">
                <a:solidFill>
                  <a:schemeClr val="tx1"/>
                </a:solidFill>
                <a:effectLst/>
                <a:latin typeface="Calibri"/>
                <a:ea typeface="Calibri" panose="020F0502020204030204" pitchFamily="34" charset="0"/>
                <a:cs typeface="Calibri"/>
              </a:rPr>
              <a:t>) Program,</a:t>
            </a:r>
            <a:r>
              <a:rPr lang="en-US" sz="2400" b="0" dirty="0">
                <a:solidFill>
                  <a:schemeClr val="tx1"/>
                </a:solidFill>
                <a:latin typeface="Calibri"/>
                <a:ea typeface="Calibri" panose="020F0502020204030204" pitchFamily="34" charset="0"/>
                <a:cs typeface="Calibri"/>
              </a:rPr>
              <a:t> </a:t>
            </a:r>
            <a:endParaRPr lang="en-US" sz="2400" b="0" dirty="0">
              <a:solidFill>
                <a:schemeClr val="tx1"/>
              </a:solidFill>
              <a:effectLst/>
              <a:latin typeface="Calibri"/>
              <a:ea typeface="Calibri" panose="020F0502020204030204" pitchFamily="34" charset="0"/>
              <a:cs typeface="Calibri" panose="020F0502020204030204" pitchFamily="34" charset="0"/>
            </a:endParaRPr>
          </a:p>
          <a:p>
            <a:pPr marL="342900" indent="-342900">
              <a:lnSpc>
                <a:spcPct val="107000"/>
              </a:lnSpc>
              <a:spcBef>
                <a:spcPts val="0"/>
              </a:spcBef>
              <a:spcAft>
                <a:spcPts val="800"/>
              </a:spcAft>
              <a:buFont typeface="Arial" panose="020B0604020202020204" pitchFamily="34" charset="0"/>
              <a:buChar char="•"/>
            </a:pPr>
            <a:r>
              <a:rPr lang="en-US" sz="2400" b="0" dirty="0">
                <a:solidFill>
                  <a:schemeClr val="tx1"/>
                </a:solidFill>
                <a:effectLst/>
                <a:latin typeface="Calibri"/>
                <a:ea typeface="Calibri" panose="020F0502020204030204" pitchFamily="34" charset="0"/>
                <a:cs typeface="Calibri"/>
              </a:rPr>
              <a:t>Mr. Rodney Wallace, Director of the Biomedical Advanced Research and Development Authority </a:t>
            </a:r>
            <a:r>
              <a:rPr lang="en-US" sz="2400" b="0" u="none" strike="noStrike" dirty="0">
                <a:solidFill>
                  <a:schemeClr val="tx1"/>
                </a:solidFill>
                <a:effectLst/>
                <a:latin typeface="Calibri"/>
                <a:ea typeface="Calibri" panose="020F0502020204030204" pitchFamily="34" charset="0"/>
                <a:cs typeface="Calibri"/>
              </a:rPr>
              <a:t>(</a:t>
            </a:r>
            <a:r>
              <a:rPr lang="en-US" sz="2400" b="0" i="1" dirty="0">
                <a:solidFill>
                  <a:schemeClr val="tx1"/>
                </a:solidFill>
                <a:effectLst/>
                <a:latin typeface="Calibri"/>
                <a:ea typeface="Calibri" panose="020F0502020204030204" pitchFamily="34" charset="0"/>
                <a:cs typeface="Times New Roman"/>
              </a:rPr>
              <a:t>BARDA)'s</a:t>
            </a:r>
            <a:r>
              <a:rPr lang="en-US" sz="2400" b="0" dirty="0">
                <a:solidFill>
                  <a:schemeClr val="tx1"/>
                </a:solidFill>
                <a:effectLst/>
                <a:latin typeface="Calibri"/>
                <a:ea typeface="Calibri" panose="020F0502020204030204" pitchFamily="34" charset="0"/>
                <a:cs typeface="Calibri"/>
              </a:rPr>
              <a:t> Detection, Diagnostics and Devices Infrastructure Division.</a:t>
            </a:r>
            <a:r>
              <a:rPr lang="en-US" sz="2400" b="0" dirty="0">
                <a:solidFill>
                  <a:schemeClr val="tx1"/>
                </a:solidFill>
                <a:latin typeface="Calibri"/>
                <a:ea typeface="Calibri" panose="020F0502020204030204" pitchFamily="34" charset="0"/>
                <a:cs typeface="Calibri"/>
              </a:rPr>
              <a:t> </a:t>
            </a:r>
            <a:endParaRPr lang="en-US" sz="24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07000"/>
              </a:lnSpc>
              <a:spcBef>
                <a:spcPts val="0"/>
              </a:spcBef>
              <a:spcAft>
                <a:spcPts val="800"/>
              </a:spcAft>
            </a:pPr>
            <a:r>
              <a:rPr lang="en-US" sz="2400" dirty="0">
                <a:solidFill>
                  <a:schemeClr val="tx1"/>
                </a:solidFill>
                <a:effectLst/>
                <a:latin typeface="Calibri"/>
                <a:ea typeface="Calibri" panose="020F0502020204030204" pitchFamily="34" charset="0"/>
                <a:cs typeface="Calibri"/>
              </a:rPr>
              <a:t>The LW also heard from two subject matter experts from CDC</a:t>
            </a:r>
          </a:p>
          <a:p>
            <a:pPr marL="342900" indent="-342900">
              <a:lnSpc>
                <a:spcPct val="107000"/>
              </a:lnSpc>
              <a:spcBef>
                <a:spcPts val="0"/>
              </a:spcBef>
              <a:spcAft>
                <a:spcPts val="800"/>
              </a:spcAft>
              <a:buFont typeface="Arial" panose="020B0604020202020204" pitchFamily="34" charset="0"/>
              <a:buChar char="•"/>
            </a:pPr>
            <a:r>
              <a:rPr lang="en-US" sz="2400" b="0" dirty="0">
                <a:solidFill>
                  <a:schemeClr val="tx1"/>
                </a:solidFill>
                <a:effectLst/>
                <a:latin typeface="Calibri"/>
                <a:ea typeface="Calibri" panose="020F0502020204030204" pitchFamily="34" charset="0"/>
                <a:cs typeface="Calibri"/>
              </a:rPr>
              <a:t>Dr. Ren Salerno, Acting Director, CDC Center for Laboratory Systems and Response</a:t>
            </a:r>
          </a:p>
          <a:p>
            <a:pPr marL="342900" indent="-342900">
              <a:lnSpc>
                <a:spcPct val="107000"/>
              </a:lnSpc>
              <a:spcBef>
                <a:spcPts val="0"/>
              </a:spcBef>
              <a:spcAft>
                <a:spcPts val="800"/>
              </a:spcAft>
              <a:buFont typeface="Arial" panose="020B0604020202020204" pitchFamily="34" charset="0"/>
              <a:buChar char="•"/>
            </a:pPr>
            <a:r>
              <a:rPr lang="en-US" sz="2400" b="0" dirty="0">
                <a:solidFill>
                  <a:schemeClr val="tx1"/>
                </a:solidFill>
                <a:effectLst/>
                <a:latin typeface="Calibri"/>
                <a:ea typeface="Calibri" panose="020F0502020204030204" pitchFamily="34" charset="0"/>
                <a:cs typeface="Calibri"/>
              </a:rPr>
              <a:t>Dr. Duncan </a:t>
            </a:r>
            <a:r>
              <a:rPr lang="en-US" sz="2400" b="0" err="1">
                <a:solidFill>
                  <a:schemeClr val="tx1"/>
                </a:solidFill>
                <a:effectLst/>
                <a:latin typeface="Calibri"/>
                <a:ea typeface="Calibri" panose="020F0502020204030204" pitchFamily="34" charset="0"/>
                <a:cs typeface="Calibri"/>
              </a:rPr>
              <a:t>MacCannell</a:t>
            </a:r>
            <a:r>
              <a:rPr lang="en-US" sz="2400" b="0" dirty="0">
                <a:solidFill>
                  <a:schemeClr val="tx1"/>
                </a:solidFill>
                <a:effectLst/>
                <a:latin typeface="Calibri"/>
                <a:ea typeface="Calibri" panose="020F0502020204030204" pitchFamily="34" charset="0"/>
                <a:cs typeface="Calibri"/>
              </a:rPr>
              <a:t>, Director, CDC Office of Advanced Molecular Detection.</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itle 4">
            <a:extLst>
              <a:ext uri="{FF2B5EF4-FFF2-40B4-BE49-F238E27FC236}">
                <a16:creationId xmlns:a16="http://schemas.microsoft.com/office/drawing/2014/main" id="{4E63BD9F-3AD5-4BEF-832D-2E0E1ED9EF93}"/>
              </a:ext>
            </a:extLst>
          </p:cNvPr>
          <p:cNvSpPr>
            <a:spLocks noGrp="1"/>
          </p:cNvSpPr>
          <p:nvPr>
            <p:ph type="title"/>
          </p:nvPr>
        </p:nvSpPr>
        <p:spPr/>
        <p:txBody>
          <a:bodyPr/>
          <a:lstStyle/>
          <a:p>
            <a:r>
              <a:rPr lang="en-US"/>
              <a:t>Process</a:t>
            </a:r>
          </a:p>
        </p:txBody>
      </p:sp>
    </p:spTree>
    <p:extLst>
      <p:ext uri="{BB962C8B-B14F-4D97-AF65-F5344CB8AC3E}">
        <p14:creationId xmlns:p14="http://schemas.microsoft.com/office/powerpoint/2010/main" val="3178146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4B30D5-17FD-31BC-E815-0C84DF7DDD70}"/>
              </a:ext>
            </a:extLst>
          </p:cNvPr>
          <p:cNvSpPr>
            <a:spLocks noGrp="1"/>
          </p:cNvSpPr>
          <p:nvPr>
            <p:ph sz="quarter" idx="10"/>
          </p:nvPr>
        </p:nvSpPr>
        <p:spPr/>
        <p:txBody>
          <a:bodyPr vert="horz" lIns="91440" tIns="45720" rIns="91440" bIns="45720" rtlCol="0" anchor="t">
            <a:normAutofit lnSpcReduction="10000"/>
          </a:bodyPr>
          <a:lstStyle/>
          <a:p>
            <a:pPr marL="571500" indent="-571500">
              <a:buFont typeface="Arial" panose="020B0604020202020204" pitchFamily="34" charset="0"/>
              <a:buChar char="•"/>
            </a:pPr>
            <a:r>
              <a:rPr lang="en-US" sz="2800" b="0" dirty="0">
                <a:solidFill>
                  <a:schemeClr val="tx1"/>
                </a:solidFill>
                <a:effectLst/>
                <a:latin typeface="Calibri"/>
                <a:ea typeface="Calibri" panose="020F0502020204030204" pitchFamily="34" charset="0"/>
                <a:cs typeface="Times New Roman"/>
              </a:rPr>
              <a:t>CDC’s formal </a:t>
            </a:r>
            <a:r>
              <a:rPr lang="en-US" sz="2800" b="0" dirty="0">
                <a:solidFill>
                  <a:schemeClr val="tx1"/>
                </a:solidFill>
                <a:latin typeface="Calibri"/>
                <a:ea typeface="Calibri" panose="020F0502020204030204" pitchFamily="34" charset="0"/>
                <a:cs typeface="Times New Roman"/>
              </a:rPr>
              <a:t>e</a:t>
            </a:r>
            <a:r>
              <a:rPr lang="en-US" sz="2800" b="0" dirty="0">
                <a:solidFill>
                  <a:schemeClr val="tx1"/>
                </a:solidFill>
                <a:effectLst/>
                <a:latin typeface="Calibri"/>
                <a:ea typeface="Calibri" panose="020F0502020204030204" pitchFamily="34" charset="0"/>
                <a:cs typeface="Times New Roman"/>
              </a:rPr>
              <a:t>ngagement </a:t>
            </a:r>
            <a:r>
              <a:rPr lang="en-US" sz="2800" b="0" dirty="0">
                <a:solidFill>
                  <a:schemeClr val="tx1"/>
                </a:solidFill>
                <a:latin typeface="Calibri"/>
                <a:ea typeface="Calibri" panose="020F0502020204030204" pitchFamily="34" charset="0"/>
                <a:cs typeface="Times New Roman"/>
              </a:rPr>
              <a:t>p</a:t>
            </a:r>
            <a:r>
              <a:rPr lang="en-US" sz="2800" b="0" dirty="0">
                <a:solidFill>
                  <a:schemeClr val="tx1"/>
                </a:solidFill>
                <a:effectLst/>
                <a:latin typeface="Calibri"/>
                <a:ea typeface="Calibri" panose="020F0502020204030204" pitchFamily="34" charset="0"/>
                <a:cs typeface="Times New Roman"/>
              </a:rPr>
              <a:t>ractices: complex, lengthy, and time-consuming processes</a:t>
            </a:r>
          </a:p>
          <a:p>
            <a:pPr marL="571500" indent="-571500">
              <a:buFont typeface="Arial" panose="020B0604020202020204" pitchFamily="34" charset="0"/>
              <a:buChar char="•"/>
            </a:pPr>
            <a:r>
              <a:rPr lang="en-US" sz="2800" b="0" dirty="0">
                <a:solidFill>
                  <a:schemeClr val="tx1"/>
                </a:solidFill>
                <a:effectLst/>
                <a:latin typeface="Calibri"/>
                <a:ea typeface="Calibri" panose="020F0502020204030204" pitchFamily="34" charset="0"/>
                <a:cs typeface="Times New Roman"/>
              </a:rPr>
              <a:t>Inadequate resources to support continuing scientific advancement at CDC</a:t>
            </a:r>
            <a:endParaRPr lang="en-US" sz="2800" b="0" dirty="0">
              <a:solidFill>
                <a:schemeClr val="tx1"/>
              </a:solidFill>
              <a:latin typeface="Calibri"/>
              <a:ea typeface="Calibri" panose="020F0502020204030204" pitchFamily="34" charset="0"/>
              <a:cs typeface="Times New Roman"/>
            </a:endParaRPr>
          </a:p>
          <a:p>
            <a:pPr marL="571500" indent="-571500">
              <a:buFont typeface="Arial" panose="020B0604020202020204" pitchFamily="34" charset="0"/>
              <a:buChar char="•"/>
            </a:pPr>
            <a:r>
              <a:rPr lang="en-US" sz="2800" b="0" dirty="0">
                <a:solidFill>
                  <a:schemeClr val="tx1"/>
                </a:solidFill>
                <a:effectLst/>
                <a:latin typeface="Calibri"/>
                <a:ea typeface="Calibri" panose="020F0502020204030204" pitchFamily="34" charset="0"/>
                <a:cs typeface="Times New Roman"/>
              </a:rPr>
              <a:t>Cultural norms: Balancing investing in scientific advances </a:t>
            </a:r>
            <a:r>
              <a:rPr lang="en-US" sz="2800" b="0" dirty="0">
                <a:solidFill>
                  <a:schemeClr val="tx1"/>
                </a:solidFill>
                <a:latin typeface="Calibri"/>
                <a:ea typeface="Calibri" panose="020F0502020204030204" pitchFamily="34" charset="0"/>
                <a:cs typeface="Times New Roman"/>
              </a:rPr>
              <a:t>with</a:t>
            </a:r>
            <a:r>
              <a:rPr lang="en-US" sz="2800" b="0" dirty="0">
                <a:solidFill>
                  <a:schemeClr val="tx1"/>
                </a:solidFill>
                <a:effectLst/>
                <a:latin typeface="Calibri"/>
                <a:ea typeface="Calibri" panose="020F0502020204030204" pitchFamily="34" charset="0"/>
                <a:cs typeface="Times New Roman"/>
              </a:rPr>
              <a:t> avoiding the perception that the government is favoring one company or technology over another</a:t>
            </a:r>
            <a:r>
              <a:rPr lang="en-US" sz="2800" b="0" dirty="0">
                <a:solidFill>
                  <a:schemeClr val="tx1"/>
                </a:solidFill>
                <a:latin typeface="Calibri"/>
                <a:ea typeface="Calibri" panose="020F0502020204030204" pitchFamily="34" charset="0"/>
                <a:cs typeface="Times New Roman"/>
              </a:rPr>
              <a:t> </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r>
              <a:rPr lang="en-US" sz="2800" b="1" dirty="0">
                <a:effectLst/>
                <a:latin typeface="Calibri"/>
                <a:ea typeface="Calibri" panose="020F0502020204030204" pitchFamily="34" charset="0"/>
                <a:cs typeface="Times New Roman"/>
              </a:rPr>
              <a:t>The CDC does not take full advantage of the scientific expertise and technological advances available outside government.</a:t>
            </a:r>
            <a:endParaRPr lang="en-US" sz="2800" dirty="0">
              <a:effectLst/>
              <a:latin typeface="Calibri"/>
              <a:ea typeface="Calibri" panose="020F0502020204030204" pitchFamily="34" charset="0"/>
              <a:cs typeface="Times New Roman"/>
            </a:endParaRPr>
          </a:p>
          <a:p>
            <a:pPr marL="571500" indent="-571500">
              <a:buFont typeface="Arial" panose="020B0604020202020204" pitchFamily="34" charset="0"/>
              <a:buChar char="•"/>
            </a:pPr>
            <a:endParaRPr lang="en-US" sz="2800" b="0"/>
          </a:p>
        </p:txBody>
      </p:sp>
      <p:sp>
        <p:nvSpPr>
          <p:cNvPr id="3" name="Title 2">
            <a:extLst>
              <a:ext uri="{FF2B5EF4-FFF2-40B4-BE49-F238E27FC236}">
                <a16:creationId xmlns:a16="http://schemas.microsoft.com/office/drawing/2014/main" id="{E34E5694-0F7D-25C6-38BF-28C4029ADD8C}"/>
              </a:ext>
            </a:extLst>
          </p:cNvPr>
          <p:cNvSpPr>
            <a:spLocks noGrp="1"/>
          </p:cNvSpPr>
          <p:nvPr>
            <p:ph type="title"/>
          </p:nvPr>
        </p:nvSpPr>
        <p:spPr/>
        <p:txBody>
          <a:bodyPr>
            <a:noAutofit/>
          </a:bodyPr>
          <a:lstStyle/>
          <a:p>
            <a:r>
              <a:rPr lang="en-US" sz="3200" b="1">
                <a:effectLst/>
                <a:latin typeface="Calibri" panose="020F0502020204030204" pitchFamily="34" charset="0"/>
                <a:ea typeface="Calibri" panose="020F0502020204030204" pitchFamily="34" charset="0"/>
                <a:cs typeface="Times New Roman" panose="02020603050405020304" pitchFamily="18" charset="0"/>
              </a:rPr>
              <a:t>What are the challenges to enhancing public-private partnerships at CDC?</a:t>
            </a:r>
            <a:br>
              <a:rPr lang="en-US" sz="3200">
                <a:effectLst/>
                <a:latin typeface="Calibri" panose="020F0502020204030204" pitchFamily="34" charset="0"/>
                <a:ea typeface="Calibri" panose="020F0502020204030204" pitchFamily="34" charset="0"/>
                <a:cs typeface="Times New Roman" panose="02020603050405020304" pitchFamily="18" charset="0"/>
              </a:rPr>
            </a:br>
            <a:endParaRPr lang="en-US" sz="3200"/>
          </a:p>
        </p:txBody>
      </p:sp>
    </p:spTree>
    <p:extLst>
      <p:ext uri="{BB962C8B-B14F-4D97-AF65-F5344CB8AC3E}">
        <p14:creationId xmlns:p14="http://schemas.microsoft.com/office/powerpoint/2010/main" val="2210299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4B30D5-17FD-31BC-E815-0C84DF7DDD70}"/>
              </a:ext>
            </a:extLst>
          </p:cNvPr>
          <p:cNvSpPr>
            <a:spLocks noGrp="1"/>
          </p:cNvSpPr>
          <p:nvPr>
            <p:ph sz="quarter" idx="10"/>
          </p:nvPr>
        </p:nvSpPr>
        <p:spPr/>
        <p:txBody>
          <a:bodyPr vert="horz" lIns="91440" tIns="45720" rIns="91440" bIns="45720" rtlCol="0" anchor="t">
            <a:normAutofit/>
          </a:bodyPr>
          <a:lstStyle/>
          <a:p>
            <a:pPr marL="571500" indent="-571500">
              <a:buFont typeface="Arial" panose="020B0604020202020204" pitchFamily="34" charset="0"/>
              <a:buChar char="•"/>
            </a:pPr>
            <a:r>
              <a:rPr lang="en-US" sz="2800" b="0" dirty="0">
                <a:solidFill>
                  <a:schemeClr val="tx1"/>
                </a:solidFill>
                <a:effectLst/>
                <a:latin typeface="Calibri"/>
                <a:ea typeface="Calibri" panose="020F0502020204030204" pitchFamily="34" charset="0"/>
                <a:cs typeface="Times New Roman"/>
              </a:rPr>
              <a:t>National Institutes of Health: </a:t>
            </a:r>
            <a:r>
              <a:rPr lang="en-US" sz="2800" b="0" dirty="0" err="1">
                <a:solidFill>
                  <a:schemeClr val="tx1"/>
                </a:solidFill>
                <a:effectLst/>
                <a:latin typeface="Calibri"/>
                <a:ea typeface="Calibri" panose="020F0502020204030204" pitchFamily="34" charset="0"/>
                <a:cs typeface="Calibri"/>
              </a:rPr>
              <a:t>RADx</a:t>
            </a:r>
            <a:r>
              <a:rPr lang="en-US" sz="2800" b="0" baseline="30000" dirty="0">
                <a:solidFill>
                  <a:schemeClr val="tx1"/>
                </a:solidFill>
                <a:effectLst/>
                <a:latin typeface="Calibri"/>
                <a:ea typeface="Calibri" panose="020F0502020204030204" pitchFamily="34" charset="0"/>
                <a:cs typeface="Calibri"/>
              </a:rPr>
              <a:t>® </a:t>
            </a:r>
            <a:r>
              <a:rPr lang="en-US" sz="2800" b="0" dirty="0">
                <a:solidFill>
                  <a:schemeClr val="tx1"/>
                </a:solidFill>
                <a:effectLst/>
                <a:latin typeface="Calibri"/>
                <a:ea typeface="Calibri" panose="020F0502020204030204" pitchFamily="34" charset="0"/>
                <a:cs typeface="Calibri"/>
              </a:rPr>
              <a:t>Rapid Acceleration of Diagnostics Program</a:t>
            </a:r>
          </a:p>
          <a:p>
            <a:pPr marL="571500" indent="-571500">
              <a:buFont typeface="Arial" panose="020B0604020202020204" pitchFamily="34" charset="0"/>
              <a:buChar char="•"/>
            </a:pPr>
            <a:r>
              <a:rPr lang="en-US" sz="2800" b="0" strike="noStrike" dirty="0">
                <a:solidFill>
                  <a:schemeClr val="tx1"/>
                </a:solidFill>
                <a:effectLst/>
                <a:latin typeface="Calibri"/>
                <a:ea typeface="Calibri" panose="020F0502020204030204" pitchFamily="34" charset="0"/>
                <a:cs typeface="Calibri"/>
              </a:rPr>
              <a:t>Biomedical Advanced Research Authority: BARDA</a:t>
            </a:r>
          </a:p>
          <a:p>
            <a:pPr marL="571500" indent="-571500">
              <a:buFont typeface="Arial" panose="020B0604020202020204" pitchFamily="34" charset="0"/>
              <a:buChar char="•"/>
            </a:pPr>
            <a:r>
              <a:rPr lang="en-US" sz="2800" b="0" dirty="0">
                <a:solidFill>
                  <a:schemeClr val="tx1"/>
                </a:solidFill>
                <a:effectLst/>
                <a:latin typeface="Calibri"/>
                <a:ea typeface="Calibri" panose="020F0502020204030204" pitchFamily="34" charset="0"/>
                <a:cs typeface="Times New Roman"/>
              </a:rPr>
              <a:t>Department of Energy: Strategic Partnerships Program</a:t>
            </a:r>
            <a:endParaRPr lang="en-US" sz="2800" b="0" dirty="0">
              <a:solidFill>
                <a:schemeClr val="tx1"/>
              </a:solidFill>
              <a:latin typeface="Calibri"/>
              <a:cs typeface="Times New Roman"/>
            </a:endParaRPr>
          </a:p>
        </p:txBody>
      </p:sp>
      <p:sp>
        <p:nvSpPr>
          <p:cNvPr id="3" name="Title 2">
            <a:extLst>
              <a:ext uri="{FF2B5EF4-FFF2-40B4-BE49-F238E27FC236}">
                <a16:creationId xmlns:a16="http://schemas.microsoft.com/office/drawing/2014/main" id="{E34E5694-0F7D-25C6-38BF-28C4029ADD8C}"/>
              </a:ext>
            </a:extLst>
          </p:cNvPr>
          <p:cNvSpPr>
            <a:spLocks noGrp="1"/>
          </p:cNvSpPr>
          <p:nvPr>
            <p:ph type="title"/>
          </p:nvPr>
        </p:nvSpPr>
        <p:spPr>
          <a:xfrm>
            <a:off x="854556" y="365125"/>
            <a:ext cx="10500831" cy="1325563"/>
          </a:xfrm>
        </p:spPr>
        <p:txBody>
          <a:bodyPr>
            <a:noAutofit/>
          </a:bodyPr>
          <a:lstStyle/>
          <a:p>
            <a:pPr marL="0" marR="0">
              <a:lnSpc>
                <a:spcPct val="107000"/>
              </a:lnSpc>
              <a:spcBef>
                <a:spcPts val="0"/>
              </a:spcBef>
              <a:spcAft>
                <a:spcPts val="800"/>
              </a:spcAft>
            </a:pPr>
            <a:r>
              <a:rPr lang="en-US" sz="2800">
                <a:latin typeface="Calibri" panose="020F0502020204030204" pitchFamily="34" charset="0"/>
                <a:ea typeface="Calibri" panose="020F0502020204030204" pitchFamily="34" charset="0"/>
                <a:cs typeface="Times New Roman" panose="02020603050405020304" pitchFamily="18" charset="0"/>
              </a:rPr>
              <a:t>P</a:t>
            </a:r>
            <a:r>
              <a:rPr lang="en-US" sz="2800" b="1">
                <a:effectLst/>
                <a:latin typeface="Calibri" panose="020F0502020204030204" pitchFamily="34" charset="0"/>
                <a:ea typeface="Calibri" panose="020F0502020204030204" pitchFamily="34" charset="0"/>
                <a:cs typeface="Times New Roman" panose="02020603050405020304" pitchFamily="18" charset="0"/>
              </a:rPr>
              <a:t>re-existing models of public-private partnerships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3158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A18A7C6-1789-4227-9B2A-ECBB8A73DDF7}"/>
              </a:ext>
            </a:extLst>
          </p:cNvPr>
          <p:cNvSpPr>
            <a:spLocks noGrp="1"/>
          </p:cNvSpPr>
          <p:nvPr>
            <p:ph type="body" idx="1"/>
          </p:nvPr>
        </p:nvSpPr>
        <p:spPr>
          <a:xfrm>
            <a:off x="576262" y="4178475"/>
            <a:ext cx="7772400" cy="765238"/>
          </a:xfrm>
        </p:spPr>
        <p:txBody>
          <a:bodyPr>
            <a:noAutofit/>
          </a:bodyPr>
          <a:lstStyle/>
          <a:p>
            <a:r>
              <a:rPr lang="en-US" b="1">
                <a:solidFill>
                  <a:schemeClr val="bg2"/>
                </a:solidFill>
              </a:rPr>
              <a:t>David Fleming, MD</a:t>
            </a:r>
            <a:endParaRPr lang="en-US" b="1"/>
          </a:p>
          <a:p>
            <a:r>
              <a:rPr lang="en-US">
                <a:solidFill>
                  <a:schemeClr val="bg2"/>
                </a:solidFill>
              </a:rPr>
              <a:t>ACD Chair</a:t>
            </a:r>
          </a:p>
        </p:txBody>
      </p:sp>
      <p:sp>
        <p:nvSpPr>
          <p:cNvPr id="5" name="Content Placeholder 4">
            <a:extLst>
              <a:ext uri="{FF2B5EF4-FFF2-40B4-BE49-F238E27FC236}">
                <a16:creationId xmlns:a16="http://schemas.microsoft.com/office/drawing/2014/main" id="{8D125CE9-4F5F-4764-A39C-72F04723A1DA}"/>
              </a:ext>
            </a:extLst>
          </p:cNvPr>
          <p:cNvSpPr>
            <a:spLocks noGrp="1"/>
          </p:cNvSpPr>
          <p:nvPr>
            <p:ph sz="quarter" idx="10"/>
          </p:nvPr>
        </p:nvSpPr>
        <p:spPr/>
        <p:txBody>
          <a:bodyPr/>
          <a:lstStyle/>
          <a:p>
            <a:r>
              <a:rPr lang="en-US"/>
              <a:t>Welcome, Roll Call</a:t>
            </a:r>
          </a:p>
        </p:txBody>
      </p:sp>
    </p:spTree>
    <p:extLst>
      <p:ext uri="{BB962C8B-B14F-4D97-AF65-F5344CB8AC3E}">
        <p14:creationId xmlns:p14="http://schemas.microsoft.com/office/powerpoint/2010/main" val="3925469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4B30D5-17FD-31BC-E815-0C84DF7DDD70}"/>
              </a:ext>
            </a:extLst>
          </p:cNvPr>
          <p:cNvSpPr>
            <a:spLocks noGrp="1"/>
          </p:cNvSpPr>
          <p:nvPr>
            <p:ph sz="quarter" idx="10"/>
          </p:nvPr>
        </p:nvSpPr>
        <p:spPr/>
        <p:txBody>
          <a:bodyPr vert="horz" lIns="91440" tIns="45720" rIns="91440" bIns="45720" rtlCol="0" anchor="t">
            <a:normAutofit/>
          </a:bodyPr>
          <a:lstStyle/>
          <a:p>
            <a:pPr marL="571500" indent="-571500">
              <a:buFont typeface="Arial" panose="020B0604020202020204" pitchFamily="34" charset="0"/>
              <a:buChar char="•"/>
            </a:pPr>
            <a:r>
              <a:rPr lang="en-US" sz="2800" b="0" dirty="0">
                <a:solidFill>
                  <a:schemeClr val="tx1"/>
                </a:solidFill>
                <a:effectLst/>
                <a:latin typeface="Calibri"/>
                <a:ea typeface="Calibri" panose="020F0502020204030204" pitchFamily="34" charset="0"/>
                <a:cs typeface="Times New Roman"/>
              </a:rPr>
              <a:t>MOU with clinical partners for surge testing</a:t>
            </a:r>
          </a:p>
          <a:p>
            <a:pPr marL="571500" indent="-571500">
              <a:buFont typeface="Arial" panose="020B0604020202020204" pitchFamily="34" charset="0"/>
              <a:buChar char="•"/>
            </a:pPr>
            <a:r>
              <a:rPr lang="en-US" sz="2800" b="0" dirty="0">
                <a:solidFill>
                  <a:schemeClr val="tx1"/>
                </a:solidFill>
                <a:effectLst/>
                <a:latin typeface="Calibri"/>
                <a:ea typeface="Calibri" panose="020F0502020204030204" pitchFamily="34" charset="0"/>
                <a:cs typeface="Calibri"/>
              </a:rPr>
              <a:t>SPHERES collaboration includes scientists from clinical and public health laboratories, academic institutions, and the private sector.</a:t>
            </a:r>
          </a:p>
          <a:p>
            <a:pPr marL="571500" indent="-571500">
              <a:buFont typeface="Arial" panose="020B0604020202020204" pitchFamily="34" charset="0"/>
              <a:buChar char="•"/>
            </a:pPr>
            <a:r>
              <a:rPr lang="en-US" sz="2800" b="0" dirty="0">
                <a:solidFill>
                  <a:schemeClr val="tx1"/>
                </a:solidFill>
                <a:effectLst/>
                <a:latin typeface="Calibri"/>
                <a:ea typeface="Calibri" panose="020F0502020204030204" pitchFamily="34" charset="0"/>
                <a:cs typeface="Times New Roman"/>
              </a:rPr>
              <a:t>Commercial labs action during </a:t>
            </a:r>
            <a:r>
              <a:rPr lang="en-US" sz="2800" b="0" err="1">
                <a:solidFill>
                  <a:schemeClr val="tx1"/>
                </a:solidFill>
                <a:effectLst/>
                <a:latin typeface="Calibri"/>
                <a:ea typeface="Calibri" panose="020F0502020204030204" pitchFamily="34" charset="0"/>
                <a:cs typeface="Times New Roman"/>
              </a:rPr>
              <a:t>mpox</a:t>
            </a:r>
            <a:r>
              <a:rPr lang="en-US" sz="2800" b="0" dirty="0">
                <a:solidFill>
                  <a:schemeClr val="tx1"/>
                </a:solidFill>
                <a:effectLst/>
                <a:latin typeface="Calibri"/>
                <a:ea typeface="Calibri" panose="020F0502020204030204" pitchFamily="34" charset="0"/>
                <a:cs typeface="Times New Roman"/>
              </a:rPr>
              <a:t> outbreak</a:t>
            </a:r>
          </a:p>
          <a:p>
            <a:pPr marL="571500" indent="-571500">
              <a:buFont typeface="Arial" panose="020B0604020202020204" pitchFamily="34" charset="0"/>
              <a:buChar char="•"/>
            </a:pPr>
            <a:r>
              <a:rPr lang="en-US" sz="2800" b="0" dirty="0">
                <a:solidFill>
                  <a:schemeClr val="tx1"/>
                </a:solidFill>
                <a:effectLst/>
                <a:latin typeface="Calibri"/>
                <a:ea typeface="Calibri" panose="020F0502020204030204" pitchFamily="34" charset="0"/>
                <a:cs typeface="Calibri"/>
              </a:rPr>
              <a:t>Pathogen Genomic Centers of Excellence which are collaborations between U.S. public health agencies and academic institutions</a:t>
            </a:r>
          </a:p>
          <a:p>
            <a:pPr marL="571500" indent="-571500">
              <a:buFont typeface="Arial" panose="020B0604020202020204" pitchFamily="34" charset="0"/>
              <a:buChar char="•"/>
            </a:pPr>
            <a:r>
              <a:rPr lang="en-US" sz="2800" b="0" dirty="0">
                <a:solidFill>
                  <a:schemeClr val="tx1"/>
                </a:solidFill>
                <a:latin typeface="Calibri"/>
                <a:ea typeface="Calibri" panose="020F0502020204030204" pitchFamily="34" charset="0"/>
                <a:cs typeface="Calibri"/>
              </a:rPr>
              <a:t>CDC with </a:t>
            </a:r>
            <a:r>
              <a:rPr lang="en-US" sz="2800" b="0" err="1">
                <a:solidFill>
                  <a:schemeClr val="tx1"/>
                </a:solidFill>
                <a:latin typeface="Calibri"/>
                <a:ea typeface="Calibri" panose="020F0502020204030204" pitchFamily="34" charset="0"/>
                <a:cs typeface="Calibri"/>
              </a:rPr>
              <a:t>RADx</a:t>
            </a:r>
            <a:r>
              <a:rPr lang="en-US" sz="2800" b="0" dirty="0">
                <a:solidFill>
                  <a:schemeClr val="tx1"/>
                </a:solidFill>
                <a:latin typeface="Calibri"/>
                <a:ea typeface="Calibri" panose="020F0502020204030204" pitchFamily="34" charset="0"/>
                <a:cs typeface="Calibri"/>
              </a:rPr>
              <a:t> and an industry partner currently collaborating on HCV elimination</a:t>
            </a:r>
            <a:endParaRPr lang="en-US" sz="2800" b="0" dirty="0">
              <a:solidFill>
                <a:schemeClr val="tx1"/>
              </a:solidFill>
              <a:latin typeface="Calibri"/>
              <a:cs typeface="Calibri"/>
            </a:endParaRPr>
          </a:p>
        </p:txBody>
      </p:sp>
      <p:sp>
        <p:nvSpPr>
          <p:cNvPr id="3" name="Title 2">
            <a:extLst>
              <a:ext uri="{FF2B5EF4-FFF2-40B4-BE49-F238E27FC236}">
                <a16:creationId xmlns:a16="http://schemas.microsoft.com/office/drawing/2014/main" id="{E34E5694-0F7D-25C6-38BF-28C4029ADD8C}"/>
              </a:ext>
            </a:extLst>
          </p:cNvPr>
          <p:cNvSpPr>
            <a:spLocks noGrp="1"/>
          </p:cNvSpPr>
          <p:nvPr>
            <p:ph type="title"/>
          </p:nvPr>
        </p:nvSpPr>
        <p:spPr>
          <a:xfrm>
            <a:off x="854556" y="365125"/>
            <a:ext cx="10500831" cy="1325563"/>
          </a:xfrm>
        </p:spPr>
        <p:txBody>
          <a:bodyPr>
            <a:noAutofit/>
          </a:bodyPr>
          <a:lstStyle/>
          <a:p>
            <a:pPr marL="0" marR="0">
              <a:lnSpc>
                <a:spcPct val="107000"/>
              </a:lnSpc>
              <a:spcBef>
                <a:spcPts val="0"/>
              </a:spcBef>
              <a:spcAft>
                <a:spcPts val="800"/>
              </a:spcAft>
            </a:pPr>
            <a:r>
              <a:rPr lang="en-US" sz="2800">
                <a:latin typeface="Calibri" panose="020F0502020204030204" pitchFamily="34" charset="0"/>
                <a:ea typeface="Calibri" panose="020F0502020204030204" pitchFamily="34" charset="0"/>
                <a:cs typeface="Times New Roman" panose="02020603050405020304" pitchFamily="18" charset="0"/>
              </a:rPr>
              <a:t>Public-private partnerships have already advanced CDC’s mission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70975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4B30D5-17FD-31BC-E815-0C84DF7DDD70}"/>
              </a:ext>
            </a:extLst>
          </p:cNvPr>
          <p:cNvSpPr>
            <a:spLocks noGrp="1"/>
          </p:cNvSpPr>
          <p:nvPr>
            <p:ph sz="quarter" idx="10"/>
          </p:nvPr>
        </p:nvSpPr>
        <p:spPr/>
        <p:txBody>
          <a:bodyPr vert="horz" lIns="91440" tIns="45720" rIns="91440" bIns="45720" rtlCol="0" anchor="t">
            <a:normAutofit/>
          </a:bodyPr>
          <a:lstStyle/>
          <a:p>
            <a:pPr marL="0" indent="0"/>
            <a:r>
              <a:rPr lang="en-US" sz="2000" dirty="0">
                <a:solidFill>
                  <a:schemeClr val="tx1"/>
                </a:solidFill>
                <a:effectLst/>
                <a:latin typeface="Calibri"/>
                <a:ea typeface="Times New Roman" panose="02020603050405020304" pitchFamily="18" charset="0"/>
                <a:cs typeface="Times New Roman"/>
              </a:rPr>
              <a:t>The COVID-19 pandemic clearly indicated that all laboratory sectors played an essential role in providing diagnostic or surveillance testing, and no one sector, acting alone, could support the unprecedented needs.</a:t>
            </a:r>
            <a:r>
              <a:rPr lang="en-US" sz="2000" dirty="0">
                <a:solidFill>
                  <a:schemeClr val="tx1"/>
                </a:solidFill>
                <a:latin typeface="Calibri"/>
                <a:ea typeface="Times New Roman" panose="02020603050405020304" pitchFamily="18" charset="0"/>
                <a:cs typeface="Times New Roman"/>
              </a:rPr>
              <a:t> </a:t>
            </a:r>
            <a:endParaRPr lang="en-US" sz="20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b="0" dirty="0">
                <a:solidFill>
                  <a:schemeClr val="tx1"/>
                </a:solidFill>
                <a:effectLst/>
                <a:latin typeface="Calibri"/>
                <a:ea typeface="Times New Roman" panose="02020603050405020304" pitchFamily="18" charset="0"/>
                <a:cs typeface="Times New Roman"/>
              </a:rPr>
              <a:t>There is a critical need to develop, formalize and exercise the concept of a national laboratory system in which all partners understand their roles and responsibilities, and act in a coordinated fashion during biological emergencies.</a:t>
            </a:r>
            <a:r>
              <a:rPr lang="en-US" sz="2000" b="0" dirty="0">
                <a:solidFill>
                  <a:schemeClr val="tx1"/>
                </a:solidFill>
                <a:latin typeface="Calibri"/>
                <a:ea typeface="Times New Roman" panose="02020603050405020304" pitchFamily="18" charset="0"/>
                <a:cs typeface="Times New Roman"/>
              </a:rPr>
              <a:t> </a:t>
            </a:r>
            <a:endParaRPr lang="en-US" sz="20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b="0" dirty="0">
                <a:solidFill>
                  <a:schemeClr val="tx1"/>
                </a:solidFill>
                <a:effectLst/>
                <a:latin typeface="Calibri"/>
                <a:ea typeface="Times New Roman" panose="02020603050405020304" pitchFamily="18" charset="0"/>
                <a:cs typeface="Times New Roman"/>
              </a:rPr>
              <a:t>CDC should take the lead in organizing the health-related federal agencies and all sectors of the laboratory and diagnostics manufacturing industries to develop a role-based plan for managing the next biological emergency.</a:t>
            </a:r>
            <a:r>
              <a:rPr lang="en-US" sz="2000" b="0" dirty="0">
                <a:solidFill>
                  <a:schemeClr val="tx1"/>
                </a:solidFill>
                <a:latin typeface="Calibri"/>
                <a:ea typeface="Times New Roman" panose="02020603050405020304" pitchFamily="18" charset="0"/>
                <a:cs typeface="Times New Roman"/>
              </a:rPr>
              <a:t> </a:t>
            </a:r>
            <a:endParaRPr lang="en-US" sz="20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indent="0"/>
            <a:r>
              <a:rPr lang="en-US" sz="2400" dirty="0">
                <a:solidFill>
                  <a:schemeClr val="tx1"/>
                </a:solidFill>
                <a:effectLst/>
                <a:latin typeface="Calibri"/>
                <a:ea typeface="Times New Roman" panose="02020603050405020304" pitchFamily="18" charset="0"/>
                <a:cs typeface="Times New Roman"/>
              </a:rPr>
              <a:t>The first step in developing that plan must be to make building and maintaining external relationships of prime importance to CDC.</a:t>
            </a:r>
            <a:endParaRPr lang="en-US" sz="2400" dirty="0">
              <a:solidFill>
                <a:schemeClr val="tx1"/>
              </a:solidFill>
              <a:effectLst/>
              <a:latin typeface="Calibri"/>
              <a:ea typeface="Calibri" panose="020F0502020204030204" pitchFamily="34" charset="0"/>
              <a:cs typeface="Times New Roman"/>
            </a:endParaRPr>
          </a:p>
          <a:p>
            <a:pPr marL="0" indent="0"/>
            <a:endParaRPr lang="en-US" sz="3200" b="0">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buFont typeface="Arial" panose="020B0604020202020204" pitchFamily="34" charset="0"/>
              <a:buChar char="•"/>
            </a:pPr>
            <a:endParaRPr lang="en-US" sz="2800" b="0">
              <a:solidFill>
                <a:schemeClr val="tx1"/>
              </a:solidFill>
            </a:endParaRPr>
          </a:p>
        </p:txBody>
      </p:sp>
      <p:sp>
        <p:nvSpPr>
          <p:cNvPr id="3" name="Title 2">
            <a:extLst>
              <a:ext uri="{FF2B5EF4-FFF2-40B4-BE49-F238E27FC236}">
                <a16:creationId xmlns:a16="http://schemas.microsoft.com/office/drawing/2014/main" id="{E34E5694-0F7D-25C6-38BF-28C4029ADD8C}"/>
              </a:ext>
            </a:extLst>
          </p:cNvPr>
          <p:cNvSpPr>
            <a:spLocks noGrp="1"/>
          </p:cNvSpPr>
          <p:nvPr>
            <p:ph type="title"/>
          </p:nvPr>
        </p:nvSpPr>
        <p:spPr>
          <a:xfrm>
            <a:off x="854556" y="365125"/>
            <a:ext cx="10500831" cy="1325563"/>
          </a:xfrm>
        </p:spPr>
        <p:txBody>
          <a:bodyPr>
            <a:noAutofit/>
          </a:bodyPr>
          <a:lstStyle/>
          <a:p>
            <a:pPr marL="0" marR="0">
              <a:lnSpc>
                <a:spcPct val="107000"/>
              </a:lnSpc>
              <a:spcBef>
                <a:spcPts val="0"/>
              </a:spcBef>
              <a:spcAft>
                <a:spcPts val="800"/>
              </a:spcAft>
            </a:pPr>
            <a:r>
              <a:rPr lang="en-US" sz="2800" b="1">
                <a:effectLst/>
                <a:latin typeface="Calibri" panose="020F0502020204030204" pitchFamily="34" charset="0"/>
                <a:ea typeface="Calibri" panose="020F0502020204030204" pitchFamily="34" charset="0"/>
                <a:cs typeface="Times New Roman" panose="02020603050405020304" pitchFamily="18" charset="0"/>
              </a:rPr>
              <a:t>Laboratory preparedness in public health emergencies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33873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4B30D5-17FD-31BC-E815-0C84DF7DDD70}"/>
              </a:ext>
            </a:extLst>
          </p:cNvPr>
          <p:cNvSpPr>
            <a:spLocks noGrp="1"/>
          </p:cNvSpPr>
          <p:nvPr>
            <p:ph sz="quarter" idx="10"/>
          </p:nvPr>
        </p:nvSpPr>
        <p:spPr>
          <a:xfrm>
            <a:off x="850990" y="1566034"/>
            <a:ext cx="10497656" cy="4529796"/>
          </a:xfrm>
        </p:spPr>
        <p:txBody>
          <a:bodyPr vert="horz" lIns="91440" tIns="45720" rIns="91440" bIns="45720" rtlCol="0" anchor="t">
            <a:noAutofit/>
          </a:bodyPr>
          <a:lstStyle/>
          <a:p>
            <a:pPr marL="571500" indent="-571500">
              <a:buFont typeface="Arial" panose="020B0604020202020204" pitchFamily="34" charset="0"/>
              <a:buChar char="•"/>
            </a:pPr>
            <a:r>
              <a:rPr lang="en-US" sz="2000" b="0" dirty="0">
                <a:solidFill>
                  <a:schemeClr val="tx1"/>
                </a:solidFill>
                <a:effectLst/>
                <a:latin typeface="Calibri"/>
                <a:ea typeface="Calibri" panose="020F0502020204030204" pitchFamily="34" charset="0"/>
                <a:cs typeface="Times New Roman"/>
              </a:rPr>
              <a:t>CDC should explore the feasibility of developing formal partnerships with other federal scientific agencies to take advantage of their pre-existing relationships with private industry.</a:t>
            </a:r>
            <a:r>
              <a:rPr lang="en-US" sz="2000" b="0" dirty="0">
                <a:solidFill>
                  <a:schemeClr val="tx1"/>
                </a:solidFill>
                <a:latin typeface="Calibri"/>
                <a:ea typeface="Calibri" panose="020F0502020204030204" pitchFamily="34" charset="0"/>
                <a:cs typeface="Times New Roman"/>
              </a:rPr>
              <a:t> </a:t>
            </a:r>
            <a:endParaRPr lang="en-US" sz="2000" b="0">
              <a:solidFill>
                <a:schemeClr val="tx1"/>
              </a:solidFill>
              <a:effectLst/>
              <a:latin typeface="Calibri"/>
              <a:ea typeface="Calibri" panose="020F0502020204030204" pitchFamily="34" charset="0"/>
              <a:cs typeface="Times New Roman" panose="02020603050405020304" pitchFamily="18" charset="0"/>
            </a:endParaRPr>
          </a:p>
          <a:p>
            <a:pPr marL="571500" indent="-571500">
              <a:buFont typeface="Arial" panose="020B0604020202020204" pitchFamily="34" charset="0"/>
              <a:buChar char="•"/>
            </a:pPr>
            <a:r>
              <a:rPr lang="en-US" sz="2000" b="0" dirty="0">
                <a:solidFill>
                  <a:schemeClr val="tx1"/>
                </a:solidFill>
                <a:effectLst/>
                <a:latin typeface="Calibri"/>
                <a:ea typeface="Times New Roman" panose="02020603050405020304" pitchFamily="18" charset="0"/>
                <a:cs typeface="Calibri"/>
              </a:rPr>
              <a:t>CDC should make working with the private sector an accepted approach to ensuring that CDC stays at the forefront of laboratory technology.</a:t>
            </a:r>
            <a:r>
              <a:rPr lang="en-US" sz="2000" b="0" dirty="0">
                <a:solidFill>
                  <a:schemeClr val="tx1"/>
                </a:solidFill>
                <a:latin typeface="Calibri"/>
                <a:ea typeface="Times New Roman" panose="02020603050405020304" pitchFamily="18" charset="0"/>
                <a:cs typeface="Calibri"/>
              </a:rPr>
              <a:t> </a:t>
            </a:r>
            <a:endParaRPr lang="en-US" sz="2000" b="0">
              <a:solidFill>
                <a:schemeClr val="tx1"/>
              </a:solidFill>
              <a:latin typeface="Times New Roman"/>
              <a:ea typeface="Calibri" panose="020F0502020204030204" pitchFamily="34" charset="0"/>
              <a:cs typeface="Times New Roman" panose="02020603050405020304" pitchFamily="18" charset="0"/>
            </a:endParaRPr>
          </a:p>
          <a:p>
            <a:pPr marL="571500" indent="-571500">
              <a:buFont typeface="Arial" panose="020B0604020202020204" pitchFamily="34" charset="0"/>
              <a:buChar char="•"/>
            </a:pPr>
            <a:r>
              <a:rPr lang="en-US" sz="2000" b="0" dirty="0">
                <a:solidFill>
                  <a:schemeClr val="tx1"/>
                </a:solidFill>
                <a:effectLst/>
                <a:latin typeface="Calibri"/>
                <a:ea typeface="Calibri" panose="020F0502020204030204" pitchFamily="34" charset="0"/>
                <a:cs typeface="Times New Roman"/>
              </a:rPr>
              <a:t>CDC should consider making testing for rare or esoteric diseases available in non-CDC public health laboratories and large academic reference laboratories.</a:t>
            </a:r>
            <a:r>
              <a:rPr lang="en-US" sz="2000" b="0" dirty="0">
                <a:solidFill>
                  <a:schemeClr val="tx1"/>
                </a:solidFill>
                <a:latin typeface="Calibri"/>
                <a:ea typeface="Calibri" panose="020F0502020204030204" pitchFamily="34" charset="0"/>
                <a:cs typeface="Times New Roman"/>
              </a:rPr>
              <a:t> </a:t>
            </a:r>
            <a:endParaRPr lang="en-US" sz="2000" b="0">
              <a:solidFill>
                <a:schemeClr val="tx1"/>
              </a:solidFill>
              <a:effectLst/>
              <a:latin typeface="Calibri"/>
              <a:ea typeface="Calibri" panose="020F0502020204030204" pitchFamily="34" charset="0"/>
              <a:cs typeface="Times New Roman" panose="02020603050405020304" pitchFamily="18" charset="0"/>
            </a:endParaRPr>
          </a:p>
          <a:p>
            <a:pPr marL="571500" indent="-571500">
              <a:buFont typeface="Arial" panose="020B0604020202020204" pitchFamily="34" charset="0"/>
              <a:buChar char="•"/>
            </a:pPr>
            <a:r>
              <a:rPr lang="en-US" sz="2000" b="0" dirty="0">
                <a:solidFill>
                  <a:schemeClr val="tx1"/>
                </a:solidFill>
                <a:effectLst/>
                <a:latin typeface="Calibri"/>
                <a:ea typeface="Times New Roman" panose="02020603050405020304" pitchFamily="18" charset="0"/>
                <a:cs typeface="Times New Roman"/>
              </a:rPr>
              <a:t>CDC should take the leadership role in convening representatives of all laboratory sectors in the US, as well as leadership from federal agencies with a health and preparedness role. The task of this group would be to develop and exercise a living plan for coordinating the functions of the agencies and laboratory sectors during biological emergencies.</a:t>
            </a:r>
            <a:r>
              <a:rPr lang="en-US" sz="2000" b="0" dirty="0">
                <a:solidFill>
                  <a:schemeClr val="tx1"/>
                </a:solidFill>
                <a:latin typeface="Calibri"/>
                <a:ea typeface="Times New Roman" panose="02020603050405020304" pitchFamily="18" charset="0"/>
                <a:cs typeface="Times New Roman"/>
              </a:rPr>
              <a:t> </a:t>
            </a:r>
            <a:endParaRPr lang="en-US" sz="20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r>
              <a:rPr lang="en-US" sz="2000" b="0" dirty="0">
                <a:solidFill>
                  <a:schemeClr val="tx1"/>
                </a:solidFill>
                <a:effectLst/>
                <a:latin typeface="Calibri"/>
                <a:ea typeface="Times New Roman" panose="02020603050405020304" pitchFamily="18" charset="0"/>
                <a:cs typeface="Times New Roman"/>
              </a:rPr>
              <a:t>CDC should consider always including external subject matter experts (SMEs) in the laboratory sciences as members on </a:t>
            </a:r>
            <a:r>
              <a:rPr lang="en-US" sz="2000" b="0" dirty="0">
                <a:solidFill>
                  <a:schemeClr val="tx1"/>
                </a:solidFill>
                <a:effectLst/>
                <a:latin typeface="Calibri"/>
                <a:ea typeface="Calibri" panose="020F0502020204030204" pitchFamily="34" charset="0"/>
                <a:cs typeface="Times New Roman"/>
              </a:rPr>
              <a:t>relevant CDC Advisory Committees and Boards of Scientific Counselors</a:t>
            </a:r>
            <a:r>
              <a:rPr lang="en-US" sz="2000" b="0" dirty="0">
                <a:solidFill>
                  <a:schemeClr val="tx1"/>
                </a:solidFill>
                <a:effectLst/>
                <a:latin typeface="Calibri"/>
                <a:ea typeface="Times New Roman" panose="02020603050405020304" pitchFamily="18" charset="0"/>
                <a:cs typeface="Times New Roman"/>
              </a:rPr>
              <a:t>.</a:t>
            </a:r>
            <a:endParaRPr lang="en-US" sz="2000" b="0" dirty="0">
              <a:solidFill>
                <a:schemeClr val="tx1"/>
              </a:solidFill>
              <a:latin typeface="Calibri"/>
              <a:cs typeface="Times New Roman"/>
            </a:endParaRPr>
          </a:p>
        </p:txBody>
      </p:sp>
      <p:sp>
        <p:nvSpPr>
          <p:cNvPr id="3" name="Title 2">
            <a:extLst>
              <a:ext uri="{FF2B5EF4-FFF2-40B4-BE49-F238E27FC236}">
                <a16:creationId xmlns:a16="http://schemas.microsoft.com/office/drawing/2014/main" id="{E34E5694-0F7D-25C6-38BF-28C4029ADD8C}"/>
              </a:ext>
            </a:extLst>
          </p:cNvPr>
          <p:cNvSpPr>
            <a:spLocks noGrp="1"/>
          </p:cNvSpPr>
          <p:nvPr>
            <p:ph type="title"/>
          </p:nvPr>
        </p:nvSpPr>
        <p:spPr>
          <a:xfrm>
            <a:off x="854556" y="365125"/>
            <a:ext cx="10500831" cy="1325563"/>
          </a:xfrm>
        </p:spPr>
        <p:txBody>
          <a:bodyPr>
            <a:noAutofit/>
          </a:bodyPr>
          <a:lstStyle/>
          <a:p>
            <a:pPr marL="0" marR="0">
              <a:lnSpc>
                <a:spcPct val="107000"/>
              </a:lnSpc>
              <a:spcBef>
                <a:spcPts val="0"/>
              </a:spcBef>
              <a:spcAft>
                <a:spcPts val="800"/>
              </a:spcAft>
            </a:pPr>
            <a:r>
              <a:rPr lang="en-US" sz="2800" b="1">
                <a:effectLst/>
                <a:latin typeface="Calibri" panose="020F0502020204030204" pitchFamily="34" charset="0"/>
                <a:ea typeface="Calibri" panose="020F0502020204030204" pitchFamily="34" charset="0"/>
                <a:cs typeface="Times New Roman" panose="02020603050405020304" pitchFamily="18" charset="0"/>
              </a:rPr>
              <a:t>Proposed Action Steps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8620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63BD9F-3AD5-4BEF-832D-2E0E1ED9EF93}"/>
              </a:ext>
            </a:extLst>
          </p:cNvPr>
          <p:cNvSpPr>
            <a:spLocks noGrp="1"/>
          </p:cNvSpPr>
          <p:nvPr>
            <p:ph type="title"/>
          </p:nvPr>
        </p:nvSpPr>
        <p:spPr>
          <a:xfrm>
            <a:off x="839788" y="365125"/>
            <a:ext cx="10515600" cy="4985351"/>
          </a:xfrm>
        </p:spPr>
        <p:txBody>
          <a:bodyPr/>
          <a:lstStyle/>
          <a:p>
            <a:r>
              <a:rPr lang="en-US"/>
              <a:t>ACD Vote to Adopt Laboratory Workgroup Report and Action Steps</a:t>
            </a:r>
          </a:p>
        </p:txBody>
      </p:sp>
    </p:spTree>
    <p:extLst>
      <p:ext uri="{BB962C8B-B14F-4D97-AF65-F5344CB8AC3E}">
        <p14:creationId xmlns:p14="http://schemas.microsoft.com/office/powerpoint/2010/main" val="3818590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7C9CDF0-6877-42C3-B665-493DEA0630DF}"/>
              </a:ext>
            </a:extLst>
          </p:cNvPr>
          <p:cNvSpPr>
            <a:spLocks noGrp="1"/>
          </p:cNvSpPr>
          <p:nvPr>
            <p:ph sz="quarter" idx="10"/>
          </p:nvPr>
        </p:nvSpPr>
        <p:spPr/>
        <p:txBody>
          <a:bodyPr vert="horz" lIns="91440" tIns="45720" rIns="91440" bIns="45720" rtlCol="0" anchor="t">
            <a:normAutofit/>
          </a:bodyPr>
          <a:lstStyle/>
          <a:p>
            <a:pPr marL="0"/>
            <a:r>
              <a:rPr lang="en-US" sz="2400" dirty="0">
                <a:solidFill>
                  <a:schemeClr val="tx1"/>
                </a:solidFill>
                <a:effectLst/>
                <a:latin typeface="Calibri"/>
                <a:ea typeface="Calibri" panose="020F0502020204030204" pitchFamily="34" charset="0"/>
                <a:cs typeface="Calibri"/>
              </a:rPr>
              <a:t>Issue:</a:t>
            </a:r>
            <a:r>
              <a:rPr lang="en-US" sz="2400" b="0" dirty="0">
                <a:solidFill>
                  <a:schemeClr val="tx1"/>
                </a:solidFill>
                <a:effectLst/>
                <a:latin typeface="Calibri"/>
                <a:ea typeface="Calibri" panose="020F0502020204030204" pitchFamily="34" charset="0"/>
                <a:cs typeface="Calibri"/>
              </a:rPr>
              <a:t> </a:t>
            </a:r>
            <a:r>
              <a:rPr lang="en-US" sz="2400" b="0" i="1" dirty="0">
                <a:solidFill>
                  <a:schemeClr val="tx1"/>
                </a:solidFill>
                <a:effectLst/>
                <a:latin typeface="Calibri"/>
                <a:ea typeface="Calibri" panose="020F0502020204030204" pitchFamily="34" charset="0"/>
                <a:cs typeface="Calibri"/>
              </a:rPr>
              <a:t>Excellent laboratory scientists are essential for high-quality, advanced laboratory testing, laboratory research and clinical laboratory testing. The market for such scientists is highly competitive with the private sector offering compensation that is extremely difficult for CDC to match.</a:t>
            </a:r>
            <a:r>
              <a:rPr lang="en-US" sz="2400" b="0" i="1" dirty="0">
                <a:solidFill>
                  <a:schemeClr val="tx1"/>
                </a:solidFill>
                <a:latin typeface="Calibri"/>
                <a:ea typeface="Calibri" panose="020F0502020204030204" pitchFamily="34" charset="0"/>
                <a:cs typeface="Calibri"/>
              </a:rPr>
              <a:t> </a:t>
            </a:r>
            <a:endParaRPr lang="en-US" sz="2400" b="0" dirty="0">
              <a:solidFill>
                <a:schemeClr val="tx1"/>
              </a:solidFill>
              <a:effectLst/>
              <a:latin typeface="Calibri" panose="020F0502020204030204" pitchFamily="34" charset="0"/>
              <a:ea typeface="Calibri" panose="020F0502020204030204" pitchFamily="34" charset="0"/>
              <a:cs typeface="Calibri"/>
            </a:endParaRPr>
          </a:p>
          <a:p>
            <a:pPr marL="0"/>
            <a:r>
              <a:rPr lang="en-US" sz="2400" dirty="0">
                <a:solidFill>
                  <a:schemeClr val="tx1"/>
                </a:solidFill>
                <a:effectLst/>
                <a:latin typeface="Calibri"/>
                <a:ea typeface="Calibri" panose="020F0502020204030204" pitchFamily="34" charset="0"/>
                <a:cs typeface="Calibri"/>
              </a:rPr>
              <a:t>Question</a:t>
            </a:r>
            <a:r>
              <a:rPr lang="en-US" sz="2400" b="0" dirty="0">
                <a:solidFill>
                  <a:schemeClr val="tx1"/>
                </a:solidFill>
                <a:effectLst/>
                <a:latin typeface="Calibri"/>
                <a:ea typeface="Calibri" panose="020F0502020204030204" pitchFamily="34" charset="0"/>
                <a:cs typeface="Calibri"/>
              </a:rPr>
              <a:t>: </a:t>
            </a:r>
            <a:r>
              <a:rPr lang="en-US" sz="2400" b="0" i="1" dirty="0">
                <a:solidFill>
                  <a:schemeClr val="tx1"/>
                </a:solidFill>
                <a:effectLst/>
                <a:latin typeface="Calibri"/>
                <a:ea typeface="Calibri" panose="020F0502020204030204" pitchFamily="34" charset="0"/>
                <a:cs typeface="Calibri"/>
              </a:rPr>
              <a:t>How can CDC better recruit and retain outstanding laboratory scientists to ensure high-quality, advanced laboratory testing at CDC? </a:t>
            </a:r>
            <a:r>
              <a:rPr lang="en-US" sz="2400" b="0" i="1" dirty="0">
                <a:latin typeface="Calibri"/>
                <a:ea typeface="Calibri" panose="020F0502020204030204" pitchFamily="34" charset="0"/>
                <a:cs typeface="Calibri"/>
              </a:rPr>
              <a:t> </a:t>
            </a:r>
            <a:endParaRPr lang="en-US" sz="2400" b="0">
              <a:effectLst/>
              <a:latin typeface="Calibri" panose="020F0502020204030204" pitchFamily="34" charset="0"/>
              <a:ea typeface="Calibri" panose="020F0502020204030204" pitchFamily="34" charset="0"/>
            </a:endParaRPr>
          </a:p>
        </p:txBody>
      </p:sp>
      <p:sp>
        <p:nvSpPr>
          <p:cNvPr id="5" name="Title 4">
            <a:extLst>
              <a:ext uri="{FF2B5EF4-FFF2-40B4-BE49-F238E27FC236}">
                <a16:creationId xmlns:a16="http://schemas.microsoft.com/office/drawing/2014/main" id="{4E63BD9F-3AD5-4BEF-832D-2E0E1ED9EF93}"/>
              </a:ext>
            </a:extLst>
          </p:cNvPr>
          <p:cNvSpPr>
            <a:spLocks noGrp="1"/>
          </p:cNvSpPr>
          <p:nvPr>
            <p:ph type="title"/>
          </p:nvPr>
        </p:nvSpPr>
        <p:spPr/>
        <p:txBody>
          <a:bodyPr/>
          <a:lstStyle/>
          <a:p>
            <a:r>
              <a:rPr lang="en-US"/>
              <a:t>Term of Reference</a:t>
            </a:r>
          </a:p>
        </p:txBody>
      </p:sp>
    </p:spTree>
    <p:extLst>
      <p:ext uri="{BB962C8B-B14F-4D97-AF65-F5344CB8AC3E}">
        <p14:creationId xmlns:p14="http://schemas.microsoft.com/office/powerpoint/2010/main" val="2513905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7C9CDF0-6877-42C3-B665-493DEA0630DF}"/>
              </a:ext>
            </a:extLst>
          </p:cNvPr>
          <p:cNvSpPr>
            <a:spLocks noGrp="1"/>
          </p:cNvSpPr>
          <p:nvPr>
            <p:ph sz="quarter" idx="10"/>
          </p:nvPr>
        </p:nvSpPr>
        <p:spPr>
          <a:xfrm>
            <a:off x="854556" y="1357597"/>
            <a:ext cx="10497656" cy="4529796"/>
          </a:xfrm>
        </p:spPr>
        <p:txBody>
          <a:bodyPr vert="horz" lIns="91440" tIns="45720" rIns="91440" bIns="45720" rtlCol="0" anchor="t">
            <a:normAutofit lnSpcReduction="10000"/>
          </a:bodyPr>
          <a:lstStyle/>
          <a:p>
            <a:pPr marL="0">
              <a:lnSpc>
                <a:spcPct val="107000"/>
              </a:lnSpc>
              <a:spcBef>
                <a:spcPts val="0"/>
              </a:spcBef>
              <a:spcAft>
                <a:spcPts val="800"/>
              </a:spcAft>
            </a:pPr>
            <a:r>
              <a:rPr lang="en-US" sz="2400" b="0" dirty="0">
                <a:solidFill>
                  <a:schemeClr val="tx1"/>
                </a:solidFill>
                <a:effectLst/>
                <a:latin typeface="Calibri"/>
                <a:ea typeface="Calibri" panose="020F0502020204030204" pitchFamily="34" charset="0"/>
                <a:cs typeface="Calibri"/>
              </a:rPr>
              <a:t>The Laboratory Workgroup (LW) of the Advisory Committee to the Director (ACD) met virtually on Monday October 24, 2023.</a:t>
            </a:r>
            <a:r>
              <a:rPr lang="en-US" sz="2400" b="0" dirty="0">
                <a:solidFill>
                  <a:schemeClr val="tx1"/>
                </a:solidFill>
                <a:latin typeface="Calibri"/>
                <a:ea typeface="Calibri" panose="020F0502020204030204" pitchFamily="34" charset="0"/>
                <a:cs typeface="Calibri"/>
              </a:rPr>
              <a:t> </a:t>
            </a:r>
            <a:endParaRPr lang="en-US" sz="24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57150" indent="-285750">
              <a:lnSpc>
                <a:spcPct val="107000"/>
              </a:lnSpc>
              <a:spcBef>
                <a:spcPts val="0"/>
              </a:spcBef>
              <a:spcAft>
                <a:spcPts val="800"/>
              </a:spcAft>
              <a:buFont typeface="Arial" panose="020B0604020202020204" pitchFamily="34" charset="0"/>
              <a:buChar char="•"/>
            </a:pPr>
            <a:r>
              <a:rPr lang="en-US" sz="2400" b="0" dirty="0">
                <a:solidFill>
                  <a:schemeClr val="tx1"/>
                </a:solidFill>
                <a:effectLst/>
                <a:latin typeface="Calibri"/>
                <a:ea typeface="Calibri" panose="020F0502020204030204" pitchFamily="34" charset="0"/>
                <a:cs typeface="Times New Roman"/>
              </a:rPr>
              <a:t>Dr. Tara Henning, PhD, who leads the Laboratory Leadership Service (LLS) Fellowship Program</a:t>
            </a:r>
          </a:p>
          <a:p>
            <a:pPr marL="57150" indent="-285750">
              <a:lnSpc>
                <a:spcPct val="107000"/>
              </a:lnSpc>
              <a:spcBef>
                <a:spcPts val="0"/>
              </a:spcBef>
              <a:spcAft>
                <a:spcPts val="800"/>
              </a:spcAft>
              <a:buFont typeface="Arial" panose="020B0604020202020204" pitchFamily="34" charset="0"/>
              <a:buChar char="•"/>
            </a:pPr>
            <a:r>
              <a:rPr lang="en-US" sz="2400" b="0" dirty="0">
                <a:solidFill>
                  <a:schemeClr val="tx1"/>
                </a:solidFill>
                <a:effectLst/>
                <a:latin typeface="Calibri"/>
                <a:ea typeface="Calibri" panose="020F0502020204030204" pitchFamily="34" charset="0"/>
                <a:cs typeface="Times New Roman"/>
              </a:rPr>
              <a:t>Kelly Mathis, Supervisory Strategic Business Partner, OHR;</a:t>
            </a:r>
          </a:p>
          <a:p>
            <a:pPr marL="57150" indent="-285750">
              <a:lnSpc>
                <a:spcPct val="107000"/>
              </a:lnSpc>
              <a:spcBef>
                <a:spcPts val="0"/>
              </a:spcBef>
              <a:spcAft>
                <a:spcPts val="800"/>
              </a:spcAft>
              <a:buFont typeface="Arial" panose="020B0604020202020204" pitchFamily="34" charset="0"/>
              <a:buChar char="•"/>
            </a:pPr>
            <a:r>
              <a:rPr lang="en-US" sz="2400" b="0" dirty="0">
                <a:solidFill>
                  <a:schemeClr val="tx1"/>
                </a:solidFill>
                <a:effectLst/>
                <a:latin typeface="Calibri"/>
                <a:ea typeface="Calibri" panose="020F0502020204030204" pitchFamily="34" charset="0"/>
                <a:cs typeface="Times New Roman"/>
              </a:rPr>
              <a:t>Jason Washington, Strategic Business Partner, OHR;</a:t>
            </a:r>
            <a:r>
              <a:rPr lang="en-US" sz="2400" b="0" dirty="0">
                <a:solidFill>
                  <a:schemeClr val="tx1"/>
                </a:solidFill>
                <a:latin typeface="Calibri"/>
                <a:ea typeface="Calibri" panose="020F0502020204030204" pitchFamily="34" charset="0"/>
                <a:cs typeface="Times New Roman"/>
              </a:rPr>
              <a:t> </a:t>
            </a:r>
            <a:endPar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57150" indent="-285750">
              <a:lnSpc>
                <a:spcPct val="107000"/>
              </a:lnSpc>
              <a:spcBef>
                <a:spcPts val="0"/>
              </a:spcBef>
              <a:spcAft>
                <a:spcPts val="800"/>
              </a:spcAft>
              <a:buFont typeface="Arial" panose="020B0604020202020204" pitchFamily="34" charset="0"/>
              <a:buChar char="•"/>
            </a:pPr>
            <a:r>
              <a:rPr lang="en-US" sz="2400" b="0" dirty="0">
                <a:solidFill>
                  <a:schemeClr val="tx1"/>
                </a:solidFill>
                <a:effectLst/>
                <a:latin typeface="Calibri"/>
                <a:ea typeface="Calibri" panose="020F0502020204030204" pitchFamily="34" charset="0"/>
                <a:cs typeface="Times New Roman"/>
              </a:rPr>
              <a:t>Victoria Olson, PhD, Deputy Director, Office of Laboratory Science and Safety (OLSS); and</a:t>
            </a:r>
            <a:r>
              <a:rPr lang="en-US" sz="2400" b="0" dirty="0">
                <a:solidFill>
                  <a:schemeClr val="tx1"/>
                </a:solidFill>
                <a:latin typeface="Calibri"/>
                <a:ea typeface="Calibri" panose="020F0502020204030204" pitchFamily="34" charset="0"/>
                <a:cs typeface="Times New Roman"/>
              </a:rPr>
              <a:t> </a:t>
            </a:r>
            <a:endPar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57150" indent="-285750">
              <a:lnSpc>
                <a:spcPct val="107000"/>
              </a:lnSpc>
              <a:spcBef>
                <a:spcPts val="0"/>
              </a:spcBef>
              <a:spcAft>
                <a:spcPts val="800"/>
              </a:spcAft>
              <a:buFont typeface="Arial" panose="020B0604020202020204" pitchFamily="34" charset="0"/>
              <a:buChar char="•"/>
            </a:pPr>
            <a:r>
              <a:rPr lang="en-US" sz="2400" b="0" dirty="0">
                <a:solidFill>
                  <a:schemeClr val="tx1"/>
                </a:solidFill>
                <a:effectLst/>
                <a:latin typeface="Calibri"/>
                <a:ea typeface="Calibri" panose="020F0502020204030204" pitchFamily="34" charset="0"/>
                <a:cs typeface="Times New Roman"/>
              </a:rPr>
              <a:t>Wendi Kuhnert, PhD, Deputy Director for Laboratory Readiness and Response , National Center for Emerging Zoonotic and Emerging Infectious Diseases</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itle 4">
            <a:extLst>
              <a:ext uri="{FF2B5EF4-FFF2-40B4-BE49-F238E27FC236}">
                <a16:creationId xmlns:a16="http://schemas.microsoft.com/office/drawing/2014/main" id="{4E63BD9F-3AD5-4BEF-832D-2E0E1ED9EF93}"/>
              </a:ext>
            </a:extLst>
          </p:cNvPr>
          <p:cNvSpPr>
            <a:spLocks noGrp="1"/>
          </p:cNvSpPr>
          <p:nvPr>
            <p:ph type="title"/>
          </p:nvPr>
        </p:nvSpPr>
        <p:spPr/>
        <p:txBody>
          <a:bodyPr/>
          <a:lstStyle/>
          <a:p>
            <a:r>
              <a:rPr lang="en-US"/>
              <a:t>Process</a:t>
            </a:r>
          </a:p>
        </p:txBody>
      </p:sp>
    </p:spTree>
    <p:extLst>
      <p:ext uri="{BB962C8B-B14F-4D97-AF65-F5344CB8AC3E}">
        <p14:creationId xmlns:p14="http://schemas.microsoft.com/office/powerpoint/2010/main" val="3625160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4B30D5-17FD-31BC-E815-0C84DF7DDD70}"/>
              </a:ext>
            </a:extLst>
          </p:cNvPr>
          <p:cNvSpPr>
            <a:spLocks noGrp="1"/>
          </p:cNvSpPr>
          <p:nvPr>
            <p:ph sz="quarter" idx="10"/>
          </p:nvPr>
        </p:nvSpPr>
        <p:spPr>
          <a:xfrm>
            <a:off x="495124" y="1359854"/>
            <a:ext cx="11173390" cy="4975494"/>
          </a:xfrm>
        </p:spPr>
        <p:txBody>
          <a:bodyPr vert="horz" lIns="91440" tIns="45720" rIns="91440" bIns="45720" rtlCol="0" anchor="t">
            <a:noAutofit/>
          </a:bodyPr>
          <a:lstStyle/>
          <a:p>
            <a:pPr marL="342900" indent="-342900">
              <a:buFont typeface="Arial" panose="020B0604020202020204" pitchFamily="34" charset="0"/>
              <a:buChar char="•"/>
            </a:pPr>
            <a:r>
              <a:rPr lang="en-US" sz="2400" b="0" dirty="0">
                <a:solidFill>
                  <a:schemeClr val="tx1"/>
                </a:solidFill>
                <a:effectLst/>
                <a:latin typeface="Calibri"/>
                <a:ea typeface="Calibri" panose="020F0502020204030204" pitchFamily="34" charset="0"/>
                <a:cs typeface="Times New Roman"/>
              </a:rPr>
              <a:t>Administrative processes in place at CDC to recruit scientific staff are complex, rendering it challenging, and at times impossible, to find and attract technically qualified personnel</a:t>
            </a:r>
          </a:p>
          <a:p>
            <a:pPr marL="342900" indent="-342900">
              <a:buFont typeface="Arial" panose="020B0604020202020204" pitchFamily="34" charset="0"/>
              <a:buChar char="•"/>
            </a:pPr>
            <a:r>
              <a:rPr lang="en-US" sz="2400" b="0" dirty="0">
                <a:solidFill>
                  <a:schemeClr val="tx1"/>
                </a:solidFill>
                <a:effectLst/>
                <a:latin typeface="Calibri"/>
                <a:ea typeface="Calibri" panose="020F0502020204030204" pitchFamily="34" charset="0"/>
                <a:cs typeface="Times New Roman"/>
              </a:rPr>
              <a:t>Even when technically qualified personnel are identified, the ability to recruit the most capable personnel is often not administratively supported</a:t>
            </a:r>
          </a:p>
          <a:p>
            <a:pPr marL="342900" indent="-342900">
              <a:buFont typeface="Arial" panose="020B0604020202020204" pitchFamily="34" charset="0"/>
              <a:buChar char="•"/>
            </a:pPr>
            <a:r>
              <a:rPr lang="en-US" sz="2400" b="0" dirty="0">
                <a:solidFill>
                  <a:schemeClr val="tx1"/>
                </a:solidFill>
                <a:effectLst/>
                <a:latin typeface="Calibri"/>
                <a:ea typeface="Calibri" panose="020F0502020204030204" pitchFamily="34" charset="0"/>
                <a:cs typeface="Times New Roman"/>
              </a:rPr>
              <a:t>The result is a shortage of talented and qualified scientists to direct and staff laboratories performing diagnostic testing, as well as those responsible for national preparedness and response functions during biological and environmental emergencies.</a:t>
            </a:r>
            <a:r>
              <a:rPr lang="en-US" sz="2400" b="0" dirty="0">
                <a:solidFill>
                  <a:schemeClr val="tx1"/>
                </a:solidFill>
                <a:latin typeface="Calibri"/>
                <a:ea typeface="Calibri" panose="020F0502020204030204" pitchFamily="34" charset="0"/>
                <a:cs typeface="Times New Roman"/>
              </a:rPr>
              <a:t> </a:t>
            </a:r>
            <a:r>
              <a:rPr lang="en-US" sz="2400" b="0" dirty="0">
                <a:solidFill>
                  <a:schemeClr val="tx1"/>
                </a:solidFill>
                <a:effectLst/>
                <a:latin typeface="Calibri"/>
                <a:ea typeface="Calibri" panose="020F0502020204030204" pitchFamily="34" charset="0"/>
                <a:cs typeface="Times New Roman"/>
              </a:rPr>
              <a:t> Similar limitations were identified with respect to scientists working in and leading CDC’s research laboratories.</a:t>
            </a:r>
          </a:p>
          <a:p>
            <a:pPr marL="0" indent="0"/>
            <a:r>
              <a:rPr lang="en-US" sz="2400" b="0" dirty="0">
                <a:solidFill>
                  <a:schemeClr val="tx1"/>
                </a:solidFill>
                <a:effectLst/>
                <a:latin typeface="Calibri"/>
                <a:ea typeface="Calibri" panose="020F0502020204030204" pitchFamily="34" charset="0"/>
                <a:cs typeface="Times New Roman"/>
              </a:rPr>
              <a:t>The CDC’s administrative challenges in recruiting and retaining highly qualified scientific staff result in a national vulnerability that puts public health and safety at risk.</a:t>
            </a:r>
            <a:r>
              <a:rPr lang="en-US" sz="2400" b="0" dirty="0">
                <a:solidFill>
                  <a:schemeClr val="tx1"/>
                </a:solidFill>
                <a:latin typeface="Calibri"/>
                <a:ea typeface="Calibri" panose="020F0502020204030204" pitchFamily="34" charset="0"/>
                <a:cs typeface="Times New Roman"/>
              </a:rPr>
              <a:t> </a:t>
            </a:r>
            <a:endParaRPr lang="en-US" sz="2400" b="0" dirty="0">
              <a:solidFill>
                <a:schemeClr val="tx1"/>
              </a:solidFill>
              <a:effectLst/>
              <a:latin typeface="Calibri"/>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en-US" sz="2400" b="0">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buFont typeface="Arial" panose="020B0604020202020204" pitchFamily="34" charset="0"/>
              <a:buChar char="•"/>
            </a:pPr>
            <a:endParaRPr lang="en-US" sz="2800" b="0">
              <a:solidFill>
                <a:schemeClr val="tx1"/>
              </a:solidFill>
            </a:endParaRPr>
          </a:p>
        </p:txBody>
      </p:sp>
      <p:sp>
        <p:nvSpPr>
          <p:cNvPr id="3" name="Title 2">
            <a:extLst>
              <a:ext uri="{FF2B5EF4-FFF2-40B4-BE49-F238E27FC236}">
                <a16:creationId xmlns:a16="http://schemas.microsoft.com/office/drawing/2014/main" id="{E34E5694-0F7D-25C6-38BF-28C4029ADD8C}"/>
              </a:ext>
            </a:extLst>
          </p:cNvPr>
          <p:cNvSpPr>
            <a:spLocks noGrp="1"/>
          </p:cNvSpPr>
          <p:nvPr>
            <p:ph type="title"/>
          </p:nvPr>
        </p:nvSpPr>
        <p:spPr>
          <a:xfrm>
            <a:off x="854556" y="365125"/>
            <a:ext cx="10500831" cy="1325563"/>
          </a:xfrm>
        </p:spPr>
        <p:txBody>
          <a:bodyPr>
            <a:noAutofit/>
          </a:bodyPr>
          <a:lstStyle/>
          <a:p>
            <a:pPr marL="0" marR="0">
              <a:lnSpc>
                <a:spcPct val="107000"/>
              </a:lnSpc>
              <a:spcBef>
                <a:spcPts val="0"/>
              </a:spcBef>
              <a:spcAft>
                <a:spcPts val="800"/>
              </a:spcAft>
            </a:pPr>
            <a:r>
              <a:rPr lang="en-US" sz="2800" b="1">
                <a:effectLst/>
                <a:latin typeface="Calibri" panose="020F0502020204030204" pitchFamily="34" charset="0"/>
                <a:ea typeface="Calibri" panose="020F0502020204030204" pitchFamily="34" charset="0"/>
                <a:cs typeface="Times New Roman" panose="02020603050405020304" pitchFamily="18" charset="0"/>
              </a:rPr>
              <a:t>Laboratory Workgroup Findings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453816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4B30D5-17FD-31BC-E815-0C84DF7DDD70}"/>
              </a:ext>
            </a:extLst>
          </p:cNvPr>
          <p:cNvSpPr>
            <a:spLocks noGrp="1"/>
          </p:cNvSpPr>
          <p:nvPr>
            <p:ph sz="quarter" idx="10"/>
          </p:nvPr>
        </p:nvSpPr>
        <p:spPr/>
        <p:txBody>
          <a:bodyPr vert="horz" lIns="91440" tIns="45720" rIns="91440" bIns="45720" rtlCol="0" anchor="t">
            <a:normAutofit/>
          </a:bodyPr>
          <a:lstStyle/>
          <a:p>
            <a:pPr marL="571500" indent="-571500">
              <a:buFont typeface="Arial" panose="020B0604020202020204" pitchFamily="34" charset="0"/>
              <a:buChar char="•"/>
            </a:pPr>
            <a:r>
              <a:rPr lang="en-US" sz="2000" b="0" dirty="0">
                <a:solidFill>
                  <a:schemeClr val="tx1"/>
                </a:solidFill>
                <a:effectLst/>
                <a:latin typeface="Calibri"/>
                <a:ea typeface="Calibri" panose="020F0502020204030204" pitchFamily="34" charset="0"/>
                <a:cs typeface="Times New Roman"/>
              </a:rPr>
              <a:t>CDC Executive Leadership should urgently request a review of federal recruitment policies and procedures and a report on policy changes that can be made to address this issue. The LW understands that some changes may require Congressional action but believes progress can be made short of such reforms as well</a:t>
            </a:r>
          </a:p>
          <a:p>
            <a:pPr marL="571500" indent="-571500">
              <a:buFont typeface="Arial" panose="020B0604020202020204" pitchFamily="34" charset="0"/>
              <a:buChar char="•"/>
            </a:pPr>
            <a:r>
              <a:rPr lang="en-US" sz="2000" b="0" dirty="0">
                <a:solidFill>
                  <a:schemeClr val="tx1"/>
                </a:solidFill>
                <a:effectLst/>
                <a:latin typeface="Calibri"/>
                <a:ea typeface="Calibri" panose="020F0502020204030204" pitchFamily="34" charset="0"/>
                <a:cs typeface="Times New Roman"/>
              </a:rPr>
              <a:t>CDC should strongly consider capitalizing on the success of the Laboratory Leadership Service (LLS) program to design an additional year that could prepare LLS Fellows to sit for the Board Exams to qualify them as Clinical Laboratory Directors.</a:t>
            </a:r>
            <a:r>
              <a:rPr lang="en-US" sz="2000" b="0" dirty="0">
                <a:solidFill>
                  <a:schemeClr val="tx1"/>
                </a:solidFill>
                <a:latin typeface="Calibri"/>
                <a:ea typeface="Calibri" panose="020F0502020204030204" pitchFamily="34" charset="0"/>
                <a:cs typeface="Times New Roman"/>
              </a:rPr>
              <a:t> </a:t>
            </a:r>
            <a:endParaRPr lang="en-US" sz="2000" b="0" dirty="0">
              <a:solidFill>
                <a:schemeClr val="tx1"/>
              </a:solidFill>
              <a:latin typeface="Calibri"/>
              <a:ea typeface="Calibri" panose="020F0502020204030204" pitchFamily="34" charset="0"/>
              <a:cs typeface="Times New Roman" panose="02020603050405020304" pitchFamily="18" charset="0"/>
            </a:endParaRPr>
          </a:p>
          <a:p>
            <a:pPr marL="571500" indent="-571500">
              <a:buFont typeface="Arial" panose="020B0604020202020204" pitchFamily="34" charset="0"/>
              <a:buChar char="•"/>
            </a:pPr>
            <a:r>
              <a:rPr lang="en-US" sz="2000" b="0" dirty="0">
                <a:solidFill>
                  <a:schemeClr val="tx1"/>
                </a:solidFill>
                <a:effectLst/>
                <a:latin typeface="Calibri"/>
                <a:ea typeface="Calibri" panose="020F0502020204030204" pitchFamily="34" charset="0"/>
                <a:cs typeface="Times New Roman"/>
              </a:rPr>
              <a:t>CDC should enhance retention of scientists by developing a career path that will support laboratory scientists advancing in their careers while remaining in the laboratory doing critical work for the American people.</a:t>
            </a:r>
          </a:p>
          <a:p>
            <a:pPr marL="571500" indent="-571500">
              <a:buFont typeface="Arial" panose="020B0604020202020204" pitchFamily="34" charset="0"/>
              <a:buChar char="•"/>
            </a:pPr>
            <a:r>
              <a:rPr lang="en-US" sz="2000" b="0" dirty="0">
                <a:solidFill>
                  <a:schemeClr val="tx1"/>
                </a:solidFill>
                <a:effectLst/>
                <a:latin typeface="Calibri"/>
                <a:ea typeface="Calibri" panose="020F0502020204030204" pitchFamily="34" charset="0"/>
                <a:cs typeface="Times New Roman"/>
              </a:rPr>
              <a:t>The Office of Human Resources at CDC should contact Human Resources offices at other federal agencies that require scientific and technical staff to become informed about their scientific hiring practices and policies.</a:t>
            </a:r>
            <a:endParaRPr lang="en-US" sz="2000" b="0" dirty="0">
              <a:solidFill>
                <a:schemeClr val="tx1"/>
              </a:solidFill>
              <a:latin typeface="Calibri"/>
              <a:cs typeface="Times New Roman"/>
            </a:endParaRPr>
          </a:p>
        </p:txBody>
      </p:sp>
      <p:sp>
        <p:nvSpPr>
          <p:cNvPr id="3" name="Title 2">
            <a:extLst>
              <a:ext uri="{FF2B5EF4-FFF2-40B4-BE49-F238E27FC236}">
                <a16:creationId xmlns:a16="http://schemas.microsoft.com/office/drawing/2014/main" id="{E34E5694-0F7D-25C6-38BF-28C4029ADD8C}"/>
              </a:ext>
            </a:extLst>
          </p:cNvPr>
          <p:cNvSpPr>
            <a:spLocks noGrp="1"/>
          </p:cNvSpPr>
          <p:nvPr>
            <p:ph type="title"/>
          </p:nvPr>
        </p:nvSpPr>
        <p:spPr>
          <a:xfrm>
            <a:off x="854556" y="365125"/>
            <a:ext cx="10500831" cy="1325563"/>
          </a:xfrm>
        </p:spPr>
        <p:txBody>
          <a:bodyPr>
            <a:noAutofit/>
          </a:bodyPr>
          <a:lstStyle/>
          <a:p>
            <a:pPr marL="0" marR="0">
              <a:lnSpc>
                <a:spcPct val="107000"/>
              </a:lnSpc>
              <a:spcBef>
                <a:spcPts val="0"/>
              </a:spcBef>
              <a:spcAft>
                <a:spcPts val="800"/>
              </a:spcAft>
            </a:pPr>
            <a:r>
              <a:rPr lang="en-US" sz="2800" b="1">
                <a:effectLst/>
                <a:latin typeface="Calibri" panose="020F0502020204030204" pitchFamily="34" charset="0"/>
                <a:ea typeface="Calibri" panose="020F0502020204030204" pitchFamily="34" charset="0"/>
                <a:cs typeface="Times New Roman" panose="02020603050405020304" pitchFamily="18" charset="0"/>
              </a:rPr>
              <a:t>Proposed Action Steps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44815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63BD9F-3AD5-4BEF-832D-2E0E1ED9EF93}"/>
              </a:ext>
            </a:extLst>
          </p:cNvPr>
          <p:cNvSpPr>
            <a:spLocks noGrp="1"/>
          </p:cNvSpPr>
          <p:nvPr>
            <p:ph type="title"/>
          </p:nvPr>
        </p:nvSpPr>
        <p:spPr>
          <a:xfrm>
            <a:off x="839788" y="365125"/>
            <a:ext cx="10515600" cy="4985351"/>
          </a:xfrm>
        </p:spPr>
        <p:txBody>
          <a:bodyPr/>
          <a:lstStyle/>
          <a:p>
            <a:r>
              <a:rPr lang="en-US"/>
              <a:t>ACD Vote to Adopt Laboratory Workgroup Report and Action Steps</a:t>
            </a:r>
          </a:p>
        </p:txBody>
      </p:sp>
    </p:spTree>
    <p:extLst>
      <p:ext uri="{BB962C8B-B14F-4D97-AF65-F5344CB8AC3E}">
        <p14:creationId xmlns:p14="http://schemas.microsoft.com/office/powerpoint/2010/main" val="28353817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63BD9F-3AD5-4BEF-832D-2E0E1ED9EF93}"/>
              </a:ext>
            </a:extLst>
          </p:cNvPr>
          <p:cNvSpPr>
            <a:spLocks noGrp="1"/>
          </p:cNvSpPr>
          <p:nvPr>
            <p:ph type="title"/>
          </p:nvPr>
        </p:nvSpPr>
        <p:spPr>
          <a:xfrm>
            <a:off x="839788" y="365125"/>
            <a:ext cx="10515600" cy="4985351"/>
          </a:xfrm>
        </p:spPr>
        <p:txBody>
          <a:bodyPr/>
          <a:lstStyle/>
          <a:p>
            <a:r>
              <a:rPr lang="en-US"/>
              <a:t>Thank you to the Laboratory Workgroup Members and CDC Staff</a:t>
            </a:r>
          </a:p>
        </p:txBody>
      </p:sp>
    </p:spTree>
    <p:extLst>
      <p:ext uri="{BB962C8B-B14F-4D97-AF65-F5344CB8AC3E}">
        <p14:creationId xmlns:p14="http://schemas.microsoft.com/office/powerpoint/2010/main" val="4099953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A18A7C6-1789-4227-9B2A-ECBB8A73DDF7}"/>
              </a:ext>
            </a:extLst>
          </p:cNvPr>
          <p:cNvSpPr>
            <a:spLocks noGrp="1"/>
          </p:cNvSpPr>
          <p:nvPr>
            <p:ph type="body" idx="1"/>
          </p:nvPr>
        </p:nvSpPr>
        <p:spPr>
          <a:xfrm>
            <a:off x="576262" y="3622867"/>
            <a:ext cx="7772400" cy="1863534"/>
          </a:xfrm>
        </p:spPr>
        <p:txBody>
          <a:bodyPr>
            <a:normAutofit/>
          </a:bodyPr>
          <a:lstStyle/>
          <a:p>
            <a:pPr marL="0" marR="0">
              <a:lnSpc>
                <a:spcPct val="107000"/>
              </a:lnSpc>
              <a:spcBef>
                <a:spcPts val="0"/>
              </a:spcBef>
              <a:spcAft>
                <a:spcPts val="800"/>
              </a:spcAft>
            </a:pPr>
            <a:r>
              <a:rPr lang="en-US" b="1">
                <a:effectLst/>
                <a:latin typeface="Calibri" panose="020F0502020204030204" pitchFamily="34" charset="0"/>
                <a:ea typeface="Calibri" panose="020F0502020204030204" pitchFamily="34" charset="0"/>
                <a:cs typeface="Calibri" panose="020F0502020204030204" pitchFamily="34" charset="0"/>
              </a:rPr>
              <a:t>Victoria Olson, PhD</a:t>
            </a:r>
          </a:p>
          <a:p>
            <a:pPr marL="0" marR="0">
              <a:lnSpc>
                <a:spcPct val="107000"/>
              </a:lnSpc>
              <a:spcBef>
                <a:spcPts val="0"/>
              </a:spcBef>
              <a:spcAft>
                <a:spcPts val="800"/>
              </a:spcAft>
            </a:pPr>
            <a:r>
              <a:rPr lang="en-US">
                <a:effectLst/>
                <a:latin typeface="Calibri" panose="020F0502020204030204" pitchFamily="34" charset="0"/>
                <a:ea typeface="Calibri" panose="020F0502020204030204" pitchFamily="34" charset="0"/>
                <a:cs typeface="Calibri" panose="020F0502020204030204" pitchFamily="34" charset="0"/>
              </a:rPr>
              <a:t>Deputy Director, Office of Laboratory Science and Safety, CDC</a:t>
            </a:r>
          </a:p>
          <a:p>
            <a:pPr marL="0" marR="0">
              <a:lnSpc>
                <a:spcPct val="107000"/>
              </a:lnSpc>
              <a:spcBef>
                <a:spcPts val="0"/>
              </a:spcBef>
              <a:spcAft>
                <a:spcPts val="800"/>
              </a:spcAft>
            </a:pPr>
            <a:r>
              <a:rPr lang="en-US" b="1">
                <a:effectLst/>
                <a:latin typeface="Calibri" panose="020F0502020204030204" pitchFamily="34" charset="0"/>
                <a:ea typeface="Calibri" panose="020F0502020204030204" pitchFamily="34" charset="0"/>
                <a:cs typeface="Calibri" panose="020F0502020204030204" pitchFamily="34" charset="0"/>
              </a:rPr>
              <a:t>Reynolds (Ren) Salerno, PhD</a:t>
            </a:r>
          </a:p>
          <a:p>
            <a:pPr marL="0" marR="0">
              <a:lnSpc>
                <a:spcPct val="107000"/>
              </a:lnSpc>
              <a:spcBef>
                <a:spcPts val="0"/>
              </a:spcBef>
              <a:spcAft>
                <a:spcPts val="800"/>
              </a:spcAft>
            </a:pPr>
            <a:r>
              <a:rPr lang="en-US">
                <a:effectLst/>
                <a:latin typeface="Calibri" panose="020F0502020204030204" pitchFamily="34" charset="0"/>
                <a:ea typeface="Calibri" panose="020F0502020204030204" pitchFamily="34" charset="0"/>
                <a:cs typeface="Calibri" panose="020F0502020204030204" pitchFamily="34" charset="0"/>
              </a:rPr>
              <a:t>Acting Director, Center for Laboratory Systems and Response, CDC</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id="{8D125CE9-4F5F-4764-A39C-72F04723A1DA}"/>
              </a:ext>
            </a:extLst>
          </p:cNvPr>
          <p:cNvSpPr>
            <a:spLocks noGrp="1"/>
          </p:cNvSpPr>
          <p:nvPr>
            <p:ph sz="quarter" idx="10"/>
          </p:nvPr>
        </p:nvSpPr>
        <p:spPr>
          <a:xfrm>
            <a:off x="576262" y="2857629"/>
            <a:ext cx="11006137" cy="765238"/>
          </a:xfrm>
        </p:spPr>
        <p:txBody>
          <a:bodyPr vert="horz" lIns="91440" tIns="45720" rIns="91440" bIns="45720" rtlCol="0" anchor="t">
            <a:normAutofit fontScale="62500" lnSpcReduction="20000"/>
          </a:bodyPr>
          <a:lstStyle/>
          <a:p>
            <a:r>
              <a:rPr lang="en-US" dirty="0"/>
              <a:t>CDC Update – ACD Laboratory Workgroup Recommendations</a:t>
            </a:r>
          </a:p>
        </p:txBody>
      </p:sp>
    </p:spTree>
    <p:extLst>
      <p:ext uri="{BB962C8B-B14F-4D97-AF65-F5344CB8AC3E}">
        <p14:creationId xmlns:p14="http://schemas.microsoft.com/office/powerpoint/2010/main" val="32226263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4E5694-0F7D-25C6-38BF-28C4029ADD8C}"/>
              </a:ext>
            </a:extLst>
          </p:cNvPr>
          <p:cNvSpPr>
            <a:spLocks noGrp="1"/>
          </p:cNvSpPr>
          <p:nvPr>
            <p:ph type="title"/>
          </p:nvPr>
        </p:nvSpPr>
        <p:spPr>
          <a:xfrm>
            <a:off x="845584" y="-228000"/>
            <a:ext cx="10500831" cy="1325563"/>
          </a:xfrm>
        </p:spPr>
        <p:txBody>
          <a:bodyPr>
            <a:noAutofit/>
          </a:bodyPr>
          <a:lstStyle/>
          <a:p>
            <a:pPr marL="0" marR="0">
              <a:lnSpc>
                <a:spcPct val="107000"/>
              </a:lnSpc>
              <a:spcBef>
                <a:spcPts val="0"/>
              </a:spcBef>
              <a:spcAft>
                <a:spcPts val="800"/>
              </a:spcAft>
            </a:pPr>
            <a:r>
              <a:rPr lang="en-US" sz="2800" b="1">
                <a:effectLst/>
                <a:latin typeface="Calibri" panose="020F0502020204030204" pitchFamily="34" charset="0"/>
                <a:ea typeface="Calibri" panose="020F0502020204030204" pitchFamily="34" charset="0"/>
                <a:cs typeface="Times New Roman" panose="02020603050405020304" pitchFamily="18" charset="0"/>
              </a:rPr>
              <a:t>Thank you to the Laboratory Workgroup</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Content Placeholder 9">
            <a:extLst>
              <a:ext uri="{FF2B5EF4-FFF2-40B4-BE49-F238E27FC236}">
                <a16:creationId xmlns:a16="http://schemas.microsoft.com/office/drawing/2014/main" id="{C443BAF7-786F-0577-494B-7AB0214848CE}"/>
              </a:ext>
            </a:extLst>
          </p:cNvPr>
          <p:cNvPicPr>
            <a:picLocks noGrp="1" noChangeAspect="1"/>
          </p:cNvPicPr>
          <p:nvPr>
            <p:ph sz="quarter" idx="10"/>
          </p:nvPr>
        </p:nvPicPr>
        <p:blipFill>
          <a:blip r:embed="rId3"/>
          <a:stretch>
            <a:fillRect/>
          </a:stretch>
        </p:blipFill>
        <p:spPr>
          <a:xfrm>
            <a:off x="845584" y="649152"/>
            <a:ext cx="10500831" cy="5710369"/>
          </a:xfrm>
        </p:spPr>
      </p:pic>
    </p:spTree>
    <p:extLst>
      <p:ext uri="{BB962C8B-B14F-4D97-AF65-F5344CB8AC3E}">
        <p14:creationId xmlns:p14="http://schemas.microsoft.com/office/powerpoint/2010/main" val="17000581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164AE-43BB-F2C9-F7E0-5EFBDD253CBA}"/>
              </a:ext>
            </a:extLst>
          </p:cNvPr>
          <p:cNvSpPr>
            <a:spLocks noGrp="1"/>
          </p:cNvSpPr>
          <p:nvPr>
            <p:ph type="title"/>
          </p:nvPr>
        </p:nvSpPr>
        <p:spPr/>
        <p:txBody>
          <a:bodyPr/>
          <a:lstStyle/>
          <a:p>
            <a:r>
              <a:rPr lang="en-US"/>
              <a:t>Thank you to CDC team</a:t>
            </a:r>
          </a:p>
        </p:txBody>
      </p:sp>
      <p:sp>
        <p:nvSpPr>
          <p:cNvPr id="5" name="Content Placeholder 4">
            <a:extLst>
              <a:ext uri="{FF2B5EF4-FFF2-40B4-BE49-F238E27FC236}">
                <a16:creationId xmlns:a16="http://schemas.microsoft.com/office/drawing/2014/main" id="{D8D2D634-9C9A-BC88-19D4-78F146E84AED}"/>
              </a:ext>
            </a:extLst>
          </p:cNvPr>
          <p:cNvSpPr>
            <a:spLocks noGrp="1"/>
          </p:cNvSpPr>
          <p:nvPr>
            <p:ph sz="quarter" idx="10"/>
          </p:nvPr>
        </p:nvSpPr>
        <p:spPr/>
        <p:txBody>
          <a:bodyPr/>
          <a:lstStyle/>
          <a:p>
            <a:pPr marL="395287" indent="0">
              <a:spcBef>
                <a:spcPts val="0"/>
              </a:spcBef>
              <a:spcAft>
                <a:spcPts val="0"/>
              </a:spcAft>
            </a:pPr>
            <a:r>
              <a:rPr lang="en-US" sz="2400" b="0">
                <a:solidFill>
                  <a:schemeClr val="tx1"/>
                </a:solidFill>
                <a:ea typeface="Times New Roman" panose="02020603050405020304" pitchFamily="18" charset="0"/>
              </a:rPr>
              <a:t>The LW Chairs would like to express our gratitude and appreciation to:</a:t>
            </a:r>
          </a:p>
          <a:p>
            <a:pPr marL="395287" indent="0">
              <a:spcBef>
                <a:spcPts val="0"/>
              </a:spcBef>
              <a:spcAft>
                <a:spcPts val="0"/>
              </a:spcAft>
            </a:pPr>
            <a:endParaRPr lang="en-US" sz="2400" b="0">
              <a:solidFill>
                <a:schemeClr val="tx1"/>
              </a:solidFill>
              <a:ea typeface="Times New Roman" panose="02020603050405020304" pitchFamily="18" charset="0"/>
            </a:endParaRPr>
          </a:p>
          <a:p>
            <a:pPr marL="628650" lvl="1" indent="-171450">
              <a:spcBef>
                <a:spcPts val="0"/>
              </a:spcBef>
              <a:spcAft>
                <a:spcPts val="0"/>
              </a:spcAft>
            </a:pPr>
            <a:r>
              <a:rPr lang="en-US" sz="1800">
                <a:ea typeface="Times New Roman" panose="02020603050405020304" pitchFamily="18" charset="0"/>
              </a:rPr>
              <a:t>The members of the Laboratory Workgroup</a:t>
            </a:r>
          </a:p>
          <a:p>
            <a:pPr marL="628650" lvl="1" indent="-171450">
              <a:spcBef>
                <a:spcPts val="0"/>
              </a:spcBef>
              <a:spcAft>
                <a:spcPts val="0"/>
              </a:spcAft>
            </a:pPr>
            <a:endParaRPr lang="en-US" sz="1800">
              <a:ea typeface="Times New Roman" panose="02020603050405020304" pitchFamily="18" charset="0"/>
            </a:endParaRPr>
          </a:p>
          <a:p>
            <a:pPr marL="628650" lvl="1" indent="-171450">
              <a:spcBef>
                <a:spcPts val="0"/>
              </a:spcBef>
              <a:spcAft>
                <a:spcPts val="0"/>
              </a:spcAft>
            </a:pPr>
            <a:r>
              <a:rPr lang="en-US" sz="1800">
                <a:ea typeface="Times New Roman" panose="02020603050405020304" pitchFamily="18" charset="0"/>
              </a:rPr>
              <a:t>Our ACD Designated Federal Officials, Dr. Auerbach and Dr. Houry, and our Lab Workgroup DFO Lauren Hoffmann. </a:t>
            </a:r>
          </a:p>
          <a:p>
            <a:pPr marL="628650" lvl="1" indent="-171450">
              <a:spcBef>
                <a:spcPts val="0"/>
              </a:spcBef>
              <a:spcAft>
                <a:spcPts val="0"/>
              </a:spcAft>
            </a:pPr>
            <a:endParaRPr lang="en-US" sz="1800">
              <a:ea typeface="Times New Roman" panose="02020603050405020304" pitchFamily="18" charset="0"/>
            </a:endParaRPr>
          </a:p>
          <a:p>
            <a:pPr marL="628650" lvl="1" indent="-171450">
              <a:spcBef>
                <a:spcPts val="0"/>
              </a:spcBef>
              <a:spcAft>
                <a:spcPts val="0"/>
              </a:spcAft>
            </a:pPr>
            <a:r>
              <a:rPr lang="en-US" sz="1800">
                <a:ea typeface="Times New Roman" panose="02020603050405020304" pitchFamily="18" charset="0"/>
              </a:rPr>
              <a:t>The external  subject matter experts as well as CDC experts and all those we met with for their openness and willingness to discuss challenges and find solutions. </a:t>
            </a:r>
          </a:p>
          <a:p>
            <a:pPr marL="457200" lvl="1" indent="0">
              <a:spcBef>
                <a:spcPts val="0"/>
              </a:spcBef>
              <a:spcAft>
                <a:spcPts val="0"/>
              </a:spcAft>
              <a:buNone/>
            </a:pPr>
            <a:endParaRPr lang="en-US" sz="1800">
              <a:ea typeface="Times New Roman" panose="02020603050405020304" pitchFamily="18" charset="0"/>
            </a:endParaRPr>
          </a:p>
          <a:p>
            <a:endParaRPr lang="en-US"/>
          </a:p>
        </p:txBody>
      </p:sp>
    </p:spTree>
    <p:extLst>
      <p:ext uri="{BB962C8B-B14F-4D97-AF65-F5344CB8AC3E}">
        <p14:creationId xmlns:p14="http://schemas.microsoft.com/office/powerpoint/2010/main" val="516169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D125CE9-4F5F-4764-A39C-72F04723A1DA}"/>
              </a:ext>
            </a:extLst>
          </p:cNvPr>
          <p:cNvSpPr>
            <a:spLocks noGrp="1"/>
          </p:cNvSpPr>
          <p:nvPr>
            <p:ph sz="quarter" idx="10"/>
          </p:nvPr>
        </p:nvSpPr>
        <p:spPr>
          <a:xfrm>
            <a:off x="592931" y="3368844"/>
            <a:ext cx="11006137" cy="1395664"/>
          </a:xfrm>
        </p:spPr>
        <p:txBody>
          <a:bodyPr vert="horz" lIns="91440" tIns="45720" rIns="91440" bIns="45720" rtlCol="0" anchor="t">
            <a:normAutofit/>
          </a:bodyPr>
          <a:lstStyle/>
          <a:p>
            <a:r>
              <a:rPr lang="en-US"/>
              <a:t>Discussion and Vote</a:t>
            </a:r>
          </a:p>
        </p:txBody>
      </p:sp>
      <p:sp>
        <p:nvSpPr>
          <p:cNvPr id="3" name="Slide Number Placeholder 12">
            <a:extLst>
              <a:ext uri="{FF2B5EF4-FFF2-40B4-BE49-F238E27FC236}">
                <a16:creationId xmlns:a16="http://schemas.microsoft.com/office/drawing/2014/main" id="{DDB15E1C-ECB5-117B-D038-2E372A28F207}"/>
              </a:ext>
            </a:extLst>
          </p:cNvPr>
          <p:cNvSpPr txBox="1">
            <a:spLocks/>
          </p:cNvSpPr>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RPr lang="en-US"/>
            </a:defPPr>
            <a:lvl1pPr marL="0" marR="0" lvl="0" algn="r" defTabSz="914400" rtl="0" eaLnBrk="1" latinLnBrk="0" hangingPunct="1">
              <a:lnSpc>
                <a:spcPct val="100000"/>
              </a:lnSpc>
              <a:spcBef>
                <a:spcPts val="0"/>
              </a:spcBef>
              <a:spcAft>
                <a:spcPts val="0"/>
              </a:spcAft>
              <a:buClr>
                <a:srgbClr val="000000"/>
              </a:buClr>
              <a:buFont typeface="Arial"/>
              <a:buNone/>
              <a:defRPr sz="1000" b="0" i="0" u="none" strike="noStrike" kern="1200" cap="none">
                <a:solidFill>
                  <a:schemeClr val="dk2"/>
                </a:solidFill>
                <a:latin typeface="Arial"/>
                <a:ea typeface="Arial"/>
                <a:cs typeface="Arial"/>
                <a:sym typeface="Arial"/>
              </a:defRPr>
            </a:lvl1pPr>
            <a:lvl2pPr marL="457200" marR="0" lvl="1" algn="r" defTabSz="914400" rtl="0" eaLnBrk="1" latinLnBrk="0" hangingPunct="1">
              <a:lnSpc>
                <a:spcPct val="100000"/>
              </a:lnSpc>
              <a:spcBef>
                <a:spcPts val="0"/>
              </a:spcBef>
              <a:spcAft>
                <a:spcPts val="0"/>
              </a:spcAft>
              <a:buClr>
                <a:srgbClr val="000000"/>
              </a:buClr>
              <a:buFont typeface="Arial"/>
              <a:buNone/>
              <a:defRPr sz="1000" b="0" i="0" u="none" strike="noStrike" kern="1200" cap="none">
                <a:solidFill>
                  <a:schemeClr val="dk2"/>
                </a:solidFill>
                <a:latin typeface="Arial"/>
                <a:ea typeface="Arial"/>
                <a:cs typeface="Arial"/>
                <a:sym typeface="Arial"/>
              </a:defRPr>
            </a:lvl2pPr>
            <a:lvl3pPr marL="914400" marR="0" lvl="2" algn="r" defTabSz="914400" rtl="0" eaLnBrk="1" latinLnBrk="0" hangingPunct="1">
              <a:lnSpc>
                <a:spcPct val="100000"/>
              </a:lnSpc>
              <a:spcBef>
                <a:spcPts val="0"/>
              </a:spcBef>
              <a:spcAft>
                <a:spcPts val="0"/>
              </a:spcAft>
              <a:buClr>
                <a:srgbClr val="000000"/>
              </a:buClr>
              <a:buFont typeface="Arial"/>
              <a:buNone/>
              <a:defRPr sz="1000" b="0" i="0" u="none" strike="noStrike" kern="1200" cap="none">
                <a:solidFill>
                  <a:schemeClr val="dk2"/>
                </a:solidFill>
                <a:latin typeface="Arial"/>
                <a:ea typeface="Arial"/>
                <a:cs typeface="Arial"/>
                <a:sym typeface="Arial"/>
              </a:defRPr>
            </a:lvl3pPr>
            <a:lvl4pPr marL="1371600" marR="0" lvl="3" algn="r" defTabSz="914400" rtl="0" eaLnBrk="1" latinLnBrk="0" hangingPunct="1">
              <a:lnSpc>
                <a:spcPct val="100000"/>
              </a:lnSpc>
              <a:spcBef>
                <a:spcPts val="0"/>
              </a:spcBef>
              <a:spcAft>
                <a:spcPts val="0"/>
              </a:spcAft>
              <a:buClr>
                <a:srgbClr val="000000"/>
              </a:buClr>
              <a:buFont typeface="Arial"/>
              <a:buNone/>
              <a:defRPr sz="1000" b="0" i="0" u="none" strike="noStrike" kern="1200" cap="none">
                <a:solidFill>
                  <a:schemeClr val="dk2"/>
                </a:solidFill>
                <a:latin typeface="Arial"/>
                <a:ea typeface="Arial"/>
                <a:cs typeface="Arial"/>
                <a:sym typeface="Arial"/>
              </a:defRPr>
            </a:lvl4pPr>
            <a:lvl5pPr marL="1828800" marR="0" lvl="4" algn="r" defTabSz="914400" rtl="0" eaLnBrk="1" latinLnBrk="0" hangingPunct="1">
              <a:lnSpc>
                <a:spcPct val="100000"/>
              </a:lnSpc>
              <a:spcBef>
                <a:spcPts val="0"/>
              </a:spcBef>
              <a:spcAft>
                <a:spcPts val="0"/>
              </a:spcAft>
              <a:buClr>
                <a:srgbClr val="000000"/>
              </a:buClr>
              <a:buFont typeface="Arial"/>
              <a:buNone/>
              <a:defRPr sz="1000" b="0" i="0" u="none" strike="noStrike" kern="1200" cap="none">
                <a:solidFill>
                  <a:schemeClr val="dk2"/>
                </a:solidFill>
                <a:latin typeface="Arial"/>
                <a:ea typeface="Arial"/>
                <a:cs typeface="Arial"/>
                <a:sym typeface="Arial"/>
              </a:defRPr>
            </a:lvl5pPr>
            <a:lvl6pPr marL="2286000" marR="0" lvl="5" algn="r" defTabSz="914400" rtl="0" eaLnBrk="1" latinLnBrk="0" hangingPunct="1">
              <a:lnSpc>
                <a:spcPct val="100000"/>
              </a:lnSpc>
              <a:spcBef>
                <a:spcPts val="0"/>
              </a:spcBef>
              <a:spcAft>
                <a:spcPts val="0"/>
              </a:spcAft>
              <a:buClr>
                <a:srgbClr val="000000"/>
              </a:buClr>
              <a:buFont typeface="Arial"/>
              <a:buNone/>
              <a:defRPr sz="1000" b="0" i="0" u="none" strike="noStrike" kern="1200" cap="none">
                <a:solidFill>
                  <a:schemeClr val="dk2"/>
                </a:solidFill>
                <a:latin typeface="Arial"/>
                <a:ea typeface="Arial"/>
                <a:cs typeface="Arial"/>
                <a:sym typeface="Arial"/>
              </a:defRPr>
            </a:lvl6pPr>
            <a:lvl7pPr marL="2743200" marR="0" lvl="6" algn="r" defTabSz="914400" rtl="0" eaLnBrk="1" latinLnBrk="0" hangingPunct="1">
              <a:lnSpc>
                <a:spcPct val="100000"/>
              </a:lnSpc>
              <a:spcBef>
                <a:spcPts val="0"/>
              </a:spcBef>
              <a:spcAft>
                <a:spcPts val="0"/>
              </a:spcAft>
              <a:buClr>
                <a:srgbClr val="000000"/>
              </a:buClr>
              <a:buFont typeface="Arial"/>
              <a:buNone/>
              <a:defRPr sz="1000" b="0" i="0" u="none" strike="noStrike" kern="1200" cap="none">
                <a:solidFill>
                  <a:schemeClr val="dk2"/>
                </a:solidFill>
                <a:latin typeface="Arial"/>
                <a:ea typeface="Arial"/>
                <a:cs typeface="Arial"/>
                <a:sym typeface="Arial"/>
              </a:defRPr>
            </a:lvl7pPr>
            <a:lvl8pPr marL="3200400" marR="0" lvl="7" algn="r" defTabSz="914400" rtl="0" eaLnBrk="1" latinLnBrk="0" hangingPunct="1">
              <a:lnSpc>
                <a:spcPct val="100000"/>
              </a:lnSpc>
              <a:spcBef>
                <a:spcPts val="0"/>
              </a:spcBef>
              <a:spcAft>
                <a:spcPts val="0"/>
              </a:spcAft>
              <a:buClr>
                <a:srgbClr val="000000"/>
              </a:buClr>
              <a:buFont typeface="Arial"/>
              <a:buNone/>
              <a:defRPr sz="1000" b="0" i="0" u="none" strike="noStrike" kern="1200" cap="none">
                <a:solidFill>
                  <a:schemeClr val="dk2"/>
                </a:solidFill>
                <a:latin typeface="Arial"/>
                <a:ea typeface="Arial"/>
                <a:cs typeface="Arial"/>
                <a:sym typeface="Arial"/>
              </a:defRPr>
            </a:lvl8pPr>
            <a:lvl9pPr marL="3657600" marR="0" lvl="8" algn="r" defTabSz="914400" rtl="0" eaLnBrk="1" latinLnBrk="0" hangingPunct="1">
              <a:lnSpc>
                <a:spcPct val="100000"/>
              </a:lnSpc>
              <a:spcBef>
                <a:spcPts val="0"/>
              </a:spcBef>
              <a:spcAft>
                <a:spcPts val="0"/>
              </a:spcAft>
              <a:buClr>
                <a:srgbClr val="000000"/>
              </a:buClr>
              <a:buFont typeface="Arial"/>
              <a:buNone/>
              <a:defRPr sz="1000" b="0" i="0" u="none" strike="noStrike" kern="1200" cap="none">
                <a:solidFill>
                  <a:schemeClr val="dk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120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 sz="1000" b="0" i="0" u="none" strike="noStrike" kern="1200" cap="none" spc="0" normalizeH="0" baseline="0" noProof="0">
              <a:ln>
                <a:noFill/>
              </a:ln>
              <a:solidFill>
                <a:prstClr val="white"/>
              </a:solidFill>
              <a:effectLst/>
              <a:uLnTx/>
              <a:uFillTx/>
              <a:latin typeface="Arial"/>
              <a:cs typeface="Arial"/>
              <a:sym typeface="Arial"/>
            </a:endParaRPr>
          </a:p>
        </p:txBody>
      </p:sp>
    </p:spTree>
    <p:extLst>
      <p:ext uri="{BB962C8B-B14F-4D97-AF65-F5344CB8AC3E}">
        <p14:creationId xmlns:p14="http://schemas.microsoft.com/office/powerpoint/2010/main" val="11876067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4E5694-0F7D-25C6-38BF-28C4029ADD8C}"/>
              </a:ext>
            </a:extLst>
          </p:cNvPr>
          <p:cNvSpPr>
            <a:spLocks noGrp="1"/>
          </p:cNvSpPr>
          <p:nvPr>
            <p:ph type="title"/>
          </p:nvPr>
        </p:nvSpPr>
        <p:spPr>
          <a:xfrm>
            <a:off x="854556" y="1163782"/>
            <a:ext cx="10500831" cy="1370055"/>
          </a:xfrm>
        </p:spPr>
        <p:txBody>
          <a:bodyPr>
            <a:noAutofit/>
          </a:bodyPr>
          <a:lstStyle/>
          <a:p>
            <a:pPr marL="0" marR="0">
              <a:lnSpc>
                <a:spcPct val="107000"/>
              </a:lnSpc>
              <a:spcBef>
                <a:spcPts val="0"/>
              </a:spcBef>
              <a:spcAft>
                <a:spcPts val="800"/>
              </a:spcAft>
            </a:pPr>
            <a:br>
              <a:rPr lang="en-US" sz="3200">
                <a:effectLst/>
                <a:latin typeface="Calibri" panose="020F0502020204030204" pitchFamily="34" charset="0"/>
                <a:ea typeface="Calibri" panose="020F0502020204030204" pitchFamily="34" charset="0"/>
                <a:cs typeface="Times New Roman" panose="02020603050405020304" pitchFamily="18" charset="0"/>
              </a:rPr>
            </a:br>
            <a:br>
              <a:rPr lang="en-US" sz="3200">
                <a:effectLst/>
                <a:latin typeface="Calibri" panose="020F0502020204030204" pitchFamily="34" charset="0"/>
                <a:ea typeface="Calibri" panose="020F0502020204030204" pitchFamily="34" charset="0"/>
                <a:cs typeface="Times New Roman" panose="02020603050405020304" pitchFamily="18" charset="0"/>
              </a:rPr>
            </a:br>
            <a:r>
              <a:rPr lang="en-US" sz="3200">
                <a:effectLst/>
                <a:latin typeface="Calibri" panose="020F0502020204030204" pitchFamily="34" charset="0"/>
                <a:ea typeface="Calibri" panose="020F0502020204030204" pitchFamily="34" charset="0"/>
                <a:cs typeface="Times New Roman" panose="02020603050405020304" pitchFamily="18" charset="0"/>
              </a:rPr>
              <a:t>Vote to Sunset the Laboratory Workgroup</a:t>
            </a:r>
          </a:p>
        </p:txBody>
      </p:sp>
      <p:sp>
        <p:nvSpPr>
          <p:cNvPr id="2" name="TextBox 1">
            <a:extLst>
              <a:ext uri="{FF2B5EF4-FFF2-40B4-BE49-F238E27FC236}">
                <a16:creationId xmlns:a16="http://schemas.microsoft.com/office/drawing/2014/main" id="{F4D6A0B4-BB4F-E4B6-8C26-9BD1478A9CDE}"/>
              </a:ext>
            </a:extLst>
          </p:cNvPr>
          <p:cNvSpPr txBox="1"/>
          <p:nvPr/>
        </p:nvSpPr>
        <p:spPr>
          <a:xfrm>
            <a:off x="1045029" y="2992582"/>
            <a:ext cx="9666514" cy="1200329"/>
          </a:xfrm>
          <a:prstGeom prst="rect">
            <a:avLst/>
          </a:prstGeom>
          <a:noFill/>
        </p:spPr>
        <p:txBody>
          <a:bodyPr wrap="square" lIns="91440" tIns="45720" rIns="91440" bIns="45720" rtlCol="0" anchor="t">
            <a:spAutoFit/>
          </a:bodyPr>
          <a:lstStyle/>
          <a:p>
            <a:pPr>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Advisory Committee to the Director acknowledges and appreciates the significant contributions of the Laboratory Workgroup in advancing CDC’s public health laboratories. After careful evaluation of the workgroup's achievements, the successful completion of its goals, and the valuable insights gained during its tenure</a:t>
            </a:r>
            <a:r>
              <a:rPr lang="en-US" dirty="0">
                <a:solidFill>
                  <a:prstClr val="black"/>
                </a:solidFill>
                <a:latin typeface="Calibri" panose="020F0502020204030204"/>
              </a:rPr>
              <a:t>, the ACD hereby makes a motion to sunset the Laboratory Workgroup.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87737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A18A7C6-1789-4227-9B2A-ECBB8A73DDF7}"/>
              </a:ext>
            </a:extLst>
          </p:cNvPr>
          <p:cNvSpPr>
            <a:spLocks noGrp="1"/>
          </p:cNvSpPr>
          <p:nvPr>
            <p:ph type="body" idx="1"/>
          </p:nvPr>
        </p:nvSpPr>
        <p:spPr>
          <a:xfrm>
            <a:off x="576262" y="3158409"/>
            <a:ext cx="7772400" cy="1863534"/>
          </a:xfrm>
        </p:spPr>
        <p:txBody>
          <a:bodyPr>
            <a:normAutofit/>
          </a:bodyPr>
          <a:lstStyle/>
          <a:p>
            <a:pPr marL="0" marR="0">
              <a:lnSpc>
                <a:spcPct val="107000"/>
              </a:lnSpc>
              <a:spcBef>
                <a:spcPts val="0"/>
              </a:spcBef>
              <a:spcAft>
                <a:spcPts val="800"/>
              </a:spcAft>
            </a:pPr>
            <a:r>
              <a:rPr lang="en-US" b="1">
                <a:effectLst/>
                <a:latin typeface="Calibri" panose="020F0502020204030204" pitchFamily="34" charset="0"/>
                <a:ea typeface="Calibri" panose="020F0502020204030204" pitchFamily="34" charset="0"/>
                <a:cs typeface="Calibri" panose="020F0502020204030204" pitchFamily="34" charset="0"/>
              </a:rPr>
              <a:t>Charlene Wong, MD, MSHP</a:t>
            </a:r>
          </a:p>
          <a:p>
            <a:pPr marL="0" marR="0">
              <a:lnSpc>
                <a:spcPct val="107000"/>
              </a:lnSpc>
              <a:spcBef>
                <a:spcPts val="0"/>
              </a:spcBef>
              <a:spcAft>
                <a:spcPts val="800"/>
              </a:spcAft>
            </a:pPr>
            <a:r>
              <a:rPr lang="en-US">
                <a:ea typeface="Calibri" panose="020F0502020204030204" pitchFamily="34" charset="0"/>
                <a:cs typeface="Calibri" panose="020F0502020204030204" pitchFamily="34" charset="0"/>
              </a:rPr>
              <a:t>Senior Advisor for Health Strategy, CDC</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id="{8D125CE9-4F5F-4764-A39C-72F04723A1DA}"/>
              </a:ext>
            </a:extLst>
          </p:cNvPr>
          <p:cNvSpPr>
            <a:spLocks noGrp="1"/>
          </p:cNvSpPr>
          <p:nvPr>
            <p:ph sz="quarter" idx="10"/>
          </p:nvPr>
        </p:nvSpPr>
        <p:spPr>
          <a:xfrm>
            <a:off x="576262" y="3562414"/>
            <a:ext cx="11368995" cy="765238"/>
          </a:xfrm>
        </p:spPr>
        <p:txBody>
          <a:bodyPr>
            <a:noAutofit/>
          </a:bodyPr>
          <a:lstStyle/>
          <a:p>
            <a:r>
              <a:rPr lang="en-US" sz="3200"/>
              <a:t>Protecting Health as a Team Sport: Supporting Young Families			</a:t>
            </a:r>
          </a:p>
        </p:txBody>
      </p:sp>
    </p:spTree>
    <p:extLst>
      <p:ext uri="{BB962C8B-B14F-4D97-AF65-F5344CB8AC3E}">
        <p14:creationId xmlns:p14="http://schemas.microsoft.com/office/powerpoint/2010/main" val="21132337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164AE-43BB-F2C9-F7E0-5EFBDD253CBA}"/>
              </a:ext>
            </a:extLst>
          </p:cNvPr>
          <p:cNvSpPr>
            <a:spLocks noGrp="1"/>
          </p:cNvSpPr>
          <p:nvPr>
            <p:ph type="title"/>
          </p:nvPr>
        </p:nvSpPr>
        <p:spPr>
          <a:xfrm>
            <a:off x="4807780" y="-129825"/>
            <a:ext cx="10515600" cy="1325563"/>
          </a:xfrm>
        </p:spPr>
        <p:txBody>
          <a:bodyPr/>
          <a:lstStyle/>
          <a:p>
            <a:r>
              <a:rPr lang="en-US" sz="3600">
                <a:solidFill>
                  <a:schemeClr val="accent1">
                    <a:lumMod val="75000"/>
                  </a:schemeClr>
                </a:solidFill>
                <a:cs typeface="+mj-cs"/>
              </a:rPr>
              <a:t>Protecting Health as a Team Sport</a:t>
            </a:r>
            <a:endParaRPr lang="en-US" b="0">
              <a:solidFill>
                <a:schemeClr val="accent1">
                  <a:lumMod val="75000"/>
                </a:schemeClr>
              </a:solidFill>
            </a:endParaRPr>
          </a:p>
        </p:txBody>
      </p:sp>
      <p:sp>
        <p:nvSpPr>
          <p:cNvPr id="7" name="Rectangle 6">
            <a:extLst>
              <a:ext uri="{FF2B5EF4-FFF2-40B4-BE49-F238E27FC236}">
                <a16:creationId xmlns:a16="http://schemas.microsoft.com/office/drawing/2014/main" id="{0DDCE94E-3D71-70A4-132E-275D6BFA4DED}"/>
              </a:ext>
            </a:extLst>
          </p:cNvPr>
          <p:cNvSpPr/>
          <p:nvPr/>
        </p:nvSpPr>
        <p:spPr>
          <a:xfrm>
            <a:off x="0" y="0"/>
            <a:ext cx="4614530" cy="6666614"/>
          </a:xfrm>
          <a:prstGeom prst="rect">
            <a:avLst/>
          </a:prstGeom>
          <a:solidFill>
            <a:srgbClr val="1746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3F0A9A2-A28C-BA29-CF2D-7CD6EDCDE491}"/>
              </a:ext>
            </a:extLst>
          </p:cNvPr>
          <p:cNvSpPr/>
          <p:nvPr/>
        </p:nvSpPr>
        <p:spPr>
          <a:xfrm>
            <a:off x="494241" y="1028494"/>
            <a:ext cx="3467100" cy="1308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a:ea typeface="+mn-ea"/>
                <a:cs typeface="Calibri"/>
              </a:rPr>
              <a:t>Identifying and Responding to </a:t>
            </a:r>
          </a:p>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a:ea typeface="+mn-ea"/>
                <a:cs typeface="Calibri"/>
              </a:rPr>
              <a:t>Health Threats</a:t>
            </a:r>
          </a:p>
        </p:txBody>
      </p:sp>
      <p:sp>
        <p:nvSpPr>
          <p:cNvPr id="11" name="Rectangle 10">
            <a:extLst>
              <a:ext uri="{FF2B5EF4-FFF2-40B4-BE49-F238E27FC236}">
                <a16:creationId xmlns:a16="http://schemas.microsoft.com/office/drawing/2014/main" id="{6C91F0A7-986E-0666-1E8C-943891A14DAA}"/>
              </a:ext>
            </a:extLst>
          </p:cNvPr>
          <p:cNvSpPr/>
          <p:nvPr/>
        </p:nvSpPr>
        <p:spPr>
          <a:xfrm>
            <a:off x="494241" y="2488994"/>
            <a:ext cx="3467100" cy="1308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a:ea typeface="+mn-ea"/>
                <a:cs typeface="Calibri"/>
              </a:rPr>
              <a:t>Improving Mental Health and Combatting Overdose</a:t>
            </a:r>
          </a:p>
        </p:txBody>
      </p:sp>
      <p:sp>
        <p:nvSpPr>
          <p:cNvPr id="13" name="Rectangle 12">
            <a:extLst>
              <a:ext uri="{FF2B5EF4-FFF2-40B4-BE49-F238E27FC236}">
                <a16:creationId xmlns:a16="http://schemas.microsoft.com/office/drawing/2014/main" id="{89807EDC-369A-732D-BBE8-787262A0CC82}"/>
              </a:ext>
            </a:extLst>
          </p:cNvPr>
          <p:cNvSpPr/>
          <p:nvPr/>
        </p:nvSpPr>
        <p:spPr>
          <a:xfrm>
            <a:off x="494241" y="3936794"/>
            <a:ext cx="3467100" cy="1308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a:ea typeface="+mn-ea"/>
                <a:cs typeface="Calibri"/>
              </a:rPr>
              <a:t>Supporting Young Families</a:t>
            </a:r>
          </a:p>
        </p:txBody>
      </p:sp>
      <p:pic>
        <p:nvPicPr>
          <p:cNvPr id="15" name="Picture 2" descr="covid icon">
            <a:extLst>
              <a:ext uri="{FF2B5EF4-FFF2-40B4-BE49-F238E27FC236}">
                <a16:creationId xmlns:a16="http://schemas.microsoft.com/office/drawing/2014/main" id="{EC4D23C6-015F-183A-E293-882CB9536FC1}"/>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2838711" y="1121229"/>
            <a:ext cx="1122630" cy="112263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mental health icon">
            <a:extLst>
              <a:ext uri="{FF2B5EF4-FFF2-40B4-BE49-F238E27FC236}">
                <a16:creationId xmlns:a16="http://schemas.microsoft.com/office/drawing/2014/main" id="{5B2D15ED-6715-F448-0EE7-E03D3A4C57D9}"/>
              </a:ext>
            </a:extLst>
          </p:cNvPr>
          <p:cNvPicPr>
            <a:picLocks noChangeAspect="1" noChangeArrowheads="1"/>
          </p:cNvPicPr>
          <p:nvPr/>
        </p:nvPicPr>
        <p:blipFill>
          <a:blip r:embed="rId4">
            <a:alphaModFix amt="20000"/>
            <a:extLst>
              <a:ext uri="{28A0092B-C50C-407E-A947-70E740481C1C}">
                <a14:useLocalDpi xmlns:a14="http://schemas.microsoft.com/office/drawing/2010/main" val="0"/>
              </a:ext>
            </a:extLst>
          </a:blip>
          <a:srcRect/>
          <a:stretch>
            <a:fillRect/>
          </a:stretch>
        </p:blipFill>
        <p:spPr bwMode="auto">
          <a:xfrm>
            <a:off x="2838711" y="2493183"/>
            <a:ext cx="1299721" cy="1299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family icon">
            <a:extLst>
              <a:ext uri="{FF2B5EF4-FFF2-40B4-BE49-F238E27FC236}">
                <a16:creationId xmlns:a16="http://schemas.microsoft.com/office/drawing/2014/main" id="{A05A2F60-2302-AB3E-421F-37B30028A504}"/>
              </a:ext>
            </a:extLst>
          </p:cNvPr>
          <p:cNvPicPr>
            <a:picLocks noChangeAspect="1" noChangeArrowheads="1"/>
          </p:cNvPicPr>
          <p:nvPr/>
        </p:nvPicPr>
        <p:blipFill>
          <a:blip r:embed="rId5">
            <a:alphaModFix amt="20000"/>
            <a:extLst>
              <a:ext uri="{28A0092B-C50C-407E-A947-70E740481C1C}">
                <a14:useLocalDpi xmlns:a14="http://schemas.microsoft.com/office/drawing/2010/main" val="0"/>
              </a:ext>
            </a:extLst>
          </a:blip>
          <a:srcRect/>
          <a:stretch>
            <a:fillRect/>
          </a:stretch>
        </p:blipFill>
        <p:spPr bwMode="auto">
          <a:xfrm>
            <a:off x="2653240" y="3949493"/>
            <a:ext cx="1308101" cy="1308101"/>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31">
            <a:extLst>
              <a:ext uri="{FF2B5EF4-FFF2-40B4-BE49-F238E27FC236}">
                <a16:creationId xmlns:a16="http://schemas.microsoft.com/office/drawing/2014/main" id="{42F9EB64-8393-D09A-CFDA-E0D898113154}"/>
              </a:ext>
            </a:extLst>
          </p:cNvPr>
          <p:cNvSpPr txBox="1">
            <a:spLocks/>
          </p:cNvSpPr>
          <p:nvPr/>
        </p:nvSpPr>
        <p:spPr>
          <a:xfrm>
            <a:off x="4976799" y="1028494"/>
            <a:ext cx="7135629" cy="5030147"/>
          </a:xfrm>
          <a:prstGeom prst="rect">
            <a:avLst/>
          </a:prstGeom>
        </p:spPr>
        <p:txBody>
          <a:bodyPr vert="horz" lIns="121920" tIns="60960" rIns="121920" bIns="60960" rtlCol="0">
            <a:normAutofit/>
          </a:bodyPr>
          <a:lstStyle>
            <a:lvl1pPr marL="228600" indent="-222250" algn="l" defTabSz="914400" rtl="0" eaLnBrk="1" latinLnBrk="0" hangingPunct="1">
              <a:lnSpc>
                <a:spcPct val="100000"/>
              </a:lnSpc>
              <a:spcBef>
                <a:spcPts val="1000"/>
              </a:spcBef>
              <a:buClr>
                <a:srgbClr val="006B94"/>
              </a:buClr>
              <a:buFont typeface="Arial" panose="020B0604020202020204" pitchFamily="34" charset="0"/>
              <a:buChar char="•"/>
              <a:tabLst/>
              <a:defRPr sz="2000" b="0" kern="1200">
                <a:solidFill>
                  <a:schemeClr val="tx1"/>
                </a:solidFill>
                <a:latin typeface="Arial" panose="020B0604020202020204" pitchFamily="34" charset="0"/>
                <a:ea typeface="+mn-ea"/>
                <a:cs typeface="Arial" panose="020B0604020202020204" pitchFamily="34" charset="0"/>
              </a:defRPr>
            </a:lvl1pPr>
            <a:lvl2pPr marL="574675" indent="-228600"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857250" indent="-171450"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3pPr>
            <a:lvl4pPr marL="1262063" indent="-228600" algn="l" defTabSz="914400" rtl="0" eaLnBrk="1" latinLnBrk="0" hangingPunct="1">
              <a:lnSpc>
                <a:spcPct val="10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1603375" indent="-169863" algn="l" defTabSz="914400" rtl="0" eaLnBrk="1" latinLnBrk="0" hangingPunct="1">
              <a:lnSpc>
                <a:spcPct val="10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6B94"/>
              </a:buClr>
              <a:buSzTx/>
              <a:buFont typeface="Arial" panose="020B0604020202020204" pitchFamily="34" charset="0"/>
              <a:buNone/>
              <a:tabLst/>
              <a:defRPr/>
            </a:pPr>
            <a:r>
              <a:rPr kumimoji="0" lang="en-US" sz="2800" b="1" i="0" u="none" strike="noStrike" kern="1200" cap="none" spc="0" normalizeH="0" baseline="0" noProof="0">
                <a:ln>
                  <a:noFill/>
                </a:ln>
                <a:solidFill>
                  <a:prstClr val="black"/>
                </a:solidFill>
                <a:effectLst/>
                <a:uLnTx/>
                <a:uFillTx/>
                <a:latin typeface="Calibri"/>
                <a:ea typeface="+mn-ea"/>
                <a:cs typeface="Calibri"/>
              </a:rPr>
              <a:t>Accelerating impact by bringing public health alongside health care, social supports, public and private sectors and other teammates</a:t>
            </a:r>
          </a:p>
          <a:p>
            <a:pPr marL="720725" marR="0" lvl="0" indent="-457200" algn="l" defTabSz="914400" rtl="0" eaLnBrk="1" fontAlgn="auto" latinLnBrk="0" hangingPunct="1">
              <a:lnSpc>
                <a:spcPct val="100000"/>
              </a:lnSpc>
              <a:spcBef>
                <a:spcPts val="1000"/>
              </a:spcBef>
              <a:spcAft>
                <a:spcPts val="0"/>
              </a:spcAft>
              <a:buClr>
                <a:srgbClr val="006B94"/>
              </a:buClr>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Calibri"/>
                <a:ea typeface="+mn-ea"/>
                <a:cs typeface="Calibri"/>
              </a:rPr>
              <a:t>Shared prioritization and accountability with federal as well as state and local partners</a:t>
            </a:r>
            <a:endParaRPr kumimoji="0" lang="en-US" sz="2800" b="0" i="0" u="none" strike="noStrike" kern="1200" cap="none" spc="0" normalizeH="0" baseline="0" noProof="0">
              <a:ln>
                <a:noFill/>
              </a:ln>
              <a:solidFill>
                <a:prstClr val="black"/>
              </a:solidFill>
              <a:effectLst/>
              <a:uLnTx/>
              <a:uFillTx/>
              <a:latin typeface="Calibri"/>
              <a:ea typeface="+mn-ea"/>
              <a:cs typeface="Calibri"/>
            </a:endParaRPr>
          </a:p>
          <a:p>
            <a:pPr marL="720725" marR="0" lvl="0" indent="-457200" algn="l" defTabSz="914400" rtl="0" eaLnBrk="1" fontAlgn="auto" latinLnBrk="0" hangingPunct="1">
              <a:lnSpc>
                <a:spcPct val="100000"/>
              </a:lnSpc>
              <a:spcBef>
                <a:spcPts val="1000"/>
              </a:spcBef>
              <a:spcAft>
                <a:spcPts val="0"/>
              </a:spcAft>
              <a:buClr>
                <a:srgbClr val="006B94"/>
              </a:buClr>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Calibri"/>
                <a:ea typeface="+mn-ea"/>
                <a:cs typeface="Calibri"/>
              </a:rPr>
              <a:t>Model the approach with tactical, collaborative initiatives</a:t>
            </a:r>
            <a:endParaRPr kumimoji="0" lang="en-US" sz="2800" b="0" i="0" u="none" strike="noStrike" kern="1200" cap="none" spc="0" normalizeH="0" baseline="0" noProof="0">
              <a:ln>
                <a:noFill/>
              </a:ln>
              <a:solidFill>
                <a:prstClr val="black"/>
              </a:solidFill>
              <a:effectLst/>
              <a:uLnTx/>
              <a:uFillTx/>
              <a:latin typeface="Calibri"/>
              <a:ea typeface="+mn-ea"/>
              <a:cs typeface="Calibri"/>
            </a:endParaRPr>
          </a:p>
          <a:p>
            <a:pPr marL="720725" marR="0" lvl="0" indent="-457200" algn="l" defTabSz="914400" rtl="0" eaLnBrk="1" fontAlgn="auto" latinLnBrk="0" hangingPunct="1">
              <a:lnSpc>
                <a:spcPct val="100000"/>
              </a:lnSpc>
              <a:spcBef>
                <a:spcPts val="1000"/>
              </a:spcBef>
              <a:spcAft>
                <a:spcPts val="0"/>
              </a:spcAft>
              <a:buClr>
                <a:srgbClr val="006B94"/>
              </a:buClr>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Calibri"/>
                <a:ea typeface="+mn-ea"/>
                <a:cs typeface="Calibri"/>
              </a:rPr>
              <a:t>Telling the story of successes built together</a:t>
            </a:r>
            <a:endParaRPr kumimoji="0" lang="en-US" sz="28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15893632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164AE-43BB-F2C9-F7E0-5EFBDD253CBA}"/>
              </a:ext>
            </a:extLst>
          </p:cNvPr>
          <p:cNvSpPr>
            <a:spLocks noGrp="1"/>
          </p:cNvSpPr>
          <p:nvPr>
            <p:ph type="title"/>
          </p:nvPr>
        </p:nvSpPr>
        <p:spPr>
          <a:xfrm>
            <a:off x="4710783" y="-240165"/>
            <a:ext cx="6171877" cy="1325563"/>
          </a:xfrm>
        </p:spPr>
        <p:txBody>
          <a:bodyPr/>
          <a:lstStyle/>
          <a:p>
            <a:r>
              <a:rPr lang="en-US" sz="3600">
                <a:solidFill>
                  <a:schemeClr val="accent1">
                    <a:lumMod val="75000"/>
                  </a:schemeClr>
                </a:solidFill>
                <a:cs typeface="+mj-cs"/>
              </a:rPr>
              <a:t>Collaborative Initiatives</a:t>
            </a:r>
            <a:endParaRPr lang="en-US" b="0">
              <a:solidFill>
                <a:schemeClr val="accent1">
                  <a:lumMod val="75000"/>
                </a:schemeClr>
              </a:solidFill>
            </a:endParaRPr>
          </a:p>
        </p:txBody>
      </p:sp>
      <p:sp>
        <p:nvSpPr>
          <p:cNvPr id="7" name="Rectangle 6">
            <a:extLst>
              <a:ext uri="{FF2B5EF4-FFF2-40B4-BE49-F238E27FC236}">
                <a16:creationId xmlns:a16="http://schemas.microsoft.com/office/drawing/2014/main" id="{0DDCE94E-3D71-70A4-132E-275D6BFA4DED}"/>
              </a:ext>
            </a:extLst>
          </p:cNvPr>
          <p:cNvSpPr/>
          <p:nvPr/>
        </p:nvSpPr>
        <p:spPr>
          <a:xfrm>
            <a:off x="0" y="0"/>
            <a:ext cx="4614530" cy="6666614"/>
          </a:xfrm>
          <a:prstGeom prst="rect">
            <a:avLst/>
          </a:prstGeom>
          <a:solidFill>
            <a:srgbClr val="1746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666AD69-ADBD-8E82-C7EB-B50DD2B36A0F}"/>
              </a:ext>
            </a:extLst>
          </p:cNvPr>
          <p:cNvSpPr txBox="1"/>
          <p:nvPr/>
        </p:nvSpPr>
        <p:spPr>
          <a:xfrm>
            <a:off x="387679" y="1508130"/>
            <a:ext cx="4088068"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7E6E6"/>
                </a:solidFill>
                <a:effectLst/>
                <a:uLnTx/>
                <a:uFillTx/>
                <a:latin typeface="Calibri  "/>
                <a:ea typeface="Calibri" panose="020F0502020204030204" pitchFamily="34" charset="0"/>
                <a:cs typeface="+mn-cs"/>
              </a:rPr>
              <a:t>Collaborative Initiatives are existing CDC programs, policies, or data activities that…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
              <a:ea typeface="+mn-ea"/>
              <a:cs typeface="+mn-cs"/>
            </a:endParaRPr>
          </a:p>
        </p:txBody>
      </p:sp>
      <p:sp>
        <p:nvSpPr>
          <p:cNvPr id="5" name="TextBox 4">
            <a:extLst>
              <a:ext uri="{FF2B5EF4-FFF2-40B4-BE49-F238E27FC236}">
                <a16:creationId xmlns:a16="http://schemas.microsoft.com/office/drawing/2014/main" id="{D33118FA-C960-2F12-FD9C-28153268C878}"/>
              </a:ext>
            </a:extLst>
          </p:cNvPr>
          <p:cNvSpPr txBox="1"/>
          <p:nvPr/>
        </p:nvSpPr>
        <p:spPr>
          <a:xfrm>
            <a:off x="4710783" y="813137"/>
            <a:ext cx="4416432" cy="563231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Can accelerate impact on major public health issues by leaning into results-based partnerships and increased partner engagement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a:ln>
                  <a:noFill/>
                </a:ln>
                <a:solidFill>
                  <a:prstClr val="black"/>
                </a:solidFill>
                <a:effectLst/>
                <a:uLnTx/>
                <a:uFillTx/>
                <a:latin typeface="Calibri  "/>
                <a:ea typeface="Calibri" panose="020F0502020204030204" pitchFamily="34" charset="0"/>
                <a:cs typeface="+mn-cs"/>
              </a:rPr>
              <a:t>Showcase the joint leadership of federal government agencies through aligned priorities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a:ln>
                <a:noFill/>
              </a:ln>
              <a:solidFill>
                <a:prstClr val="black"/>
              </a:solidFill>
              <a:effectLst/>
              <a:uLnTx/>
              <a:uFillTx/>
              <a:latin typeface="Calibri  "/>
              <a:ea typeface="Calibri" panose="020F050202020403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a:ln>
                  <a:noFill/>
                </a:ln>
                <a:solidFill>
                  <a:prstClr val="black"/>
                </a:solidFill>
                <a:effectLst/>
                <a:uLnTx/>
                <a:uFillTx/>
                <a:latin typeface="Calibri  "/>
                <a:ea typeface="Calibri" panose="020F0502020204030204" pitchFamily="34" charset="0"/>
                <a:cs typeface="+mn-cs"/>
              </a:rPr>
              <a:t>Can demonstrate measurable impact within the next 9-12 months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a:ln>
                <a:noFill/>
              </a:ln>
              <a:solidFill>
                <a:prstClr val="black"/>
              </a:solidFill>
              <a:effectLst/>
              <a:uLnTx/>
              <a:uFillTx/>
              <a:latin typeface="Calibri  "/>
              <a:ea typeface="Calibri" panose="020F050202020403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a:ln>
                  <a:noFill/>
                </a:ln>
                <a:solidFill>
                  <a:prstClr val="black"/>
                </a:solidFill>
                <a:effectLst/>
                <a:uLnTx/>
                <a:uFillTx/>
                <a:latin typeface="Calibri  "/>
                <a:ea typeface="+mn-ea"/>
                <a:cs typeface="+mn-cs"/>
              </a:rPr>
              <a:t>Were proposed, narrowed and refined by CIOs with cross-agency input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a:ln>
                  <a:noFill/>
                </a:ln>
                <a:solidFill>
                  <a:prstClr val="black"/>
                </a:solidFill>
                <a:effectLst/>
                <a:uLnTx/>
                <a:uFillTx/>
                <a:latin typeface="Calibri  "/>
                <a:ea typeface="+mn-ea"/>
                <a:cs typeface="+mn-cs"/>
              </a:rPr>
              <a:t>Build upon established partnered public health activities across CDC</a:t>
            </a:r>
          </a:p>
        </p:txBody>
      </p:sp>
      <p:pic>
        <p:nvPicPr>
          <p:cNvPr id="6" name="Picture 18" descr="OASH Channel">
            <a:extLst>
              <a:ext uri="{FF2B5EF4-FFF2-40B4-BE49-F238E27FC236}">
                <a16:creationId xmlns:a16="http://schemas.microsoft.com/office/drawing/2014/main" id="{A6D1ADC0-DC5A-82FD-B3B7-83B95004EA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5690" y="5711385"/>
            <a:ext cx="1808071" cy="3580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U.S. Department of Housing and Urban Development | Washington D.C. DC">
            <a:extLst>
              <a:ext uri="{FF2B5EF4-FFF2-40B4-BE49-F238E27FC236}">
                <a16:creationId xmlns:a16="http://schemas.microsoft.com/office/drawing/2014/main" id="{A55141EC-FF6D-FDB2-1A0E-2EBB8D450F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64526" y="1166966"/>
            <a:ext cx="853030" cy="85303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enters for Medicare &amp; Medicaid Services - Wikipedia">
            <a:extLst>
              <a:ext uri="{FF2B5EF4-FFF2-40B4-BE49-F238E27FC236}">
                <a16:creationId xmlns:a16="http://schemas.microsoft.com/office/drawing/2014/main" id="{24205FBD-0805-6EF2-0961-E722B456A0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96025" y="3187122"/>
            <a:ext cx="1457631" cy="5050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SAMHSA Logo Use Guidelines | SAMHSA">
            <a:extLst>
              <a:ext uri="{FF2B5EF4-FFF2-40B4-BE49-F238E27FC236}">
                <a16:creationId xmlns:a16="http://schemas.microsoft.com/office/drawing/2014/main" id="{2EB68065-AFE9-9FA0-4E80-836E6D88FB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53911" y="190076"/>
            <a:ext cx="1405059" cy="10036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RSAtube - YouTube">
            <a:extLst>
              <a:ext uri="{FF2B5EF4-FFF2-40B4-BE49-F238E27FC236}">
                <a16:creationId xmlns:a16="http://schemas.microsoft.com/office/drawing/2014/main" id="{09F8013E-AA89-3B38-5C92-3BA1BE70F9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04256" y="691882"/>
            <a:ext cx="853030" cy="8530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Indian Health Service - Wikipedia">
            <a:extLst>
              <a:ext uri="{FF2B5EF4-FFF2-40B4-BE49-F238E27FC236}">
                <a16:creationId xmlns:a16="http://schemas.microsoft.com/office/drawing/2014/main" id="{F52B39D5-F335-C822-E1E1-1B2EAC16D3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99610" y="5388699"/>
            <a:ext cx="1103244" cy="10983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Food and Drug Administration · GitHub">
            <a:extLst>
              <a:ext uri="{FF2B5EF4-FFF2-40B4-BE49-F238E27FC236}">
                <a16:creationId xmlns:a16="http://schemas.microsoft.com/office/drawing/2014/main" id="{F33564F8-6DB4-AB13-8CA0-542BEBE56A8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73632" y="2082115"/>
            <a:ext cx="1030689" cy="103068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What We Do | The Administration for Children and Families">
            <a:extLst>
              <a:ext uri="{FF2B5EF4-FFF2-40B4-BE49-F238E27FC236}">
                <a16:creationId xmlns:a16="http://schemas.microsoft.com/office/drawing/2014/main" id="{2C945BF8-20B7-0E87-52C2-681F5DDE5F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93678" y="4077866"/>
            <a:ext cx="631773" cy="115548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0" descr="United States Department of Education - Wikipedia">
            <a:extLst>
              <a:ext uri="{FF2B5EF4-FFF2-40B4-BE49-F238E27FC236}">
                <a16:creationId xmlns:a16="http://schemas.microsoft.com/office/drawing/2014/main" id="{8D16FB03-A3A4-947E-9553-395C6CBDC89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08062" y="3347332"/>
            <a:ext cx="784074" cy="7840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STHO Logo PNG Transparent Logo - Freepngdesign.com">
            <a:extLst>
              <a:ext uri="{FF2B5EF4-FFF2-40B4-BE49-F238E27FC236}">
                <a16:creationId xmlns:a16="http://schemas.microsoft.com/office/drawing/2014/main" id="{DE30252F-AD0F-3E9F-02FC-28873BBF305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099240" y="4466172"/>
            <a:ext cx="1256450" cy="4711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3B5930A-F1C4-C44F-3A75-984D58F68678}"/>
              </a:ext>
            </a:extLst>
          </p:cNvPr>
          <p:cNvPicPr>
            <a:picLocks noChangeAspect="1"/>
          </p:cNvPicPr>
          <p:nvPr/>
        </p:nvPicPr>
        <p:blipFill>
          <a:blip r:embed="rId13"/>
          <a:stretch>
            <a:fillRect/>
          </a:stretch>
        </p:blipFill>
        <p:spPr>
          <a:xfrm>
            <a:off x="9223468" y="1774644"/>
            <a:ext cx="1030689" cy="1111144"/>
          </a:xfrm>
          <a:prstGeom prst="rect">
            <a:avLst/>
          </a:prstGeom>
        </p:spPr>
      </p:pic>
    </p:spTree>
    <p:extLst>
      <p:ext uri="{BB962C8B-B14F-4D97-AF65-F5344CB8AC3E}">
        <p14:creationId xmlns:p14="http://schemas.microsoft.com/office/powerpoint/2010/main" val="16864017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F5655B-8FCF-416C-3BD6-F980C3FA18B3}"/>
              </a:ext>
            </a:extLst>
          </p:cNvPr>
          <p:cNvSpPr>
            <a:spLocks noGrp="1"/>
          </p:cNvSpPr>
          <p:nvPr>
            <p:ph sz="quarter" idx="10"/>
          </p:nvPr>
        </p:nvSpPr>
        <p:spPr>
          <a:xfrm>
            <a:off x="672370" y="3608905"/>
            <a:ext cx="11170903" cy="2321383"/>
          </a:xfrm>
        </p:spPr>
        <p:txBody>
          <a:bodyPr>
            <a:normAutofit/>
          </a:bodyPr>
          <a:lstStyle/>
          <a:p>
            <a:pPr marL="0" indent="0">
              <a:lnSpc>
                <a:spcPct val="110000"/>
              </a:lnSpc>
              <a:spcBef>
                <a:spcPts val="0"/>
              </a:spcBef>
              <a:spcAft>
                <a:spcPts val="0"/>
              </a:spcAft>
            </a:pPr>
            <a:r>
              <a:rPr lang="en-US" sz="2600">
                <a:solidFill>
                  <a:srgbClr val="000000"/>
                </a:solidFill>
              </a:rPr>
              <a:t>Collaborative initiatives </a:t>
            </a:r>
            <a:r>
              <a:rPr lang="en-US" sz="2600" b="0">
                <a:solidFill>
                  <a:srgbClr val="000000"/>
                </a:solidFill>
              </a:rPr>
              <a:t>are implementing several partnership best practices:</a:t>
            </a:r>
          </a:p>
          <a:p>
            <a:pPr marL="457200" indent="-457200">
              <a:lnSpc>
                <a:spcPct val="110000"/>
              </a:lnSpc>
              <a:spcBef>
                <a:spcPts val="0"/>
              </a:spcBef>
              <a:spcAft>
                <a:spcPts val="0"/>
              </a:spcAft>
              <a:buFont typeface="Arial" panose="020B0604020202020204" pitchFamily="34" charset="0"/>
              <a:buChar char="•"/>
            </a:pPr>
            <a:r>
              <a:rPr lang="en-US" sz="2600" b="0">
                <a:solidFill>
                  <a:srgbClr val="000000"/>
                </a:solidFill>
              </a:rPr>
              <a:t>Aligning on strategic priorities</a:t>
            </a:r>
          </a:p>
          <a:p>
            <a:pPr marL="457200" indent="-457200">
              <a:lnSpc>
                <a:spcPct val="110000"/>
              </a:lnSpc>
              <a:spcBef>
                <a:spcPts val="0"/>
              </a:spcBef>
              <a:spcAft>
                <a:spcPts val="0"/>
              </a:spcAft>
              <a:buFont typeface="Arial" panose="020B0604020202020204" pitchFamily="34" charset="0"/>
              <a:buChar char="•"/>
            </a:pPr>
            <a:r>
              <a:rPr lang="en-US" sz="2600" b="0">
                <a:solidFill>
                  <a:srgbClr val="000000"/>
                </a:solidFill>
              </a:rPr>
              <a:t>Building a collaborative tactical work plan</a:t>
            </a:r>
          </a:p>
          <a:p>
            <a:pPr marL="457200" indent="-457200">
              <a:lnSpc>
                <a:spcPct val="110000"/>
              </a:lnSpc>
              <a:spcBef>
                <a:spcPts val="0"/>
              </a:spcBef>
              <a:spcAft>
                <a:spcPts val="0"/>
              </a:spcAft>
              <a:buFont typeface="Arial" panose="020B0604020202020204" pitchFamily="34" charset="0"/>
              <a:buChar char="•"/>
            </a:pPr>
            <a:r>
              <a:rPr lang="en-US" sz="2600" b="0">
                <a:solidFill>
                  <a:srgbClr val="000000"/>
                </a:solidFill>
              </a:rPr>
              <a:t>Stating measures of shared accountability</a:t>
            </a:r>
          </a:p>
        </p:txBody>
      </p:sp>
      <p:sp>
        <p:nvSpPr>
          <p:cNvPr id="3" name="Title 2">
            <a:extLst>
              <a:ext uri="{FF2B5EF4-FFF2-40B4-BE49-F238E27FC236}">
                <a16:creationId xmlns:a16="http://schemas.microsoft.com/office/drawing/2014/main" id="{DC5C82BA-2841-058D-2E57-A53C28B5E031}"/>
              </a:ext>
            </a:extLst>
          </p:cNvPr>
          <p:cNvSpPr>
            <a:spLocks noGrp="1"/>
          </p:cNvSpPr>
          <p:nvPr>
            <p:ph type="title"/>
          </p:nvPr>
        </p:nvSpPr>
        <p:spPr>
          <a:xfrm>
            <a:off x="596309" y="305123"/>
            <a:ext cx="10515600" cy="1325563"/>
          </a:xfrm>
        </p:spPr>
        <p:txBody>
          <a:bodyPr/>
          <a:lstStyle/>
          <a:p>
            <a:r>
              <a:rPr lang="en-US"/>
              <a:t>Collaborative Initiatives and Moving Forward</a:t>
            </a:r>
          </a:p>
        </p:txBody>
      </p:sp>
      <p:pic>
        <p:nvPicPr>
          <p:cNvPr id="2050" name="Picture 2" descr="CDC Moving Forward logo">
            <a:extLst>
              <a:ext uri="{FF2B5EF4-FFF2-40B4-BE49-F238E27FC236}">
                <a16:creationId xmlns:a16="http://schemas.microsoft.com/office/drawing/2014/main" id="{868366D4-8473-B3CA-1BF2-D1468A5E75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391" y="5042164"/>
            <a:ext cx="5257609" cy="15381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566B990-2AC3-1092-ACD7-DB512F7793D5}"/>
              </a:ext>
            </a:extLst>
          </p:cNvPr>
          <p:cNvSpPr/>
          <p:nvPr/>
        </p:nvSpPr>
        <p:spPr>
          <a:xfrm>
            <a:off x="510548" y="1523098"/>
            <a:ext cx="11170903" cy="172599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Results-Based Partnerships in Moving Forward</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To increase collaboration with partners to solve major health problems, CDC is promoting results-based partnerships agency-wide by increasing partner engagement through new management systems and communication and providing more avenues to receive partner feedback”</a:t>
            </a:r>
          </a:p>
        </p:txBody>
      </p:sp>
    </p:spTree>
    <p:extLst>
      <p:ext uri="{BB962C8B-B14F-4D97-AF65-F5344CB8AC3E}">
        <p14:creationId xmlns:p14="http://schemas.microsoft.com/office/powerpoint/2010/main" val="25438394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8CE981-889F-2134-F08B-47D7332CE573}"/>
              </a:ext>
            </a:extLst>
          </p:cNvPr>
          <p:cNvSpPr>
            <a:spLocks noGrp="1"/>
          </p:cNvSpPr>
          <p:nvPr>
            <p:ph type="title"/>
          </p:nvPr>
        </p:nvSpPr>
        <p:spPr>
          <a:xfrm>
            <a:off x="1211927" y="0"/>
            <a:ext cx="10515600" cy="1325563"/>
          </a:xfrm>
        </p:spPr>
        <p:txBody>
          <a:bodyPr>
            <a:normAutofit/>
          </a:bodyPr>
          <a:lstStyle/>
          <a:p>
            <a:r>
              <a:rPr lang="en-US" sz="4000"/>
              <a:t>Supporting Young Families</a:t>
            </a:r>
          </a:p>
        </p:txBody>
      </p:sp>
      <p:pic>
        <p:nvPicPr>
          <p:cNvPr id="2" name="Picture 6" descr="family icon">
            <a:extLst>
              <a:ext uri="{FF2B5EF4-FFF2-40B4-BE49-F238E27FC236}">
                <a16:creationId xmlns:a16="http://schemas.microsoft.com/office/drawing/2014/main" id="{37E09F8D-48F7-91A2-8B2B-44412AB455E9}"/>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47160" y="0"/>
            <a:ext cx="1164767" cy="1164767"/>
          </a:xfrm>
          <a:prstGeom prst="rect">
            <a:avLst/>
          </a:prstGeom>
          <a:noFill/>
          <a:extLst>
            <a:ext uri="{909E8E84-426E-40DD-AFC4-6F175D3DCCD1}">
              <a14:hiddenFill xmlns:a14="http://schemas.microsoft.com/office/drawing/2010/main">
                <a:solidFill>
                  <a:srgbClr val="FFFFFF"/>
                </a:solidFill>
              </a14:hiddenFill>
            </a:ext>
          </a:extLst>
        </p:spPr>
      </p:pic>
      <p:sp>
        <p:nvSpPr>
          <p:cNvPr id="3" name="Arrow: Pentagon 2">
            <a:extLst>
              <a:ext uri="{FF2B5EF4-FFF2-40B4-BE49-F238E27FC236}">
                <a16:creationId xmlns:a16="http://schemas.microsoft.com/office/drawing/2014/main" id="{F38300E7-9342-6EEB-81D4-4024B77ACE76}"/>
              </a:ext>
            </a:extLst>
          </p:cNvPr>
          <p:cNvSpPr/>
          <p:nvPr/>
        </p:nvSpPr>
        <p:spPr>
          <a:xfrm>
            <a:off x="384574" y="1570350"/>
            <a:ext cx="2731488" cy="4421079"/>
          </a:xfrm>
          <a:prstGeom prst="homePlate">
            <a:avLst>
              <a:gd name="adj" fmla="val 15549"/>
            </a:avLst>
          </a:prstGeom>
          <a:solidFill>
            <a:srgbClr val="1746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mn-cs"/>
              </a:rPr>
              <a:t>CDC is breaking down siloes and prioritizing upstream prevention so that children and families have what they need to thrive.</a:t>
            </a: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78AF8BB-E232-A380-AFFC-1DEDB0C411F5}"/>
              </a:ext>
            </a:extLst>
          </p:cNvPr>
          <p:cNvSpPr/>
          <p:nvPr/>
        </p:nvSpPr>
        <p:spPr>
          <a:xfrm>
            <a:off x="4110370" y="1570350"/>
            <a:ext cx="7226423" cy="110182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Learn the Signs. Act Early. for Child Development </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D50BCA3-D5E6-AB92-5724-C7D3655D5A49}"/>
              </a:ext>
            </a:extLst>
          </p:cNvPr>
          <p:cNvSpPr/>
          <p:nvPr/>
        </p:nvSpPr>
        <p:spPr>
          <a:xfrm>
            <a:off x="4110369" y="3207282"/>
            <a:ext cx="7226423" cy="110182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Improving Care for Postpartum Mothers </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FD40BE0-4B0F-2BCC-16CB-700A8590D98C}"/>
              </a:ext>
            </a:extLst>
          </p:cNvPr>
          <p:cNvSpPr/>
          <p:nvPr/>
        </p:nvSpPr>
        <p:spPr>
          <a:xfrm>
            <a:off x="4110369" y="4889600"/>
            <a:ext cx="7226423" cy="110182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Expanding Implementation of Positive Childhood Experiences Strategies </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descr="Shape&#10;&#10;Description automatically generated with low confidence">
            <a:extLst>
              <a:ext uri="{FF2B5EF4-FFF2-40B4-BE49-F238E27FC236}">
                <a16:creationId xmlns:a16="http://schemas.microsoft.com/office/drawing/2014/main" id="{5B7E66C5-4DCA-A134-9380-258CEA2ABE55}"/>
              </a:ext>
            </a:extLst>
          </p:cNvPr>
          <p:cNvPicPr>
            <a:picLocks noChangeAspect="1"/>
          </p:cNvPicPr>
          <p:nvPr/>
        </p:nvPicPr>
        <p:blipFill rotWithShape="1">
          <a:blip r:embed="rId4">
            <a:alphaModFix amt="50000"/>
            <a:extLst>
              <a:ext uri="{28A0092B-C50C-407E-A947-70E740481C1C}">
                <a14:useLocalDpi xmlns:a14="http://schemas.microsoft.com/office/drawing/2010/main" val="0"/>
              </a:ext>
            </a:extLst>
          </a:blip>
          <a:srcRect b="14200"/>
          <a:stretch/>
        </p:blipFill>
        <p:spPr>
          <a:xfrm>
            <a:off x="3190549" y="1788654"/>
            <a:ext cx="775319" cy="665220"/>
          </a:xfrm>
          <a:prstGeom prst="rect">
            <a:avLst/>
          </a:prstGeom>
        </p:spPr>
      </p:pic>
      <p:pic>
        <p:nvPicPr>
          <p:cNvPr id="15" name="Picture 14" descr="Shape">
            <a:extLst>
              <a:ext uri="{FF2B5EF4-FFF2-40B4-BE49-F238E27FC236}">
                <a16:creationId xmlns:a16="http://schemas.microsoft.com/office/drawing/2014/main" id="{BDE7EF82-94F2-4493-7BE9-612714BC1B94}"/>
              </a:ext>
            </a:extLst>
          </p:cNvPr>
          <p:cNvPicPr>
            <a:picLocks noChangeAspect="1"/>
          </p:cNvPicPr>
          <p:nvPr/>
        </p:nvPicPr>
        <p:blipFill rotWithShape="1">
          <a:blip r:embed="rId5">
            <a:alphaModFix amt="50000"/>
            <a:extLst>
              <a:ext uri="{28A0092B-C50C-407E-A947-70E740481C1C}">
                <a14:useLocalDpi xmlns:a14="http://schemas.microsoft.com/office/drawing/2010/main" val="0"/>
              </a:ext>
            </a:extLst>
          </a:blip>
          <a:srcRect l="15777" r="15556" b="12636"/>
          <a:stretch/>
        </p:blipFill>
        <p:spPr>
          <a:xfrm>
            <a:off x="3315881" y="3424440"/>
            <a:ext cx="524653" cy="667512"/>
          </a:xfrm>
          <a:prstGeom prst="rect">
            <a:avLst/>
          </a:prstGeom>
        </p:spPr>
      </p:pic>
      <p:pic>
        <p:nvPicPr>
          <p:cNvPr id="17" name="Picture 16" descr="Shape">
            <a:extLst>
              <a:ext uri="{FF2B5EF4-FFF2-40B4-BE49-F238E27FC236}">
                <a16:creationId xmlns:a16="http://schemas.microsoft.com/office/drawing/2014/main" id="{8BE282FE-733C-0459-4A66-2EDC1DAA2E8A}"/>
              </a:ext>
            </a:extLst>
          </p:cNvPr>
          <p:cNvPicPr>
            <a:picLocks noChangeAspect="1"/>
          </p:cNvPicPr>
          <p:nvPr/>
        </p:nvPicPr>
        <p:blipFill rotWithShape="1">
          <a:blip r:embed="rId6">
            <a:alphaModFix amt="50000"/>
            <a:extLst>
              <a:ext uri="{28A0092B-C50C-407E-A947-70E740481C1C}">
                <a14:useLocalDpi xmlns:a14="http://schemas.microsoft.com/office/drawing/2010/main" val="0"/>
              </a:ext>
            </a:extLst>
          </a:blip>
          <a:srcRect b="13600"/>
          <a:stretch/>
        </p:blipFill>
        <p:spPr>
          <a:xfrm>
            <a:off x="3095210" y="5064390"/>
            <a:ext cx="870658" cy="752248"/>
          </a:xfrm>
          <a:prstGeom prst="rect">
            <a:avLst/>
          </a:prstGeom>
        </p:spPr>
      </p:pic>
    </p:spTree>
    <p:extLst>
      <p:ext uri="{BB962C8B-B14F-4D97-AF65-F5344CB8AC3E}">
        <p14:creationId xmlns:p14="http://schemas.microsoft.com/office/powerpoint/2010/main" val="4290102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D54FB3-D0FA-7FC4-EF16-94546691538F}"/>
              </a:ext>
            </a:extLst>
          </p:cNvPr>
          <p:cNvSpPr>
            <a:spLocks noGrp="1"/>
          </p:cNvSpPr>
          <p:nvPr>
            <p:ph sz="quarter" idx="10"/>
          </p:nvPr>
        </p:nvSpPr>
        <p:spPr>
          <a:xfrm>
            <a:off x="854557" y="1805552"/>
            <a:ext cx="4481941" cy="4529796"/>
          </a:xfrm>
        </p:spPr>
        <p:txBody>
          <a:bodyPr/>
          <a:lstStyle/>
          <a:p>
            <a:endParaRPr lang="en-US"/>
          </a:p>
          <a:p>
            <a:endParaRPr lang="en-US"/>
          </a:p>
          <a:p>
            <a:endParaRPr lang="en-US"/>
          </a:p>
        </p:txBody>
      </p:sp>
      <p:sp>
        <p:nvSpPr>
          <p:cNvPr id="3" name="Title 2">
            <a:extLst>
              <a:ext uri="{FF2B5EF4-FFF2-40B4-BE49-F238E27FC236}">
                <a16:creationId xmlns:a16="http://schemas.microsoft.com/office/drawing/2014/main" id="{EFAF2145-4FC8-28F3-EF41-3DB8FB62E53D}"/>
              </a:ext>
            </a:extLst>
          </p:cNvPr>
          <p:cNvSpPr>
            <a:spLocks noGrp="1"/>
          </p:cNvSpPr>
          <p:nvPr>
            <p:ph type="title"/>
          </p:nvPr>
        </p:nvSpPr>
        <p:spPr/>
        <p:txBody>
          <a:bodyPr/>
          <a:lstStyle/>
          <a:p>
            <a:r>
              <a:rPr lang="en-US" sz="3600" b="1">
                <a:effectLst/>
                <a:latin typeface="Calibri" panose="020F0502020204030204" pitchFamily="34" charset="0"/>
                <a:ea typeface="Calibri" panose="020F0502020204030204" pitchFamily="34" charset="0"/>
                <a:cs typeface="Arial" panose="020B0604020202020204" pitchFamily="34" charset="0"/>
              </a:rPr>
              <a:t>Learn the Signs. Act Early. for Child Development </a:t>
            </a:r>
            <a:endParaRPr lang="en-US"/>
          </a:p>
        </p:txBody>
      </p:sp>
      <p:sp>
        <p:nvSpPr>
          <p:cNvPr id="4" name="Content Placeholder 1">
            <a:extLst>
              <a:ext uri="{FF2B5EF4-FFF2-40B4-BE49-F238E27FC236}">
                <a16:creationId xmlns:a16="http://schemas.microsoft.com/office/drawing/2014/main" id="{AAE14E7A-F740-26D7-7CED-BAE4606B24F1}"/>
              </a:ext>
            </a:extLst>
          </p:cNvPr>
          <p:cNvSpPr txBox="1">
            <a:spLocks/>
          </p:cNvSpPr>
          <p:nvPr/>
        </p:nvSpPr>
        <p:spPr>
          <a:xfrm>
            <a:off x="5777469" y="1608868"/>
            <a:ext cx="6100997" cy="45422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spcAft>
                <a:spcPts val="1200"/>
              </a:spcAft>
              <a:buFont typeface="Arial" panose="020B0604020202020204" pitchFamily="34" charset="0"/>
              <a:buNone/>
              <a:defRPr sz="3600" b="1" kern="1200">
                <a:solidFill>
                  <a:srgbClr val="17468F"/>
                </a:solidFill>
                <a:latin typeface="+mn-lt"/>
                <a:ea typeface="+mn-ea"/>
                <a:cs typeface="+mn-cs"/>
              </a:defRPr>
            </a:lvl1pPr>
            <a:lvl2pPr marL="290513" indent="-290513" algn="l" defTabSz="914400" rtl="0" eaLnBrk="1" latinLnBrk="0" hangingPunct="1">
              <a:lnSpc>
                <a:spcPct val="90000"/>
              </a:lnSpc>
              <a:spcBef>
                <a:spcPts val="600"/>
              </a:spcBef>
              <a:spcAft>
                <a:spcPts val="600"/>
              </a:spcAft>
              <a:buClr>
                <a:srgbClr val="007D57"/>
              </a:buClr>
              <a:buFont typeface="Wingdings" panose="05000000000000000000" pitchFamily="2" charset="2"/>
              <a:buChar char="§"/>
              <a:defRPr sz="2800" kern="1200">
                <a:solidFill>
                  <a:schemeClr val="tx1"/>
                </a:solidFill>
                <a:latin typeface="+mn-lt"/>
                <a:ea typeface="+mn-ea"/>
                <a:cs typeface="+mn-cs"/>
              </a:defRPr>
            </a:lvl2pPr>
            <a:lvl3pPr marL="623888" indent="-333375" algn="l" defTabSz="914400" rtl="0" eaLnBrk="1" latinLnBrk="0" hangingPunct="1">
              <a:lnSpc>
                <a:spcPct val="9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3pPr>
            <a:lvl4pPr marL="914400" indent="-231775"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17468F"/>
                </a:solidFill>
                <a:effectLst/>
                <a:uLnTx/>
                <a:uFillTx/>
                <a:latin typeface="Calibri" panose="020F0502020204030204" pitchFamily="34" charset="0"/>
                <a:ea typeface="Calibri" panose="020F0502020204030204" pitchFamily="34" charset="0"/>
                <a:cs typeface="Arial" panose="020B0604020202020204" pitchFamily="34" charset="0"/>
              </a:rPr>
              <a:t>Measuring Success and Sharing Accountability</a:t>
            </a: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endParaRPr kumimoji="0" lang="en-US" sz="2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kumimoji="0" lang="en-US" sz="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22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Process Metric: </a:t>
            </a:r>
            <a:r>
              <a:rPr kumimoji="0" lang="en-US" sz="2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Increase the number of Learn the Signs App users by 25% to at least 2.2M by Oct 2024 (baseline from 1.8M in Sept 2023). </a:t>
            </a: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kumimoji="0" lang="en-US" sz="900" b="1" i="0" u="none" strike="noStrike" kern="1200" cap="none" spc="0" normalizeH="0" baseline="0" noProof="0">
              <a:ln>
                <a:noFill/>
              </a:ln>
              <a:solidFill>
                <a:prstClr val="black"/>
              </a:solidFill>
              <a:effectLst/>
              <a:uLnTx/>
              <a:uFillTx/>
              <a:latin typeface="Calibri" panose="020F0502020204030204" pitchFamily="34" charset="0"/>
              <a:ea typeface="Yu Mincho" panose="02020400000000000000" pitchFamily="18" charset="-128"/>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2200" b="1" i="0" u="none" strike="noStrike" kern="1200" cap="none" spc="0" normalizeH="0" baseline="0" noProof="0">
                <a:ln>
                  <a:noFill/>
                </a:ln>
                <a:solidFill>
                  <a:prstClr val="black"/>
                </a:solidFill>
                <a:effectLst/>
                <a:uLnTx/>
                <a:uFillTx/>
                <a:latin typeface="Calibri" panose="020F0502020204030204" pitchFamily="34" charset="0"/>
                <a:ea typeface="Yu Mincho" panose="02020400000000000000" pitchFamily="18" charset="-128"/>
                <a:cs typeface="Arial" panose="020B0604020202020204" pitchFamily="34" charset="0"/>
              </a:rPr>
              <a:t>Process Metric: </a:t>
            </a:r>
            <a:r>
              <a:rPr kumimoji="0" lang="en-US" sz="2200" b="0" i="0" u="none" strike="noStrike" kern="1200" cap="none" spc="0" normalizeH="0" baseline="0" noProof="0">
                <a:ln>
                  <a:noFill/>
                </a:ln>
                <a:solidFill>
                  <a:prstClr val="black"/>
                </a:solidFill>
                <a:effectLst/>
                <a:uLnTx/>
                <a:uFillTx/>
                <a:latin typeface="Calibri" panose="020F0502020204030204" pitchFamily="34" charset="0"/>
                <a:ea typeface="Yu Mincho" panose="02020400000000000000" pitchFamily="18" charset="-128"/>
                <a:cs typeface="Arial" panose="020B0604020202020204" pitchFamily="34" charset="0"/>
              </a:rPr>
              <a:t>At least 50% of the 151 Early Childhood Development-funded FQHCs report using Learn the Signs training and materials by August 2024.</a:t>
            </a:r>
            <a:endParaRPr kumimoji="0" lang="en-US" sz="2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1200"/>
              </a:spcAft>
              <a:buClrTx/>
              <a:buSzTx/>
              <a:buFont typeface="Arial" panose="020B0604020202020204" pitchFamily="34" charset="0"/>
              <a:buNone/>
              <a:tabLst/>
              <a:defRPr/>
            </a:pPr>
            <a:endParaRPr kumimoji="0" lang="en-US" sz="22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descr="HRSAtube - YouTube">
            <a:extLst>
              <a:ext uri="{FF2B5EF4-FFF2-40B4-BE49-F238E27FC236}">
                <a16:creationId xmlns:a16="http://schemas.microsoft.com/office/drawing/2014/main" id="{03DDC15A-6673-0D57-B295-C46CFD36FD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0204" y="1615436"/>
            <a:ext cx="1014571" cy="10145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hat We Do | The Administration for Children and Families">
            <a:extLst>
              <a:ext uri="{FF2B5EF4-FFF2-40B4-BE49-F238E27FC236}">
                <a16:creationId xmlns:a16="http://schemas.microsoft.com/office/drawing/2014/main" id="{E1B2745D-8D01-8306-33D6-6F6194E25A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537" y="2755816"/>
            <a:ext cx="639903" cy="11703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USDA logo">
            <a:extLst>
              <a:ext uri="{FF2B5EF4-FFF2-40B4-BE49-F238E27FC236}">
                <a16:creationId xmlns:a16="http://schemas.microsoft.com/office/drawing/2014/main" id="{8B8F0375-4670-9D01-7D17-9B9BC49A60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7648" y="4041036"/>
            <a:ext cx="1304416" cy="1304416"/>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4" descr="Icon image">
            <a:extLst>
              <a:ext uri="{FF2B5EF4-FFF2-40B4-BE49-F238E27FC236}">
                <a16:creationId xmlns:a16="http://schemas.microsoft.com/office/drawing/2014/main" id="{3F0BD6A1-B89A-5112-C360-69BDE0D1C25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descr="Graphical user interface, text, application&#10;&#10;Description automatically generated">
            <a:extLst>
              <a:ext uri="{FF2B5EF4-FFF2-40B4-BE49-F238E27FC236}">
                <a16:creationId xmlns:a16="http://schemas.microsoft.com/office/drawing/2014/main" id="{A30020D5-488C-77FC-3609-DCF03F56E4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5863" y="1513647"/>
            <a:ext cx="2188885" cy="4732722"/>
          </a:xfrm>
          <a:prstGeom prst="rect">
            <a:avLst/>
          </a:prstGeom>
        </p:spPr>
      </p:pic>
      <p:pic>
        <p:nvPicPr>
          <p:cNvPr id="5" name="Picture 2" descr="Consulting — Kitchen Sync Strategies">
            <a:extLst>
              <a:ext uri="{FF2B5EF4-FFF2-40B4-BE49-F238E27FC236}">
                <a16:creationId xmlns:a16="http://schemas.microsoft.com/office/drawing/2014/main" id="{9D45DA13-E245-105C-0B11-84A2B08EF1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4047" y="5460316"/>
            <a:ext cx="2561456" cy="9898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ead Start Preschool Program - Families First of Rochester MN">
            <a:extLst>
              <a:ext uri="{FF2B5EF4-FFF2-40B4-BE49-F238E27FC236}">
                <a16:creationId xmlns:a16="http://schemas.microsoft.com/office/drawing/2014/main" id="{EDDB70D5-A5AD-929E-06CE-2E79C8F7D1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773" y="5200673"/>
            <a:ext cx="1604456" cy="671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393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81B1EB-5E5C-8C19-43E3-D9D1108B3E5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691" r="2" b="2"/>
          <a:stretch/>
        </p:blipFill>
        <p:spPr>
          <a:xfrm>
            <a:off x="802988" y="587832"/>
            <a:ext cx="4172136" cy="5554547"/>
          </a:xfrm>
          <a:prstGeom prst="rect">
            <a:avLst/>
          </a:prstGeom>
        </p:spPr>
      </p:pic>
      <p:sp>
        <p:nvSpPr>
          <p:cNvPr id="5" name="TextBox 4">
            <a:extLst>
              <a:ext uri="{FF2B5EF4-FFF2-40B4-BE49-F238E27FC236}">
                <a16:creationId xmlns:a16="http://schemas.microsoft.com/office/drawing/2014/main" id="{8A676EC0-17FA-F633-DD00-7DBDE2383460}"/>
              </a:ext>
            </a:extLst>
          </p:cNvPr>
          <p:cNvSpPr txBox="1"/>
          <p:nvPr/>
        </p:nvSpPr>
        <p:spPr>
          <a:xfrm>
            <a:off x="8590" y="6342625"/>
            <a:ext cx="776080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srgbClr val="075290"/>
                </a:solidFill>
                <a:effectLst/>
                <a:uLnTx/>
                <a:uFillTx/>
                <a:latin typeface="Calibri" panose="020F0502020204030204"/>
                <a:ea typeface="+mn-ea"/>
                <a:cs typeface="+mn-cs"/>
                <a:hlinkClick r:id="rId4"/>
              </a:rPr>
              <a:t>Recommendations for Enhancing CDC Laboratory Policies, Practices and Systems</a:t>
            </a: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Content Placeholder 1">
            <a:extLst>
              <a:ext uri="{FF2B5EF4-FFF2-40B4-BE49-F238E27FC236}">
                <a16:creationId xmlns:a16="http://schemas.microsoft.com/office/drawing/2014/main" id="{4CBBA470-B9F9-E97E-252A-0F2E5A0D97E8}"/>
              </a:ext>
            </a:extLst>
          </p:cNvPr>
          <p:cNvSpPr>
            <a:spLocks noGrp="1"/>
          </p:cNvSpPr>
          <p:nvPr>
            <p:ph sz="quarter" idx="10"/>
          </p:nvPr>
        </p:nvSpPr>
        <p:spPr>
          <a:xfrm>
            <a:off x="5303520" y="1137232"/>
            <a:ext cx="6747309" cy="4957485"/>
          </a:xfrm>
        </p:spPr>
        <p:txBody>
          <a:bodyPr>
            <a:noAutofit/>
          </a:bodyPr>
          <a:lstStyle/>
          <a:p>
            <a:pPr marL="571500" indent="-571500">
              <a:buFont typeface="Arial" panose="020B0604020202020204" pitchFamily="34" charset="0"/>
              <a:buChar char="•"/>
            </a:pPr>
            <a:r>
              <a:rPr lang="en-US" sz="1800" b="0">
                <a:solidFill>
                  <a:srgbClr val="007D57"/>
                </a:solidFill>
              </a:rPr>
              <a:t>Senior leader for laboratories, reporting to the CDC Director, with major responsibility and authority for laboratories at the agency</a:t>
            </a:r>
          </a:p>
          <a:p>
            <a:pPr marL="571500" indent="-571500">
              <a:buFont typeface="Arial" panose="020B0604020202020204" pitchFamily="34" charset="0"/>
              <a:buChar char="•"/>
            </a:pPr>
            <a:r>
              <a:rPr lang="en-US" sz="1800" b="0">
                <a:solidFill>
                  <a:srgbClr val="007D57"/>
                </a:solidFill>
              </a:rPr>
              <a:t>Cultivate and foster a culture of laboratory quality through the adoption of a comprehensive clinical laboratory quality management system across the agency </a:t>
            </a:r>
          </a:p>
          <a:p>
            <a:pPr marL="571500" indent="-571500">
              <a:buFont typeface="Arial" panose="020B0604020202020204" pitchFamily="34" charset="0"/>
              <a:buChar char="•"/>
            </a:pPr>
            <a:r>
              <a:rPr lang="en-US" sz="1800" b="0">
                <a:solidFill>
                  <a:srgbClr val="007D57"/>
                </a:solidFill>
              </a:rPr>
              <a:t>Involve external experts in its review and deployment process for clinical tests for pathogens with pandemic potential</a:t>
            </a:r>
          </a:p>
          <a:p>
            <a:pPr marL="571500" indent="-571500">
              <a:buFont typeface="Arial" panose="020B0604020202020204" pitchFamily="34" charset="0"/>
              <a:buChar char="•"/>
            </a:pPr>
            <a:r>
              <a:rPr lang="en-US" sz="1800" b="0">
                <a:solidFill>
                  <a:srgbClr val="007D57"/>
                </a:solidFill>
              </a:rPr>
              <a:t>Consolidate key laboratory support functions into a new Center, focus on clinical laboratory quality, laboratory safety, workforce training, readiness and response, and manufacturing</a:t>
            </a:r>
          </a:p>
          <a:p>
            <a:pPr marL="571500" indent="-571500">
              <a:buFont typeface="Arial" panose="020B0604020202020204" pitchFamily="34" charset="0"/>
              <a:buChar char="•"/>
            </a:pPr>
            <a:r>
              <a:rPr lang="en-US" sz="1800" b="0">
                <a:solidFill>
                  <a:srgbClr val="007D57"/>
                </a:solidFill>
              </a:rPr>
              <a:t>Create and exercise plans for developing tests for novel public health challenges</a:t>
            </a:r>
          </a:p>
          <a:p>
            <a:pPr marL="571500" indent="-571500">
              <a:buFont typeface="Arial" panose="020B0604020202020204" pitchFamily="34" charset="0"/>
              <a:buChar char="•"/>
            </a:pPr>
            <a:r>
              <a:rPr lang="en-US" sz="1800" b="0">
                <a:solidFill>
                  <a:srgbClr val="007D57"/>
                </a:solidFill>
              </a:rPr>
              <a:t>The CDC should incorporate redundancy into the national responsibility for test development.</a:t>
            </a:r>
          </a:p>
        </p:txBody>
      </p:sp>
      <p:sp>
        <p:nvSpPr>
          <p:cNvPr id="3" name="Title 2">
            <a:extLst>
              <a:ext uri="{FF2B5EF4-FFF2-40B4-BE49-F238E27FC236}">
                <a16:creationId xmlns:a16="http://schemas.microsoft.com/office/drawing/2014/main" id="{B6E0D9E9-0E56-50DC-7696-9AA6F692A21C}"/>
              </a:ext>
            </a:extLst>
          </p:cNvPr>
          <p:cNvSpPr>
            <a:spLocks noGrp="1"/>
          </p:cNvSpPr>
          <p:nvPr>
            <p:ph type="title"/>
          </p:nvPr>
        </p:nvSpPr>
        <p:spPr>
          <a:xfrm>
            <a:off x="839788" y="47490"/>
            <a:ext cx="10515600" cy="1325563"/>
          </a:xfrm>
        </p:spPr>
        <p:txBody>
          <a:bodyPr/>
          <a:lstStyle/>
          <a:p>
            <a:r>
              <a:rPr lang="en-US"/>
              <a:t>ACD Laboratory Workgroup Report, February 2023</a:t>
            </a:r>
          </a:p>
        </p:txBody>
      </p:sp>
    </p:spTree>
    <p:extLst>
      <p:ext uri="{BB962C8B-B14F-4D97-AF65-F5344CB8AC3E}">
        <p14:creationId xmlns:p14="http://schemas.microsoft.com/office/powerpoint/2010/main" val="1821518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D54FB3-D0FA-7FC4-EF16-94546691538F}"/>
              </a:ext>
            </a:extLst>
          </p:cNvPr>
          <p:cNvSpPr>
            <a:spLocks noGrp="1"/>
          </p:cNvSpPr>
          <p:nvPr>
            <p:ph sz="quarter" idx="10"/>
          </p:nvPr>
        </p:nvSpPr>
        <p:spPr>
          <a:xfrm>
            <a:off x="854557" y="1805552"/>
            <a:ext cx="4481941" cy="4529796"/>
          </a:xfrm>
        </p:spPr>
        <p:txBody>
          <a:bodyPr>
            <a:normAutofit/>
          </a:bodyPr>
          <a:lstStyle/>
          <a:p>
            <a:endParaRPr lang="en-US"/>
          </a:p>
          <a:p>
            <a:endParaRPr lang="en-US"/>
          </a:p>
          <a:p>
            <a:endParaRPr lang="en-US"/>
          </a:p>
          <a:p>
            <a:endParaRPr lang="en-US"/>
          </a:p>
        </p:txBody>
      </p:sp>
      <p:sp>
        <p:nvSpPr>
          <p:cNvPr id="3" name="Title 2">
            <a:extLst>
              <a:ext uri="{FF2B5EF4-FFF2-40B4-BE49-F238E27FC236}">
                <a16:creationId xmlns:a16="http://schemas.microsoft.com/office/drawing/2014/main" id="{EFAF2145-4FC8-28F3-EF41-3DB8FB62E53D}"/>
              </a:ext>
            </a:extLst>
          </p:cNvPr>
          <p:cNvSpPr>
            <a:spLocks noGrp="1"/>
          </p:cNvSpPr>
          <p:nvPr>
            <p:ph type="title"/>
          </p:nvPr>
        </p:nvSpPr>
        <p:spPr>
          <a:xfrm>
            <a:off x="543393" y="210477"/>
            <a:ext cx="10515600" cy="1325563"/>
          </a:xfrm>
        </p:spPr>
        <p:txBody>
          <a:bodyPr/>
          <a:lstStyle/>
          <a:p>
            <a:r>
              <a:rPr lang="en-US" sz="3600" b="1">
                <a:effectLst/>
                <a:latin typeface="Calibri" panose="020F0502020204030204" pitchFamily="34" charset="0"/>
                <a:ea typeface="Calibri" panose="020F0502020204030204" pitchFamily="34" charset="0"/>
                <a:cs typeface="Arial" panose="020B0604020202020204" pitchFamily="34" charset="0"/>
              </a:rPr>
              <a:t>Expanding Implementation of Positive Childhood Experiences Strategies </a:t>
            </a:r>
          </a:p>
        </p:txBody>
      </p:sp>
      <p:sp>
        <p:nvSpPr>
          <p:cNvPr id="4" name="Content Placeholder 1">
            <a:extLst>
              <a:ext uri="{FF2B5EF4-FFF2-40B4-BE49-F238E27FC236}">
                <a16:creationId xmlns:a16="http://schemas.microsoft.com/office/drawing/2014/main" id="{AAE14E7A-F740-26D7-7CED-BAE4606B24F1}"/>
              </a:ext>
            </a:extLst>
          </p:cNvPr>
          <p:cNvSpPr txBox="1">
            <a:spLocks/>
          </p:cNvSpPr>
          <p:nvPr/>
        </p:nvSpPr>
        <p:spPr>
          <a:xfrm>
            <a:off x="5801193" y="1536040"/>
            <a:ext cx="6100997" cy="45297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spcAft>
                <a:spcPts val="1200"/>
              </a:spcAft>
              <a:buFont typeface="Arial" panose="020B0604020202020204" pitchFamily="34" charset="0"/>
              <a:buNone/>
              <a:defRPr sz="3600" b="1" kern="1200">
                <a:solidFill>
                  <a:srgbClr val="17468F"/>
                </a:solidFill>
                <a:latin typeface="+mn-lt"/>
                <a:ea typeface="+mn-ea"/>
                <a:cs typeface="+mn-cs"/>
              </a:defRPr>
            </a:lvl1pPr>
            <a:lvl2pPr marL="290513" indent="-290513" algn="l" defTabSz="914400" rtl="0" eaLnBrk="1" latinLnBrk="0" hangingPunct="1">
              <a:lnSpc>
                <a:spcPct val="90000"/>
              </a:lnSpc>
              <a:spcBef>
                <a:spcPts val="600"/>
              </a:spcBef>
              <a:spcAft>
                <a:spcPts val="600"/>
              </a:spcAft>
              <a:buClr>
                <a:srgbClr val="007D57"/>
              </a:buClr>
              <a:buFont typeface="Wingdings" panose="05000000000000000000" pitchFamily="2" charset="2"/>
              <a:buChar char="§"/>
              <a:defRPr sz="2800" kern="1200">
                <a:solidFill>
                  <a:schemeClr val="tx1"/>
                </a:solidFill>
                <a:latin typeface="+mn-lt"/>
                <a:ea typeface="+mn-ea"/>
                <a:cs typeface="+mn-cs"/>
              </a:defRPr>
            </a:lvl2pPr>
            <a:lvl3pPr marL="623888" indent="-333375" algn="l" defTabSz="914400" rtl="0" eaLnBrk="1" latinLnBrk="0" hangingPunct="1">
              <a:lnSpc>
                <a:spcPct val="9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3pPr>
            <a:lvl4pPr marL="914400" indent="-231775"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17468F"/>
                </a:solidFill>
                <a:effectLst/>
                <a:uLnTx/>
                <a:uFillTx/>
                <a:latin typeface="Calibri" panose="020F0502020204030204" pitchFamily="34" charset="0"/>
                <a:ea typeface="Calibri" panose="020F0502020204030204" pitchFamily="34" charset="0"/>
                <a:cs typeface="Arial" panose="020B0604020202020204" pitchFamily="34" charset="0"/>
              </a:rPr>
              <a:t>Measuring Success and Sharing Accountability</a:t>
            </a: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kumimoji="0" lang="en-US" sz="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Process metric: </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Increase downloads of the CDC’s “ACES Prevention: Resource for Action” by 10% by October 2024.</a:t>
            </a: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Additional metrics to be developed with partners</a:t>
            </a:r>
            <a:endParaRPr kumimoji="0" lang="en-US" sz="22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7DDE383-6A46-6265-F86F-92CD5EC67E2D}"/>
              </a:ext>
            </a:extLst>
          </p:cNvPr>
          <p:cNvPicPr>
            <a:picLocks noChangeAspect="1"/>
          </p:cNvPicPr>
          <p:nvPr/>
        </p:nvPicPr>
        <p:blipFill>
          <a:blip r:embed="rId3"/>
          <a:stretch>
            <a:fillRect/>
          </a:stretch>
        </p:blipFill>
        <p:spPr>
          <a:xfrm>
            <a:off x="1221925" y="1709531"/>
            <a:ext cx="3620702" cy="4625817"/>
          </a:xfrm>
          <a:prstGeom prst="rect">
            <a:avLst/>
          </a:prstGeom>
          <a:effectLst>
            <a:outerShdw blurRad="63500" sx="102000" sy="102000" algn="ctr" rotWithShape="0">
              <a:prstClr val="black">
                <a:alpha val="40000"/>
              </a:prstClr>
            </a:outerShdw>
          </a:effectLst>
        </p:spPr>
      </p:pic>
      <p:pic>
        <p:nvPicPr>
          <p:cNvPr id="7" name="Picture 2" descr="What We Do | The Administration for Children and Families">
            <a:extLst>
              <a:ext uri="{FF2B5EF4-FFF2-40B4-BE49-F238E27FC236}">
                <a16:creationId xmlns:a16="http://schemas.microsoft.com/office/drawing/2014/main" id="{609B381A-587C-869C-C05E-ECDDC55C69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6571" y="4456307"/>
            <a:ext cx="840183" cy="15366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7FAEE0D-137D-4E6B-F300-4E7B9863301F}"/>
              </a:ext>
            </a:extLst>
          </p:cNvPr>
          <p:cNvPicPr>
            <a:picLocks noChangeAspect="1"/>
          </p:cNvPicPr>
          <p:nvPr/>
        </p:nvPicPr>
        <p:blipFill>
          <a:blip r:embed="rId5"/>
          <a:stretch>
            <a:fillRect/>
          </a:stretch>
        </p:blipFill>
        <p:spPr>
          <a:xfrm>
            <a:off x="8894057" y="4587195"/>
            <a:ext cx="1363125" cy="1469530"/>
          </a:xfrm>
          <a:prstGeom prst="rect">
            <a:avLst/>
          </a:prstGeom>
        </p:spPr>
      </p:pic>
    </p:spTree>
    <p:extLst>
      <p:ext uri="{BB962C8B-B14F-4D97-AF65-F5344CB8AC3E}">
        <p14:creationId xmlns:p14="http://schemas.microsoft.com/office/powerpoint/2010/main" val="29058048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D54FB3-D0FA-7FC4-EF16-94546691538F}"/>
              </a:ext>
            </a:extLst>
          </p:cNvPr>
          <p:cNvSpPr>
            <a:spLocks noGrp="1"/>
          </p:cNvSpPr>
          <p:nvPr>
            <p:ph sz="quarter" idx="10"/>
          </p:nvPr>
        </p:nvSpPr>
        <p:spPr>
          <a:xfrm>
            <a:off x="854557" y="1805552"/>
            <a:ext cx="4481941" cy="4529796"/>
          </a:xfrm>
        </p:spPr>
        <p:txBody>
          <a:bodyPr>
            <a:normAutofit/>
          </a:bodyPr>
          <a:lstStyle/>
          <a:p>
            <a:endParaRPr lang="en-US"/>
          </a:p>
          <a:p>
            <a:endParaRPr lang="en-US"/>
          </a:p>
          <a:p>
            <a:endParaRPr lang="en-US"/>
          </a:p>
          <a:p>
            <a:endParaRPr lang="en-US"/>
          </a:p>
        </p:txBody>
      </p:sp>
      <p:sp>
        <p:nvSpPr>
          <p:cNvPr id="3" name="Title 2">
            <a:extLst>
              <a:ext uri="{FF2B5EF4-FFF2-40B4-BE49-F238E27FC236}">
                <a16:creationId xmlns:a16="http://schemas.microsoft.com/office/drawing/2014/main" id="{EFAF2145-4FC8-28F3-EF41-3DB8FB62E53D}"/>
              </a:ext>
            </a:extLst>
          </p:cNvPr>
          <p:cNvSpPr>
            <a:spLocks noGrp="1"/>
          </p:cNvSpPr>
          <p:nvPr>
            <p:ph type="title"/>
          </p:nvPr>
        </p:nvSpPr>
        <p:spPr>
          <a:xfrm>
            <a:off x="839788" y="365126"/>
            <a:ext cx="10515600" cy="861648"/>
          </a:xfrm>
        </p:spPr>
        <p:txBody>
          <a:bodyPr/>
          <a:lstStyle/>
          <a:p>
            <a:r>
              <a:rPr lang="en-US" sz="3600" b="1">
                <a:effectLst/>
                <a:latin typeface="Calibri" panose="020F0502020204030204" pitchFamily="34" charset="0"/>
                <a:ea typeface="Calibri" panose="020F0502020204030204" pitchFamily="34" charset="0"/>
                <a:cs typeface="Arial" panose="020B0604020202020204" pitchFamily="34" charset="0"/>
              </a:rPr>
              <a:t>Improving Care for Post-Partum Women</a:t>
            </a:r>
            <a:endParaRPr lang="en-US"/>
          </a:p>
        </p:txBody>
      </p:sp>
      <p:sp>
        <p:nvSpPr>
          <p:cNvPr id="4" name="Content Placeholder 1">
            <a:extLst>
              <a:ext uri="{FF2B5EF4-FFF2-40B4-BE49-F238E27FC236}">
                <a16:creationId xmlns:a16="http://schemas.microsoft.com/office/drawing/2014/main" id="{AAE14E7A-F740-26D7-7CED-BAE4606B24F1}"/>
              </a:ext>
            </a:extLst>
          </p:cNvPr>
          <p:cNvSpPr txBox="1">
            <a:spLocks/>
          </p:cNvSpPr>
          <p:nvPr/>
        </p:nvSpPr>
        <p:spPr>
          <a:xfrm>
            <a:off x="5801193" y="1351578"/>
            <a:ext cx="6100997" cy="32582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spcAft>
                <a:spcPts val="1200"/>
              </a:spcAft>
              <a:buFont typeface="Arial" panose="020B0604020202020204" pitchFamily="34" charset="0"/>
              <a:buNone/>
              <a:defRPr sz="3600" b="1" kern="1200">
                <a:solidFill>
                  <a:srgbClr val="17468F"/>
                </a:solidFill>
                <a:latin typeface="+mn-lt"/>
                <a:ea typeface="+mn-ea"/>
                <a:cs typeface="+mn-cs"/>
              </a:defRPr>
            </a:lvl1pPr>
            <a:lvl2pPr marL="290513" indent="-290513" algn="l" defTabSz="914400" rtl="0" eaLnBrk="1" latinLnBrk="0" hangingPunct="1">
              <a:lnSpc>
                <a:spcPct val="90000"/>
              </a:lnSpc>
              <a:spcBef>
                <a:spcPts val="600"/>
              </a:spcBef>
              <a:spcAft>
                <a:spcPts val="600"/>
              </a:spcAft>
              <a:buClr>
                <a:srgbClr val="007D57"/>
              </a:buClr>
              <a:buFont typeface="Wingdings" panose="05000000000000000000" pitchFamily="2" charset="2"/>
              <a:buChar char="§"/>
              <a:defRPr sz="2800" kern="1200">
                <a:solidFill>
                  <a:schemeClr val="tx1"/>
                </a:solidFill>
                <a:latin typeface="+mn-lt"/>
                <a:ea typeface="+mn-ea"/>
                <a:cs typeface="+mn-cs"/>
              </a:defRPr>
            </a:lvl2pPr>
            <a:lvl3pPr marL="623888" indent="-333375" algn="l" defTabSz="914400" rtl="0" eaLnBrk="1" latinLnBrk="0" hangingPunct="1">
              <a:lnSpc>
                <a:spcPct val="9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3pPr>
            <a:lvl4pPr marL="914400" indent="-231775"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17468F"/>
                </a:solidFill>
                <a:effectLst/>
                <a:uLnTx/>
                <a:uFillTx/>
                <a:latin typeface="Calibri" panose="020F0502020204030204" pitchFamily="34" charset="0"/>
                <a:ea typeface="Calibri" panose="020F0502020204030204" pitchFamily="34" charset="0"/>
                <a:cs typeface="Arial" panose="020B0604020202020204" pitchFamily="34" charset="0"/>
              </a:rPr>
              <a:t>Measuring Success and Sharing Accountability</a:t>
            </a: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kumimoji="0" lang="en-US" sz="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Milestone: </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Launch the Hypertension in Pregnancy QI Change Package by May 2024</a:t>
            </a: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kumimoji="0" lang="en-US" sz="9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Process Metric: </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20% increase in the percentage of people with hypertension disorders in pregnancy receiving effective treatment (e.g., self-measured BP monitoring, medication, lifestyle changes) in 200+ participating practices by Dec 2024</a:t>
            </a: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kumimoji="0" lang="en-US" sz="9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1200"/>
              </a:spcAft>
              <a:buClrTx/>
              <a:buSzTx/>
              <a:buFont typeface="Arial" panose="020B0604020202020204" pitchFamily="34" charset="0"/>
              <a:buNone/>
              <a:tabLst/>
              <a:defRPr/>
            </a:pPr>
            <a:endParaRPr kumimoji="0" lang="en-US" sz="22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50" name="Picture 2" descr="Self-monitoring of blood pressure does not result in the earlier detection  of high blood pressure in pregnancy nor does it improve blood pressure  control in those with pregnancy hypertension — Nuffield Department">
            <a:extLst>
              <a:ext uri="{FF2B5EF4-FFF2-40B4-BE49-F238E27FC236}">
                <a16:creationId xmlns:a16="http://schemas.microsoft.com/office/drawing/2014/main" id="{A5D21065-B76D-FAEF-7D3C-3D89D2729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292" y="1536040"/>
            <a:ext cx="4471099" cy="29826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enters for Medicare &amp; Medicaid Services - Wikipedia">
            <a:extLst>
              <a:ext uri="{FF2B5EF4-FFF2-40B4-BE49-F238E27FC236}">
                <a16:creationId xmlns:a16="http://schemas.microsoft.com/office/drawing/2014/main" id="{7297C53C-F1BD-A4C2-DE71-E9F07DCD4A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209" y="5230638"/>
            <a:ext cx="1889802" cy="6547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Indian Health Service - Wikipedia">
            <a:extLst>
              <a:ext uri="{FF2B5EF4-FFF2-40B4-BE49-F238E27FC236}">
                <a16:creationId xmlns:a16="http://schemas.microsoft.com/office/drawing/2014/main" id="{C6B08FBF-EE5C-725C-2F40-F4D18C8E02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73451" y="5245249"/>
            <a:ext cx="833943" cy="8302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8" descr="OASH Channel">
            <a:extLst>
              <a:ext uri="{FF2B5EF4-FFF2-40B4-BE49-F238E27FC236}">
                <a16:creationId xmlns:a16="http://schemas.microsoft.com/office/drawing/2014/main" id="{AE6238FC-8A3E-55C2-8A76-5840A93E1F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6073" y="5373044"/>
            <a:ext cx="2587268" cy="51232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American College of Obstetricians and Gynecologists - Wikipedia">
            <a:extLst>
              <a:ext uri="{FF2B5EF4-FFF2-40B4-BE49-F238E27FC236}">
                <a16:creationId xmlns:a16="http://schemas.microsoft.com/office/drawing/2014/main" id="{E75E1C40-802C-A2C2-9610-7A8E55DA3A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0167" y="5344504"/>
            <a:ext cx="1698750" cy="631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7073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84506F-9D6C-2061-9221-1E17783F15CF}"/>
              </a:ext>
            </a:extLst>
          </p:cNvPr>
          <p:cNvSpPr>
            <a:spLocks noGrp="1"/>
          </p:cNvSpPr>
          <p:nvPr>
            <p:ph type="title"/>
          </p:nvPr>
        </p:nvSpPr>
        <p:spPr/>
        <p:txBody>
          <a:bodyPr>
            <a:normAutofit/>
          </a:bodyPr>
          <a:lstStyle/>
          <a:p>
            <a:r>
              <a:rPr lang="en-US" sz="4000"/>
              <a:t>Collaborative</a:t>
            </a:r>
            <a:r>
              <a:rPr lang="en-US" sz="4400"/>
              <a:t> Initiatives: Moving Forward</a:t>
            </a:r>
          </a:p>
        </p:txBody>
      </p:sp>
      <p:sp>
        <p:nvSpPr>
          <p:cNvPr id="4" name="Content Placeholder 3">
            <a:extLst>
              <a:ext uri="{FF2B5EF4-FFF2-40B4-BE49-F238E27FC236}">
                <a16:creationId xmlns:a16="http://schemas.microsoft.com/office/drawing/2014/main" id="{57B44EF9-7462-74D9-D7BA-1718AC651598}"/>
              </a:ext>
            </a:extLst>
          </p:cNvPr>
          <p:cNvSpPr>
            <a:spLocks noGrp="1"/>
          </p:cNvSpPr>
          <p:nvPr>
            <p:ph sz="quarter" idx="10"/>
          </p:nvPr>
        </p:nvSpPr>
        <p:spPr>
          <a:xfrm>
            <a:off x="836612" y="1690688"/>
            <a:ext cx="10515600" cy="923978"/>
          </a:xfrm>
        </p:spPr>
        <p:txBody>
          <a:bodyPr>
            <a:noAutofit/>
          </a:bodyPr>
          <a:lstStyle/>
          <a:p>
            <a:pPr algn="ctr"/>
            <a:r>
              <a:rPr lang="en-US" sz="2800" b="0">
                <a:solidFill>
                  <a:schemeClr val="tx1"/>
                </a:solidFill>
                <a:effectLst/>
                <a:latin typeface="Calibri" panose="020F0502020204030204" pitchFamily="34" charset="0"/>
                <a:ea typeface="Calibri" panose="020F0502020204030204" pitchFamily="34" charset="0"/>
              </a:rPr>
              <a:t>CDC is committed to promoting </a:t>
            </a:r>
            <a:r>
              <a:rPr lang="en-US" sz="2800">
                <a:solidFill>
                  <a:schemeClr val="tx1"/>
                </a:solidFill>
                <a:effectLst/>
                <a:latin typeface="Calibri" panose="020F0502020204030204" pitchFamily="34" charset="0"/>
                <a:ea typeface="Calibri" panose="020F0502020204030204" pitchFamily="34" charset="0"/>
              </a:rPr>
              <a:t>results-based partnerships </a:t>
            </a:r>
            <a:r>
              <a:rPr lang="en-US" sz="2800" b="0">
                <a:solidFill>
                  <a:schemeClr val="tx1"/>
                </a:solidFill>
                <a:effectLst/>
                <a:latin typeface="Calibri" panose="020F0502020204030204" pitchFamily="34" charset="0"/>
                <a:ea typeface="Calibri" panose="020F0502020204030204" pitchFamily="34" charset="0"/>
              </a:rPr>
              <a:t>and being part of an </a:t>
            </a:r>
            <a:r>
              <a:rPr lang="en-US" sz="2800">
                <a:solidFill>
                  <a:schemeClr val="tx1"/>
                </a:solidFill>
                <a:effectLst/>
                <a:latin typeface="Calibri" panose="020F0502020204030204" pitchFamily="34" charset="0"/>
                <a:ea typeface="Calibri" panose="020F0502020204030204" pitchFamily="34" charset="0"/>
              </a:rPr>
              <a:t>integrated system tha</a:t>
            </a:r>
            <a:r>
              <a:rPr lang="en-US" sz="2800">
                <a:solidFill>
                  <a:schemeClr val="tx1"/>
                </a:solidFill>
                <a:latin typeface="Calibri" panose="020F0502020204030204" pitchFamily="34" charset="0"/>
                <a:ea typeface="Calibri" panose="020F0502020204030204" pitchFamily="34" charset="0"/>
              </a:rPr>
              <a:t>t protects the public’s health</a:t>
            </a:r>
            <a:r>
              <a:rPr lang="en-US" sz="2800" b="0">
                <a:solidFill>
                  <a:schemeClr val="tx1"/>
                </a:solidFill>
                <a:latin typeface="Calibri" panose="020F0502020204030204" pitchFamily="34" charset="0"/>
                <a:ea typeface="Calibri" panose="020F0502020204030204" pitchFamily="34" charset="0"/>
              </a:rPr>
              <a:t>.</a:t>
            </a:r>
            <a:endParaRPr lang="en-US" sz="2800" b="0">
              <a:solidFill>
                <a:schemeClr val="tx1"/>
              </a:solidFill>
            </a:endParaRPr>
          </a:p>
        </p:txBody>
      </p:sp>
      <p:sp>
        <p:nvSpPr>
          <p:cNvPr id="7" name="TextBox 6">
            <a:extLst>
              <a:ext uri="{FF2B5EF4-FFF2-40B4-BE49-F238E27FC236}">
                <a16:creationId xmlns:a16="http://schemas.microsoft.com/office/drawing/2014/main" id="{B7FF2F5C-A3FF-AD7D-29D9-99EDDB96D910}"/>
              </a:ext>
            </a:extLst>
          </p:cNvPr>
          <p:cNvSpPr txBox="1"/>
          <p:nvPr/>
        </p:nvSpPr>
        <p:spPr>
          <a:xfrm>
            <a:off x="3651296" y="4120203"/>
            <a:ext cx="488940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Integrated system that protects the public’s health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8" name="Diagram 7">
            <a:extLst>
              <a:ext uri="{FF2B5EF4-FFF2-40B4-BE49-F238E27FC236}">
                <a16:creationId xmlns:a16="http://schemas.microsoft.com/office/drawing/2014/main" id="{6E3BA76F-C475-28D7-6A01-183E655C7F5E}"/>
              </a:ext>
            </a:extLst>
          </p:cNvPr>
          <p:cNvGraphicFramePr/>
          <p:nvPr/>
        </p:nvGraphicFramePr>
        <p:xfrm>
          <a:off x="2032000" y="3267856"/>
          <a:ext cx="8128000" cy="28704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05338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D125CE9-4F5F-4764-A39C-72F04723A1DA}"/>
              </a:ext>
            </a:extLst>
          </p:cNvPr>
          <p:cNvSpPr>
            <a:spLocks noGrp="1"/>
          </p:cNvSpPr>
          <p:nvPr>
            <p:ph sz="quarter" idx="10"/>
          </p:nvPr>
        </p:nvSpPr>
        <p:spPr>
          <a:xfrm>
            <a:off x="592931" y="3368844"/>
            <a:ext cx="11006137" cy="1395664"/>
          </a:xfrm>
        </p:spPr>
        <p:txBody>
          <a:bodyPr vert="horz" lIns="91440" tIns="45720" rIns="91440" bIns="45720" rtlCol="0" anchor="t">
            <a:normAutofit/>
          </a:bodyPr>
          <a:lstStyle/>
          <a:p>
            <a:r>
              <a:rPr lang="en-US"/>
              <a:t>Discussion</a:t>
            </a:r>
          </a:p>
        </p:txBody>
      </p:sp>
      <p:sp>
        <p:nvSpPr>
          <p:cNvPr id="3" name="Slide Number Placeholder 12">
            <a:extLst>
              <a:ext uri="{FF2B5EF4-FFF2-40B4-BE49-F238E27FC236}">
                <a16:creationId xmlns:a16="http://schemas.microsoft.com/office/drawing/2014/main" id="{DDB15E1C-ECB5-117B-D038-2E372A28F207}"/>
              </a:ext>
            </a:extLst>
          </p:cNvPr>
          <p:cNvSpPr txBox="1">
            <a:spLocks/>
          </p:cNvSpPr>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RPr lang="en-US"/>
            </a:defPPr>
            <a:lvl1pPr marL="0" marR="0" lvl="0" algn="r" defTabSz="914400" rtl="0" eaLnBrk="1" latinLnBrk="0" hangingPunct="1">
              <a:lnSpc>
                <a:spcPct val="100000"/>
              </a:lnSpc>
              <a:spcBef>
                <a:spcPts val="0"/>
              </a:spcBef>
              <a:spcAft>
                <a:spcPts val="0"/>
              </a:spcAft>
              <a:buClr>
                <a:srgbClr val="000000"/>
              </a:buClr>
              <a:buFont typeface="Arial"/>
              <a:buNone/>
              <a:defRPr sz="1000" b="0" i="0" u="none" strike="noStrike" kern="1200" cap="none">
                <a:solidFill>
                  <a:schemeClr val="dk2"/>
                </a:solidFill>
                <a:latin typeface="Arial"/>
                <a:ea typeface="Arial"/>
                <a:cs typeface="Arial"/>
                <a:sym typeface="Arial"/>
              </a:defRPr>
            </a:lvl1pPr>
            <a:lvl2pPr marL="457200" marR="0" lvl="1" algn="r" defTabSz="914400" rtl="0" eaLnBrk="1" latinLnBrk="0" hangingPunct="1">
              <a:lnSpc>
                <a:spcPct val="100000"/>
              </a:lnSpc>
              <a:spcBef>
                <a:spcPts val="0"/>
              </a:spcBef>
              <a:spcAft>
                <a:spcPts val="0"/>
              </a:spcAft>
              <a:buClr>
                <a:srgbClr val="000000"/>
              </a:buClr>
              <a:buFont typeface="Arial"/>
              <a:buNone/>
              <a:defRPr sz="1000" b="0" i="0" u="none" strike="noStrike" kern="1200" cap="none">
                <a:solidFill>
                  <a:schemeClr val="dk2"/>
                </a:solidFill>
                <a:latin typeface="Arial"/>
                <a:ea typeface="Arial"/>
                <a:cs typeface="Arial"/>
                <a:sym typeface="Arial"/>
              </a:defRPr>
            </a:lvl2pPr>
            <a:lvl3pPr marL="914400" marR="0" lvl="2" algn="r" defTabSz="914400" rtl="0" eaLnBrk="1" latinLnBrk="0" hangingPunct="1">
              <a:lnSpc>
                <a:spcPct val="100000"/>
              </a:lnSpc>
              <a:spcBef>
                <a:spcPts val="0"/>
              </a:spcBef>
              <a:spcAft>
                <a:spcPts val="0"/>
              </a:spcAft>
              <a:buClr>
                <a:srgbClr val="000000"/>
              </a:buClr>
              <a:buFont typeface="Arial"/>
              <a:buNone/>
              <a:defRPr sz="1000" b="0" i="0" u="none" strike="noStrike" kern="1200" cap="none">
                <a:solidFill>
                  <a:schemeClr val="dk2"/>
                </a:solidFill>
                <a:latin typeface="Arial"/>
                <a:ea typeface="Arial"/>
                <a:cs typeface="Arial"/>
                <a:sym typeface="Arial"/>
              </a:defRPr>
            </a:lvl3pPr>
            <a:lvl4pPr marL="1371600" marR="0" lvl="3" algn="r" defTabSz="914400" rtl="0" eaLnBrk="1" latinLnBrk="0" hangingPunct="1">
              <a:lnSpc>
                <a:spcPct val="100000"/>
              </a:lnSpc>
              <a:spcBef>
                <a:spcPts val="0"/>
              </a:spcBef>
              <a:spcAft>
                <a:spcPts val="0"/>
              </a:spcAft>
              <a:buClr>
                <a:srgbClr val="000000"/>
              </a:buClr>
              <a:buFont typeface="Arial"/>
              <a:buNone/>
              <a:defRPr sz="1000" b="0" i="0" u="none" strike="noStrike" kern="1200" cap="none">
                <a:solidFill>
                  <a:schemeClr val="dk2"/>
                </a:solidFill>
                <a:latin typeface="Arial"/>
                <a:ea typeface="Arial"/>
                <a:cs typeface="Arial"/>
                <a:sym typeface="Arial"/>
              </a:defRPr>
            </a:lvl4pPr>
            <a:lvl5pPr marL="1828800" marR="0" lvl="4" algn="r" defTabSz="914400" rtl="0" eaLnBrk="1" latinLnBrk="0" hangingPunct="1">
              <a:lnSpc>
                <a:spcPct val="100000"/>
              </a:lnSpc>
              <a:spcBef>
                <a:spcPts val="0"/>
              </a:spcBef>
              <a:spcAft>
                <a:spcPts val="0"/>
              </a:spcAft>
              <a:buClr>
                <a:srgbClr val="000000"/>
              </a:buClr>
              <a:buFont typeface="Arial"/>
              <a:buNone/>
              <a:defRPr sz="1000" b="0" i="0" u="none" strike="noStrike" kern="1200" cap="none">
                <a:solidFill>
                  <a:schemeClr val="dk2"/>
                </a:solidFill>
                <a:latin typeface="Arial"/>
                <a:ea typeface="Arial"/>
                <a:cs typeface="Arial"/>
                <a:sym typeface="Arial"/>
              </a:defRPr>
            </a:lvl5pPr>
            <a:lvl6pPr marL="2286000" marR="0" lvl="5" algn="r" defTabSz="914400" rtl="0" eaLnBrk="1" latinLnBrk="0" hangingPunct="1">
              <a:lnSpc>
                <a:spcPct val="100000"/>
              </a:lnSpc>
              <a:spcBef>
                <a:spcPts val="0"/>
              </a:spcBef>
              <a:spcAft>
                <a:spcPts val="0"/>
              </a:spcAft>
              <a:buClr>
                <a:srgbClr val="000000"/>
              </a:buClr>
              <a:buFont typeface="Arial"/>
              <a:buNone/>
              <a:defRPr sz="1000" b="0" i="0" u="none" strike="noStrike" kern="1200" cap="none">
                <a:solidFill>
                  <a:schemeClr val="dk2"/>
                </a:solidFill>
                <a:latin typeface="Arial"/>
                <a:ea typeface="Arial"/>
                <a:cs typeface="Arial"/>
                <a:sym typeface="Arial"/>
              </a:defRPr>
            </a:lvl6pPr>
            <a:lvl7pPr marL="2743200" marR="0" lvl="6" algn="r" defTabSz="914400" rtl="0" eaLnBrk="1" latinLnBrk="0" hangingPunct="1">
              <a:lnSpc>
                <a:spcPct val="100000"/>
              </a:lnSpc>
              <a:spcBef>
                <a:spcPts val="0"/>
              </a:spcBef>
              <a:spcAft>
                <a:spcPts val="0"/>
              </a:spcAft>
              <a:buClr>
                <a:srgbClr val="000000"/>
              </a:buClr>
              <a:buFont typeface="Arial"/>
              <a:buNone/>
              <a:defRPr sz="1000" b="0" i="0" u="none" strike="noStrike" kern="1200" cap="none">
                <a:solidFill>
                  <a:schemeClr val="dk2"/>
                </a:solidFill>
                <a:latin typeface="Arial"/>
                <a:ea typeface="Arial"/>
                <a:cs typeface="Arial"/>
                <a:sym typeface="Arial"/>
              </a:defRPr>
            </a:lvl7pPr>
            <a:lvl8pPr marL="3200400" marR="0" lvl="7" algn="r" defTabSz="914400" rtl="0" eaLnBrk="1" latinLnBrk="0" hangingPunct="1">
              <a:lnSpc>
                <a:spcPct val="100000"/>
              </a:lnSpc>
              <a:spcBef>
                <a:spcPts val="0"/>
              </a:spcBef>
              <a:spcAft>
                <a:spcPts val="0"/>
              </a:spcAft>
              <a:buClr>
                <a:srgbClr val="000000"/>
              </a:buClr>
              <a:buFont typeface="Arial"/>
              <a:buNone/>
              <a:defRPr sz="1000" b="0" i="0" u="none" strike="noStrike" kern="1200" cap="none">
                <a:solidFill>
                  <a:schemeClr val="dk2"/>
                </a:solidFill>
                <a:latin typeface="Arial"/>
                <a:ea typeface="Arial"/>
                <a:cs typeface="Arial"/>
                <a:sym typeface="Arial"/>
              </a:defRPr>
            </a:lvl8pPr>
            <a:lvl9pPr marL="3657600" marR="0" lvl="8" algn="r" defTabSz="914400" rtl="0" eaLnBrk="1" latinLnBrk="0" hangingPunct="1">
              <a:lnSpc>
                <a:spcPct val="100000"/>
              </a:lnSpc>
              <a:spcBef>
                <a:spcPts val="0"/>
              </a:spcBef>
              <a:spcAft>
                <a:spcPts val="0"/>
              </a:spcAft>
              <a:buClr>
                <a:srgbClr val="000000"/>
              </a:buClr>
              <a:buFont typeface="Arial"/>
              <a:buNone/>
              <a:defRPr sz="1000" b="0" i="0" u="none" strike="noStrike" kern="1200" cap="none">
                <a:solidFill>
                  <a:schemeClr val="dk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120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lang="en" sz="1000" b="0" i="0" u="none" strike="noStrike" kern="1200" cap="none" spc="0" normalizeH="0" baseline="0" noProof="0">
              <a:ln>
                <a:noFill/>
              </a:ln>
              <a:solidFill>
                <a:prstClr val="white"/>
              </a:solidFill>
              <a:effectLst/>
              <a:uLnTx/>
              <a:uFillTx/>
              <a:latin typeface="Arial"/>
              <a:cs typeface="Arial"/>
              <a:sym typeface="Arial"/>
            </a:endParaRPr>
          </a:p>
        </p:txBody>
      </p:sp>
    </p:spTree>
    <p:extLst>
      <p:ext uri="{BB962C8B-B14F-4D97-AF65-F5344CB8AC3E}">
        <p14:creationId xmlns:p14="http://schemas.microsoft.com/office/powerpoint/2010/main" val="4801210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A18A7C6-1789-4227-9B2A-ECBB8A73DDF7}"/>
              </a:ext>
            </a:extLst>
          </p:cNvPr>
          <p:cNvSpPr>
            <a:spLocks noGrp="1"/>
          </p:cNvSpPr>
          <p:nvPr>
            <p:ph type="body" idx="1"/>
          </p:nvPr>
        </p:nvSpPr>
        <p:spPr>
          <a:xfrm>
            <a:off x="576262" y="2920974"/>
            <a:ext cx="7772400" cy="2040132"/>
          </a:xfrm>
        </p:spPr>
        <p:txBody>
          <a:bodyPr>
            <a:normAutofit/>
          </a:bodyPr>
          <a:lstStyle/>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id="{8D125CE9-4F5F-4764-A39C-72F04723A1DA}"/>
              </a:ext>
            </a:extLst>
          </p:cNvPr>
          <p:cNvSpPr>
            <a:spLocks noGrp="1"/>
          </p:cNvSpPr>
          <p:nvPr>
            <p:ph sz="quarter" idx="10"/>
          </p:nvPr>
        </p:nvSpPr>
        <p:spPr/>
        <p:txBody>
          <a:bodyPr/>
          <a:lstStyle/>
          <a:p>
            <a:r>
              <a:rPr lang="en-US"/>
              <a:t>Break</a:t>
            </a:r>
          </a:p>
        </p:txBody>
      </p:sp>
    </p:spTree>
    <p:extLst>
      <p:ext uri="{BB962C8B-B14F-4D97-AF65-F5344CB8AC3E}">
        <p14:creationId xmlns:p14="http://schemas.microsoft.com/office/powerpoint/2010/main" val="23951240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A18A7C6-1789-4227-9B2A-ECBB8A73DDF7}"/>
              </a:ext>
            </a:extLst>
          </p:cNvPr>
          <p:cNvSpPr>
            <a:spLocks noGrp="1"/>
          </p:cNvSpPr>
          <p:nvPr>
            <p:ph type="body" idx="1"/>
          </p:nvPr>
        </p:nvSpPr>
        <p:spPr>
          <a:xfrm>
            <a:off x="576262" y="3129380"/>
            <a:ext cx="7772400" cy="1863534"/>
          </a:xfrm>
        </p:spPr>
        <p:txBody>
          <a:bodyPr>
            <a:normAutofit/>
          </a:bodyPr>
          <a:lstStyle/>
          <a:p>
            <a:pPr marL="0" marR="0">
              <a:lnSpc>
                <a:spcPct val="107000"/>
              </a:lnSpc>
              <a:spcBef>
                <a:spcPts val="0"/>
              </a:spcBef>
              <a:spcAft>
                <a:spcPts val="800"/>
              </a:spcAft>
            </a:pPr>
            <a:r>
              <a:rPr lang="en-US" b="1">
                <a:effectLst/>
                <a:latin typeface="Calibri" panose="020F0502020204030204" pitchFamily="34" charset="0"/>
                <a:ea typeface="Calibri" panose="020F0502020204030204" pitchFamily="34" charset="0"/>
                <a:cs typeface="Times New Roman" panose="02020603050405020304" pitchFamily="18" charset="0"/>
              </a:rPr>
              <a:t>Sherri A. Berger, MSPH</a:t>
            </a:r>
          </a:p>
          <a:p>
            <a:pPr marL="0" marR="0">
              <a:lnSpc>
                <a:spcPct val="107000"/>
              </a:lnSpc>
              <a:spcBef>
                <a:spcPts val="0"/>
              </a:spcBef>
              <a:spcAft>
                <a:spcPts val="800"/>
              </a:spcAft>
            </a:pPr>
            <a:r>
              <a:rPr lang="en-US">
                <a:ea typeface="Calibri" panose="020F0502020204030204" pitchFamily="34" charset="0"/>
                <a:cs typeface="Times New Roman" panose="02020603050405020304" pitchFamily="18" charset="0"/>
              </a:rPr>
              <a:t>Senior Counselor, CDC</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id="{8D125CE9-4F5F-4764-A39C-72F04723A1DA}"/>
              </a:ext>
            </a:extLst>
          </p:cNvPr>
          <p:cNvSpPr>
            <a:spLocks noGrp="1"/>
          </p:cNvSpPr>
          <p:nvPr>
            <p:ph sz="quarter" idx="10"/>
          </p:nvPr>
        </p:nvSpPr>
        <p:spPr>
          <a:xfrm>
            <a:off x="315005" y="2940957"/>
            <a:ext cx="11006137" cy="976086"/>
          </a:xfrm>
        </p:spPr>
        <p:txBody>
          <a:bodyPr>
            <a:noAutofit/>
          </a:bodyPr>
          <a:lstStyle/>
          <a:p>
            <a:r>
              <a:rPr lang="en-US" sz="3600"/>
              <a:t>Fiscal Responsibility Act (FRA) of 2023: </a:t>
            </a:r>
            <a:br>
              <a:rPr lang="en-US" sz="3600"/>
            </a:br>
            <a:r>
              <a:rPr lang="en-US" sz="3600"/>
              <a:t>Impact on COVID-19 Supplemental Funding for CDC</a:t>
            </a:r>
          </a:p>
        </p:txBody>
      </p:sp>
    </p:spTree>
    <p:extLst>
      <p:ext uri="{BB962C8B-B14F-4D97-AF65-F5344CB8AC3E}">
        <p14:creationId xmlns:p14="http://schemas.microsoft.com/office/powerpoint/2010/main" val="35787070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FC6B91-5104-4C20-3E70-9FC63AA1126E}"/>
              </a:ext>
            </a:extLst>
          </p:cNvPr>
          <p:cNvSpPr>
            <a:spLocks noGrp="1"/>
          </p:cNvSpPr>
          <p:nvPr>
            <p:ph sz="quarter" idx="10"/>
          </p:nvPr>
        </p:nvSpPr>
        <p:spPr/>
        <p:txBody>
          <a:bodyPr vert="horz" lIns="91440" tIns="45720" rIns="91440" bIns="45720" rtlCol="0" anchor="t">
            <a:normAutofit/>
          </a:bodyPr>
          <a:lstStyle/>
          <a:p>
            <a:pPr marL="342900" indent="-342900">
              <a:lnSpc>
                <a:spcPct val="107000"/>
              </a:lnSpc>
              <a:spcBef>
                <a:spcPts val="0"/>
              </a:spcBef>
              <a:spcAft>
                <a:spcPts val="800"/>
              </a:spcAft>
              <a:buFont typeface="Symbol" panose="05050102010706020507" pitchFamily="18" charset="2"/>
              <a:buChar char=""/>
            </a:pPr>
            <a:r>
              <a:rPr lang="en-US" sz="2200" dirty="0">
                <a:solidFill>
                  <a:schemeClr val="tx1"/>
                </a:solidFill>
                <a:cs typeface="Calibri"/>
              </a:rPr>
              <a:t>This is the bill that resulted in a rescission (or “returning”) of COVID-19 Supplemental funding from CDC:</a:t>
            </a:r>
          </a:p>
          <a:p>
            <a:pPr marL="1143000" lvl="2" indent="-228600">
              <a:lnSpc>
                <a:spcPct val="107000"/>
              </a:lnSpc>
              <a:spcBef>
                <a:spcPts val="0"/>
              </a:spcBef>
              <a:spcAft>
                <a:spcPts val="800"/>
              </a:spcAft>
              <a:buFont typeface="Wingdings" panose="05000000000000000000" pitchFamily="2" charset="2"/>
              <a:buChar char=""/>
            </a:pPr>
            <a:r>
              <a:rPr lang="en-US" sz="2200" dirty="0">
                <a:cs typeface="Times New Roman"/>
              </a:rPr>
              <a:t>These were not funds that had already been obligated</a:t>
            </a:r>
          </a:p>
          <a:p>
            <a:pPr marL="1143000" lvl="2" indent="-228600">
              <a:lnSpc>
                <a:spcPct val="107000"/>
              </a:lnSpc>
              <a:spcBef>
                <a:spcPts val="0"/>
              </a:spcBef>
              <a:spcAft>
                <a:spcPts val="800"/>
              </a:spcAft>
              <a:buFont typeface="Wingdings" panose="05000000000000000000" pitchFamily="2" charset="2"/>
              <a:buChar char=""/>
            </a:pPr>
            <a:r>
              <a:rPr lang="en-US" sz="2200" dirty="0">
                <a:cs typeface="Times New Roman"/>
              </a:rPr>
              <a:t>These were funds that had approved spend plans, however, the funds were not yet obligated by the agency  </a:t>
            </a:r>
            <a:endParaRPr lang="en-US" sz="2200" dirty="0">
              <a:cs typeface="Times New Roman" panose="02020603050405020304" pitchFamily="18" charset="0"/>
            </a:endParaRPr>
          </a:p>
          <a:p>
            <a:pPr marL="342900" indent="-342900">
              <a:lnSpc>
                <a:spcPct val="107000"/>
              </a:lnSpc>
              <a:spcBef>
                <a:spcPts val="0"/>
              </a:spcBef>
              <a:spcAft>
                <a:spcPts val="800"/>
              </a:spcAft>
              <a:buFont typeface="Symbol" panose="05050102010706020507" pitchFamily="18" charset="2"/>
              <a:buChar char=""/>
            </a:pPr>
            <a:r>
              <a:rPr lang="en-US" sz="2200" dirty="0">
                <a:solidFill>
                  <a:schemeClr val="tx1"/>
                </a:solidFill>
                <a:cs typeface="Calibri"/>
              </a:rPr>
              <a:t>The bill also set spending caps for the Federal Appropriations process for Fiscal Years 2024 and 2025.</a:t>
            </a:r>
          </a:p>
          <a:p>
            <a:pPr marL="1143000" lvl="2" indent="-228600">
              <a:lnSpc>
                <a:spcPct val="107000"/>
              </a:lnSpc>
              <a:spcBef>
                <a:spcPts val="0"/>
              </a:spcBef>
              <a:spcAft>
                <a:spcPts val="800"/>
              </a:spcAft>
              <a:buFont typeface="Wingdings" panose="05000000000000000000" pitchFamily="2" charset="2"/>
              <a:buChar char=""/>
            </a:pPr>
            <a:r>
              <a:rPr lang="en-US" sz="2200" dirty="0">
                <a:cs typeface="Times New Roman"/>
              </a:rPr>
              <a:t>The bill capped discretionary funding levels for FY 2024 and FY 2025, which will impact CDC’s base budget through the annual appropriations process.</a:t>
            </a:r>
          </a:p>
          <a:p>
            <a:pPr marL="342900" indent="-342900">
              <a:lnSpc>
                <a:spcPct val="107000"/>
              </a:lnSpc>
              <a:spcBef>
                <a:spcPts val="0"/>
              </a:spcBef>
              <a:spcAft>
                <a:spcPts val="800"/>
              </a:spcAft>
              <a:buFont typeface="Symbol" panose="05050102010706020507" pitchFamily="18" charset="2"/>
              <a:buChar char=""/>
            </a:pPr>
            <a:endParaRPr lang="en-US" sz="2200">
              <a:cs typeface="Calibri" panose="020F0502020204030204" pitchFamily="34" charset="0"/>
            </a:endParaRPr>
          </a:p>
          <a:p>
            <a:pPr marL="747395">
              <a:lnSpc>
                <a:spcPct val="107000"/>
              </a:lnSpc>
              <a:spcBef>
                <a:spcPts val="0"/>
              </a:spcBef>
              <a:spcAft>
                <a:spcPts val="800"/>
              </a:spcAft>
              <a:buFont typeface="Wingdings" panose="05000000000000000000" pitchFamily="2" charset="2"/>
              <a:buChar char=""/>
            </a:pPr>
            <a:endParaRPr lang="en-US" sz="3400">
              <a:solidFill>
                <a:srgbClr val="17468F"/>
              </a:solidFill>
              <a:cs typeface="Times New Roman" panose="02020603050405020304" pitchFamily="18" charset="0"/>
            </a:endParaRPr>
          </a:p>
        </p:txBody>
      </p:sp>
      <p:sp>
        <p:nvSpPr>
          <p:cNvPr id="3" name="Title 2">
            <a:extLst>
              <a:ext uri="{FF2B5EF4-FFF2-40B4-BE49-F238E27FC236}">
                <a16:creationId xmlns:a16="http://schemas.microsoft.com/office/drawing/2014/main" id="{FE9A1933-D6BF-5490-FE7D-963EE713CD83}"/>
              </a:ext>
            </a:extLst>
          </p:cNvPr>
          <p:cNvSpPr>
            <a:spLocks noGrp="1"/>
          </p:cNvSpPr>
          <p:nvPr>
            <p:ph type="title"/>
          </p:nvPr>
        </p:nvSpPr>
        <p:spPr/>
        <p:txBody>
          <a:bodyPr/>
          <a:lstStyle/>
          <a:p>
            <a:r>
              <a:rPr lang="en-US"/>
              <a:t>The Fiscal Responsibility Act (FRA) of 2023</a:t>
            </a:r>
            <a:br>
              <a:rPr lang="en-US"/>
            </a:br>
            <a:endParaRPr lang="en-US"/>
          </a:p>
        </p:txBody>
      </p:sp>
    </p:spTree>
    <p:extLst>
      <p:ext uri="{BB962C8B-B14F-4D97-AF65-F5344CB8AC3E}">
        <p14:creationId xmlns:p14="http://schemas.microsoft.com/office/powerpoint/2010/main" val="24875460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7C9CDF0-6877-42C3-B665-493DEA0630DF}"/>
              </a:ext>
            </a:extLst>
          </p:cNvPr>
          <p:cNvSpPr>
            <a:spLocks noGrp="1"/>
          </p:cNvSpPr>
          <p:nvPr>
            <p:ph sz="quarter" idx="10"/>
          </p:nvPr>
        </p:nvSpPr>
        <p:spPr>
          <a:xfrm>
            <a:off x="649076" y="1322667"/>
            <a:ext cx="11337443" cy="5049557"/>
          </a:xfrm>
        </p:spPr>
        <p:txBody>
          <a:bodyPr vert="horz" lIns="91440" tIns="45720" rIns="91440" bIns="45720" rtlCol="0" anchor="t">
            <a:noAutofit/>
          </a:bodyPr>
          <a:lstStyle/>
          <a:p>
            <a:pPr marL="342900" indent="-342900">
              <a:lnSpc>
                <a:spcPct val="107000"/>
              </a:lnSpc>
              <a:spcBef>
                <a:spcPts val="0"/>
              </a:spcBef>
              <a:spcAft>
                <a:spcPts val="800"/>
              </a:spcAft>
              <a:buFont typeface="Symbol" panose="05050102010706020507" pitchFamily="18" charset="2"/>
              <a:buChar char=""/>
            </a:pPr>
            <a:r>
              <a:rPr lang="en-US" sz="2200" dirty="0">
                <a:solidFill>
                  <a:schemeClr val="tx1"/>
                </a:solidFill>
                <a:effectLst/>
                <a:ea typeface="Calibri" panose="020F0502020204030204" pitchFamily="34" charset="0"/>
                <a:cs typeface="Calibri"/>
              </a:rPr>
              <a:t>Of the </a:t>
            </a:r>
            <a:r>
              <a:rPr lang="en-US" sz="2200" b="1" dirty="0">
                <a:solidFill>
                  <a:schemeClr val="tx1"/>
                </a:solidFill>
                <a:effectLst/>
                <a:ea typeface="Calibri" panose="020F0502020204030204" pitchFamily="34" charset="0"/>
                <a:cs typeface="Times New Roman"/>
              </a:rPr>
              <a:t>$27 billion direct to CDC:</a:t>
            </a:r>
            <a:r>
              <a:rPr lang="en-US" sz="2200" dirty="0">
                <a:solidFill>
                  <a:schemeClr val="tx1"/>
                </a:solidFill>
                <a:ea typeface="Calibri" panose="020F0502020204030204" pitchFamily="34" charset="0"/>
                <a:cs typeface="Times New Roman"/>
              </a:rPr>
              <a:t> </a:t>
            </a:r>
            <a:endParaRPr lang="en-US" sz="2200" b="1" dirty="0">
              <a:solidFill>
                <a:schemeClr val="tx1"/>
              </a:solidFill>
              <a:effectLst/>
              <a:ea typeface="Calibri" panose="020F0502020204030204" pitchFamily="34" charset="0"/>
              <a:cs typeface="Times New Roman" panose="02020603050405020304" pitchFamily="18" charset="0"/>
            </a:endParaRPr>
          </a:p>
          <a:p>
            <a:pPr marL="1143000" lvl="2" indent="-228600">
              <a:lnSpc>
                <a:spcPct val="107000"/>
              </a:lnSpc>
              <a:spcBef>
                <a:spcPts val="0"/>
              </a:spcBef>
              <a:spcAft>
                <a:spcPts val="800"/>
              </a:spcAft>
              <a:buFont typeface="Wingdings" panose="05000000000000000000" pitchFamily="2" charset="2"/>
              <a:buChar char=""/>
            </a:pPr>
            <a:r>
              <a:rPr lang="en-US" sz="2200" dirty="0">
                <a:cs typeface="Times New Roman"/>
              </a:rPr>
              <a:t>$600 million was deposited into the Infectious Disease Rapid Response Reserve Fund (IDRRRF).</a:t>
            </a:r>
          </a:p>
          <a:p>
            <a:pPr marL="1143000" lvl="2" indent="-228600">
              <a:lnSpc>
                <a:spcPct val="107000"/>
              </a:lnSpc>
              <a:spcBef>
                <a:spcPts val="0"/>
              </a:spcBef>
              <a:spcAft>
                <a:spcPts val="800"/>
              </a:spcAft>
              <a:buFont typeface="Wingdings" panose="05000000000000000000" pitchFamily="2" charset="2"/>
              <a:buChar char=""/>
            </a:pPr>
            <a:r>
              <a:rPr lang="en-US" sz="2200" dirty="0">
                <a:cs typeface="Times New Roman"/>
              </a:rPr>
              <a:t>CDC had obligated more than 91% (not including funds deposited into IDRRRF) at the time the bill was signed.</a:t>
            </a:r>
          </a:p>
          <a:p>
            <a:pPr marL="1143000" lvl="2" indent="-228600">
              <a:lnSpc>
                <a:spcPct val="107000"/>
              </a:lnSpc>
              <a:spcBef>
                <a:spcPts val="0"/>
              </a:spcBef>
              <a:spcAft>
                <a:spcPts val="800"/>
              </a:spcAft>
              <a:buFont typeface="Wingdings" panose="05000000000000000000" pitchFamily="2" charset="2"/>
              <a:buChar char=""/>
            </a:pPr>
            <a:r>
              <a:rPr lang="en-US" sz="2200" dirty="0">
                <a:cs typeface="Times New Roman"/>
              </a:rPr>
              <a:t>Close to $1.3 billion was rescinded.</a:t>
            </a:r>
            <a:endParaRPr lang="en-US" sz="3400" dirty="0">
              <a:cs typeface="Times New Roman"/>
            </a:endParaRPr>
          </a:p>
          <a:p>
            <a:pPr marL="342900" indent="-342900">
              <a:lnSpc>
                <a:spcPct val="107000"/>
              </a:lnSpc>
              <a:spcBef>
                <a:spcPts val="0"/>
              </a:spcBef>
              <a:spcAft>
                <a:spcPts val="800"/>
              </a:spcAft>
              <a:buFont typeface="Symbol" panose="05050102010706020507" pitchFamily="18" charset="2"/>
              <a:buChar char=""/>
            </a:pPr>
            <a:r>
              <a:rPr lang="en-US" sz="2200" dirty="0">
                <a:solidFill>
                  <a:schemeClr val="tx1"/>
                </a:solidFill>
                <a:effectLst/>
                <a:ea typeface="Calibri" panose="020F0502020204030204" pitchFamily="34" charset="0"/>
                <a:cs typeface="Calibri"/>
              </a:rPr>
              <a:t>Of the </a:t>
            </a:r>
            <a:r>
              <a:rPr lang="en-US" sz="2200" b="1" dirty="0">
                <a:solidFill>
                  <a:schemeClr val="tx1"/>
                </a:solidFill>
                <a:effectLst/>
                <a:ea typeface="Calibri" panose="020F0502020204030204" pitchFamily="34" charset="0"/>
                <a:cs typeface="Times New Roman"/>
              </a:rPr>
              <a:t>$55 billion via HHS:</a:t>
            </a:r>
            <a:r>
              <a:rPr lang="en-US" sz="2200" dirty="0">
                <a:solidFill>
                  <a:schemeClr val="tx1"/>
                </a:solidFill>
                <a:ea typeface="Calibri" panose="020F0502020204030204" pitchFamily="34" charset="0"/>
                <a:cs typeface="Times New Roman"/>
              </a:rPr>
              <a:t> </a:t>
            </a:r>
            <a:endParaRPr lang="en-US" sz="2200" b="1" dirty="0">
              <a:solidFill>
                <a:schemeClr val="tx1"/>
              </a:solidFill>
              <a:effectLst/>
              <a:ea typeface="Calibri" panose="020F0502020204030204" pitchFamily="34" charset="0"/>
              <a:cs typeface="Times New Roman" panose="02020603050405020304" pitchFamily="18" charset="0"/>
            </a:endParaRPr>
          </a:p>
          <a:p>
            <a:pPr marL="1143000" lvl="2" indent="-228600">
              <a:lnSpc>
                <a:spcPct val="107000"/>
              </a:lnSpc>
              <a:spcBef>
                <a:spcPts val="0"/>
              </a:spcBef>
              <a:spcAft>
                <a:spcPts val="800"/>
              </a:spcAft>
              <a:buFont typeface="Wingdings" panose="05000000000000000000" pitchFamily="2" charset="2"/>
              <a:buChar char=""/>
            </a:pPr>
            <a:r>
              <a:rPr lang="en-US" sz="2200" dirty="0">
                <a:cs typeface="Times New Roman"/>
              </a:rPr>
              <a:t>CDC had obligated more than 96% at the time the bill was signed.</a:t>
            </a:r>
          </a:p>
          <a:p>
            <a:pPr marL="1143000" lvl="2" indent="-228600">
              <a:lnSpc>
                <a:spcPct val="107000"/>
              </a:lnSpc>
              <a:spcBef>
                <a:spcPts val="0"/>
              </a:spcBef>
              <a:spcAft>
                <a:spcPts val="800"/>
              </a:spcAft>
              <a:buFont typeface="Wingdings" panose="05000000000000000000" pitchFamily="2" charset="2"/>
              <a:buChar char=""/>
            </a:pPr>
            <a:r>
              <a:rPr lang="en-US" sz="2200" dirty="0">
                <a:cs typeface="Times New Roman"/>
              </a:rPr>
              <a:t>Close to $1.7 billion was rescinded.</a:t>
            </a:r>
          </a:p>
          <a:p>
            <a:pPr marL="1143000" lvl="2" indent="-228600">
              <a:lnSpc>
                <a:spcPct val="107000"/>
              </a:lnSpc>
              <a:spcBef>
                <a:spcPts val="0"/>
              </a:spcBef>
              <a:spcAft>
                <a:spcPts val="800"/>
              </a:spcAft>
              <a:buFont typeface="Wingdings" panose="05000000000000000000" pitchFamily="2" charset="2"/>
              <a:buChar char=""/>
            </a:pPr>
            <a:r>
              <a:rPr lang="en-US" sz="2200" dirty="0">
                <a:cs typeface="Times New Roman"/>
              </a:rPr>
              <a:t>This included all remaining Public Health Workforce dollars were rescinded.</a:t>
            </a:r>
          </a:p>
          <a:p>
            <a:pPr marL="1143000" lvl="2" indent="-228600">
              <a:lnSpc>
                <a:spcPct val="107000"/>
              </a:lnSpc>
              <a:spcBef>
                <a:spcPts val="0"/>
              </a:spcBef>
              <a:spcAft>
                <a:spcPts val="800"/>
              </a:spcAft>
              <a:buFont typeface="Wingdings" panose="05000000000000000000" pitchFamily="2" charset="2"/>
              <a:buChar char=""/>
            </a:pPr>
            <a:r>
              <a:rPr lang="en-US" sz="2200" dirty="0">
                <a:cs typeface="Times New Roman"/>
              </a:rPr>
              <a:t>HHS retained some Testing &amp; Mitigation funds.</a:t>
            </a:r>
          </a:p>
          <a:p>
            <a:pPr marL="1143000" lvl="2" indent="-228600">
              <a:lnSpc>
                <a:spcPct val="107000"/>
              </a:lnSpc>
              <a:spcBef>
                <a:spcPts val="0"/>
              </a:spcBef>
              <a:spcAft>
                <a:spcPts val="800"/>
              </a:spcAft>
              <a:buFont typeface="Wingdings" panose="05000000000000000000" pitchFamily="2" charset="2"/>
              <a:buChar char=""/>
            </a:pPr>
            <a:endParaRPr lang="en-US" sz="2200">
              <a:solidFill>
                <a:srgbClr val="17468F"/>
              </a:solidFill>
              <a:cs typeface="Times New Roman" panose="02020603050405020304" pitchFamily="18" charset="0"/>
            </a:endParaRPr>
          </a:p>
        </p:txBody>
      </p:sp>
      <p:sp>
        <p:nvSpPr>
          <p:cNvPr id="5" name="Title 4">
            <a:extLst>
              <a:ext uri="{FF2B5EF4-FFF2-40B4-BE49-F238E27FC236}">
                <a16:creationId xmlns:a16="http://schemas.microsoft.com/office/drawing/2014/main" id="{4E63BD9F-3AD5-4BEF-832D-2E0E1ED9EF93}"/>
              </a:ext>
            </a:extLst>
          </p:cNvPr>
          <p:cNvSpPr>
            <a:spLocks noGrp="1"/>
          </p:cNvSpPr>
          <p:nvPr>
            <p:ph type="title"/>
          </p:nvPr>
        </p:nvSpPr>
        <p:spPr>
          <a:xfrm>
            <a:off x="613760" y="365125"/>
            <a:ext cx="10515600" cy="1325563"/>
          </a:xfrm>
        </p:spPr>
        <p:txBody>
          <a:bodyPr/>
          <a:lstStyle/>
          <a:p>
            <a:r>
              <a:rPr lang="en-US"/>
              <a:t>COVID-19 Supplemental Funding: </a:t>
            </a:r>
          </a:p>
        </p:txBody>
      </p:sp>
    </p:spTree>
    <p:extLst>
      <p:ext uri="{BB962C8B-B14F-4D97-AF65-F5344CB8AC3E}">
        <p14:creationId xmlns:p14="http://schemas.microsoft.com/office/powerpoint/2010/main" val="15367060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7C9CDF0-6877-42C3-B665-493DEA0630DF}"/>
              </a:ext>
            </a:extLst>
          </p:cNvPr>
          <p:cNvSpPr>
            <a:spLocks noGrp="1"/>
          </p:cNvSpPr>
          <p:nvPr>
            <p:ph sz="quarter" idx="10"/>
          </p:nvPr>
        </p:nvSpPr>
        <p:spPr>
          <a:xfrm>
            <a:off x="649076" y="1322668"/>
            <a:ext cx="11337443" cy="5140276"/>
          </a:xfrm>
        </p:spPr>
        <p:txBody>
          <a:bodyPr vert="horz" lIns="91440" tIns="45720" rIns="91440" bIns="45720" rtlCol="0" anchor="t">
            <a:noAutofit/>
          </a:bodyPr>
          <a:lstStyle/>
          <a:p>
            <a:pPr marL="342900" marR="0" lvl="0" indent="-342900">
              <a:lnSpc>
                <a:spcPct val="107000"/>
              </a:lnSpc>
              <a:spcBef>
                <a:spcPts val="0"/>
              </a:spcBef>
              <a:spcAft>
                <a:spcPts val="800"/>
              </a:spcAft>
              <a:buFont typeface="Symbol" panose="05050102010706020507" pitchFamily="18" charset="2"/>
              <a:buChar char=""/>
            </a:pPr>
            <a:r>
              <a:rPr lang="en-US" sz="2200" dirty="0">
                <a:solidFill>
                  <a:schemeClr val="tx1"/>
                </a:solidFill>
                <a:effectLst/>
                <a:ea typeface="Calibri" panose="020F0502020204030204" pitchFamily="34" charset="0"/>
                <a:cs typeface="Calibri"/>
              </a:rPr>
              <a:t>Over the multiple COVID supplementals since 2020, </a:t>
            </a:r>
            <a:r>
              <a:rPr lang="en-US" sz="2200" dirty="0">
                <a:solidFill>
                  <a:schemeClr val="tx1"/>
                </a:solidFill>
                <a:effectLst/>
                <a:ea typeface="Calibri" panose="020F0502020204030204" pitchFamily="34" charset="0"/>
                <a:cs typeface="Times New Roman"/>
              </a:rPr>
              <a:t>CDC was to receive </a:t>
            </a:r>
            <a:r>
              <a:rPr lang="en-US" sz="2200" b="1" dirty="0">
                <a:solidFill>
                  <a:schemeClr val="tx1"/>
                </a:solidFill>
                <a:effectLst/>
                <a:ea typeface="Calibri" panose="020F0502020204030204" pitchFamily="34" charset="0"/>
                <a:cs typeface="Times New Roman"/>
              </a:rPr>
              <a:t>$27 billion directly</a:t>
            </a:r>
            <a:r>
              <a:rPr lang="en-US" sz="2200" dirty="0">
                <a:solidFill>
                  <a:schemeClr val="tx1"/>
                </a:solidFill>
                <a:effectLst/>
                <a:ea typeface="Calibri" panose="020F0502020204030204" pitchFamily="34" charset="0"/>
                <a:cs typeface="Times New Roman"/>
              </a:rPr>
              <a:t>:</a:t>
            </a:r>
          </a:p>
          <a:p>
            <a:pPr marL="809625" lvl="1" indent="-228600">
              <a:lnSpc>
                <a:spcPct val="107000"/>
              </a:lnSpc>
              <a:spcBef>
                <a:spcPts val="0"/>
              </a:spcBef>
              <a:spcAft>
                <a:spcPts val="800"/>
              </a:spcAft>
              <a:buClr>
                <a:schemeClr val="accent1">
                  <a:lumMod val="75000"/>
                </a:schemeClr>
              </a:buClr>
              <a:buFont typeface="Wingdings" panose="05000000000000000000" pitchFamily="2" charset="2"/>
              <a:buChar char=""/>
            </a:pPr>
            <a:r>
              <a:rPr lang="en-US" sz="2200" dirty="0">
                <a:cs typeface="Times New Roman"/>
              </a:rPr>
              <a:t>Coronavirus Preparedness and Response Supplemental Appropriations Act = $2.2 billion</a:t>
            </a:r>
          </a:p>
          <a:p>
            <a:pPr marL="809625" lvl="1" indent="-228600">
              <a:lnSpc>
                <a:spcPct val="107000"/>
              </a:lnSpc>
              <a:spcBef>
                <a:spcPts val="0"/>
              </a:spcBef>
              <a:spcAft>
                <a:spcPts val="800"/>
              </a:spcAft>
              <a:buClr>
                <a:schemeClr val="accent1">
                  <a:lumMod val="75000"/>
                </a:schemeClr>
              </a:buClr>
              <a:buFont typeface="Wingdings" panose="05000000000000000000" pitchFamily="2" charset="2"/>
              <a:buChar char=""/>
            </a:pPr>
            <a:r>
              <a:rPr lang="en-US" sz="2200" dirty="0">
                <a:cs typeface="Times New Roman"/>
              </a:rPr>
              <a:t>Coronavirus, Aid, Relief and Economic Security Act = $4.312 billion </a:t>
            </a:r>
            <a:endParaRPr lang="en-US" sz="2200" dirty="0">
              <a:cs typeface="Times New Roman" panose="02020603050405020304" pitchFamily="18" charset="0"/>
            </a:endParaRPr>
          </a:p>
          <a:p>
            <a:pPr marL="809625" lvl="1" indent="-228600">
              <a:lnSpc>
                <a:spcPct val="107000"/>
              </a:lnSpc>
              <a:spcBef>
                <a:spcPts val="0"/>
              </a:spcBef>
              <a:spcAft>
                <a:spcPts val="800"/>
              </a:spcAft>
              <a:buClr>
                <a:schemeClr val="accent1">
                  <a:lumMod val="75000"/>
                </a:schemeClr>
              </a:buClr>
              <a:buFont typeface="Wingdings" panose="05000000000000000000" pitchFamily="2" charset="2"/>
              <a:buChar char=""/>
            </a:pPr>
            <a:r>
              <a:rPr lang="en-US" sz="2200" dirty="0">
                <a:cs typeface="Times New Roman"/>
              </a:rPr>
              <a:t>Paycheck Protection Program and Health Care Enhancement Act = $1 billion</a:t>
            </a:r>
          </a:p>
          <a:p>
            <a:pPr marL="809625" lvl="1" indent="-228600">
              <a:lnSpc>
                <a:spcPct val="107000"/>
              </a:lnSpc>
              <a:spcBef>
                <a:spcPts val="0"/>
              </a:spcBef>
              <a:spcAft>
                <a:spcPts val="800"/>
              </a:spcAft>
              <a:buClr>
                <a:schemeClr val="accent1">
                  <a:lumMod val="75000"/>
                </a:schemeClr>
              </a:buClr>
              <a:buFont typeface="Wingdings" panose="05000000000000000000" pitchFamily="2" charset="2"/>
              <a:buChar char=""/>
            </a:pPr>
            <a:r>
              <a:rPr lang="en-US" sz="2200" dirty="0">
                <a:cs typeface="Times New Roman"/>
              </a:rPr>
              <a:t>Coronavirus Response and Relief Supplemental Appropriations Act = $8.54 billion</a:t>
            </a:r>
          </a:p>
          <a:p>
            <a:pPr marL="809625" lvl="1" indent="-228600">
              <a:lnSpc>
                <a:spcPct val="107000"/>
              </a:lnSpc>
              <a:spcBef>
                <a:spcPts val="0"/>
              </a:spcBef>
              <a:spcAft>
                <a:spcPts val="800"/>
              </a:spcAft>
              <a:buClr>
                <a:schemeClr val="accent1">
                  <a:lumMod val="75000"/>
                </a:schemeClr>
              </a:buClr>
              <a:buFont typeface="Wingdings" panose="05000000000000000000" pitchFamily="2" charset="2"/>
              <a:buChar char=""/>
            </a:pPr>
            <a:r>
              <a:rPr lang="en-US" sz="2200" dirty="0">
                <a:cs typeface="Times New Roman"/>
              </a:rPr>
              <a:t>American Rescue Plan Act of 2021 = $11.52 billion</a:t>
            </a:r>
          </a:p>
          <a:p>
            <a:pPr marL="342900" indent="-342900">
              <a:lnSpc>
                <a:spcPct val="107000"/>
              </a:lnSpc>
              <a:spcBef>
                <a:spcPts val="0"/>
              </a:spcBef>
              <a:spcAft>
                <a:spcPts val="800"/>
              </a:spcAft>
              <a:buFont typeface="Symbol" panose="05050102010706020507" pitchFamily="18" charset="2"/>
              <a:buChar char=""/>
            </a:pPr>
            <a:r>
              <a:rPr lang="en-US" sz="2200" dirty="0">
                <a:solidFill>
                  <a:schemeClr val="tx1"/>
                </a:solidFill>
                <a:cs typeface="Calibri"/>
              </a:rPr>
              <a:t>Over the multiple COVID supplementals since 2020, CDC was to receive $55 billion via HHS:</a:t>
            </a:r>
          </a:p>
          <a:p>
            <a:pPr marL="809625" lvl="1" indent="-228600">
              <a:lnSpc>
                <a:spcPct val="107000"/>
              </a:lnSpc>
              <a:spcBef>
                <a:spcPts val="0"/>
              </a:spcBef>
              <a:spcAft>
                <a:spcPts val="800"/>
              </a:spcAft>
              <a:buClr>
                <a:schemeClr val="accent1">
                  <a:lumMod val="75000"/>
                </a:schemeClr>
              </a:buClr>
              <a:buFont typeface="Wingdings" panose="05000000000000000000" pitchFamily="2" charset="2"/>
              <a:buChar char=""/>
            </a:pPr>
            <a:r>
              <a:rPr lang="en-US" sz="2200" dirty="0">
                <a:cs typeface="Times New Roman"/>
              </a:rPr>
              <a:t>American Rescue Plan Act of 2021, Workforce = $6.06 billion</a:t>
            </a:r>
          </a:p>
          <a:p>
            <a:pPr marL="809625" lvl="1" indent="-228600">
              <a:lnSpc>
                <a:spcPct val="107000"/>
              </a:lnSpc>
              <a:spcBef>
                <a:spcPts val="0"/>
              </a:spcBef>
              <a:spcAft>
                <a:spcPts val="800"/>
              </a:spcAft>
              <a:buClr>
                <a:schemeClr val="accent1">
                  <a:lumMod val="75000"/>
                </a:schemeClr>
              </a:buClr>
              <a:buFont typeface="Wingdings" panose="05000000000000000000" pitchFamily="2" charset="2"/>
              <a:buChar char=""/>
            </a:pPr>
            <a:r>
              <a:rPr lang="en-US" sz="2200" dirty="0">
                <a:cs typeface="Times New Roman"/>
              </a:rPr>
              <a:t>American Rescue Plan Act of 2021, Testing &amp; Mitigation = $16.9 billion</a:t>
            </a:r>
          </a:p>
          <a:p>
            <a:pPr marL="809625" lvl="1" indent="-228600">
              <a:lnSpc>
                <a:spcPct val="107000"/>
              </a:lnSpc>
              <a:spcBef>
                <a:spcPts val="0"/>
              </a:spcBef>
              <a:spcAft>
                <a:spcPts val="800"/>
              </a:spcAft>
              <a:buClr>
                <a:schemeClr val="accent1">
                  <a:lumMod val="75000"/>
                </a:schemeClr>
              </a:buClr>
              <a:buFont typeface="Wingdings" panose="05000000000000000000" pitchFamily="2" charset="2"/>
              <a:buChar char=""/>
            </a:pPr>
            <a:r>
              <a:rPr lang="en-US" sz="2200" dirty="0">
                <a:cs typeface="Times New Roman"/>
              </a:rPr>
              <a:t>Paycheck Protection Program and Health Care Enhancement Act = $10.25 billion</a:t>
            </a:r>
          </a:p>
          <a:p>
            <a:pPr marL="809625" lvl="1" indent="-228600">
              <a:lnSpc>
                <a:spcPct val="107000"/>
              </a:lnSpc>
              <a:spcBef>
                <a:spcPts val="0"/>
              </a:spcBef>
              <a:spcAft>
                <a:spcPts val="800"/>
              </a:spcAft>
              <a:buClr>
                <a:schemeClr val="accent1">
                  <a:lumMod val="75000"/>
                </a:schemeClr>
              </a:buClr>
              <a:buFont typeface="Wingdings" panose="05000000000000000000" pitchFamily="2" charset="2"/>
              <a:buChar char=""/>
            </a:pPr>
            <a:r>
              <a:rPr lang="en-US" sz="2200" dirty="0">
                <a:cs typeface="Times New Roman"/>
              </a:rPr>
              <a:t>Coronavirus Response and Relief Supplemental Appropriations Act = $21.36 billion</a:t>
            </a:r>
          </a:p>
          <a:p>
            <a:pPr marL="1143000" marR="0" lvl="2" indent="-228600">
              <a:lnSpc>
                <a:spcPct val="107000"/>
              </a:lnSpc>
              <a:spcBef>
                <a:spcPts val="0"/>
              </a:spcBef>
              <a:spcAft>
                <a:spcPts val="800"/>
              </a:spcAft>
              <a:buFont typeface="Wingdings" panose="05000000000000000000" pitchFamily="2" charset="2"/>
              <a:buChar char=""/>
            </a:pPr>
            <a:endParaRPr lang="en-US" sz="2200">
              <a:solidFill>
                <a:srgbClr val="17468F"/>
              </a:solidFill>
              <a:cs typeface="Times New Roman" panose="02020603050405020304" pitchFamily="18" charset="0"/>
            </a:endParaRPr>
          </a:p>
        </p:txBody>
      </p:sp>
      <p:sp>
        <p:nvSpPr>
          <p:cNvPr id="5" name="Title 4">
            <a:extLst>
              <a:ext uri="{FF2B5EF4-FFF2-40B4-BE49-F238E27FC236}">
                <a16:creationId xmlns:a16="http://schemas.microsoft.com/office/drawing/2014/main" id="{4E63BD9F-3AD5-4BEF-832D-2E0E1ED9EF93}"/>
              </a:ext>
            </a:extLst>
          </p:cNvPr>
          <p:cNvSpPr>
            <a:spLocks noGrp="1"/>
          </p:cNvSpPr>
          <p:nvPr>
            <p:ph type="title"/>
          </p:nvPr>
        </p:nvSpPr>
        <p:spPr>
          <a:xfrm>
            <a:off x="613760" y="262385"/>
            <a:ext cx="10515600" cy="1325563"/>
          </a:xfrm>
        </p:spPr>
        <p:txBody>
          <a:bodyPr/>
          <a:lstStyle/>
          <a:p>
            <a:r>
              <a:rPr lang="en-US"/>
              <a:t>Overview: COVID-19 Supplemental Funding</a:t>
            </a:r>
          </a:p>
        </p:txBody>
      </p:sp>
    </p:spTree>
    <p:extLst>
      <p:ext uri="{BB962C8B-B14F-4D97-AF65-F5344CB8AC3E}">
        <p14:creationId xmlns:p14="http://schemas.microsoft.com/office/powerpoint/2010/main" val="5552896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EC4F4A-B8BD-38A7-F079-6B61C004ED06}"/>
              </a:ext>
            </a:extLst>
          </p:cNvPr>
          <p:cNvSpPr>
            <a:spLocks noGrp="1"/>
          </p:cNvSpPr>
          <p:nvPr>
            <p:ph sz="quarter" idx="10"/>
          </p:nvPr>
        </p:nvSpPr>
        <p:spPr>
          <a:xfrm>
            <a:off x="857732" y="1805552"/>
            <a:ext cx="10497656" cy="4426572"/>
          </a:xfrm>
        </p:spPr>
        <p:txBody>
          <a:bodyPr vert="horz" lIns="91440" tIns="45720" rIns="91440" bIns="45720" rtlCol="0" anchor="t">
            <a:normAutofit/>
          </a:bodyPr>
          <a:lstStyle/>
          <a:p>
            <a:pPr marL="342900" indent="-342900">
              <a:lnSpc>
                <a:spcPct val="107000"/>
              </a:lnSpc>
              <a:spcBef>
                <a:spcPts val="0"/>
              </a:spcBef>
              <a:spcAft>
                <a:spcPts val="800"/>
              </a:spcAft>
              <a:buFont typeface="Symbol" panose="05050102010706020507" pitchFamily="18" charset="2"/>
              <a:buChar char=""/>
            </a:pPr>
            <a:r>
              <a:rPr lang="en-US" sz="2400" dirty="0">
                <a:solidFill>
                  <a:schemeClr val="tx1"/>
                </a:solidFill>
                <a:cs typeface="Calibri"/>
              </a:rPr>
              <a:t>The largest impact to COVID-19 Supplemental Funding provided to CDC includes:</a:t>
            </a:r>
          </a:p>
          <a:p>
            <a:pPr marL="1143000" lvl="2" indent="-228600">
              <a:lnSpc>
                <a:spcPct val="107000"/>
              </a:lnSpc>
              <a:spcBef>
                <a:spcPts val="0"/>
              </a:spcBef>
              <a:spcAft>
                <a:spcPts val="800"/>
              </a:spcAft>
              <a:buFont typeface="Wingdings" panose="05000000000000000000" pitchFamily="2" charset="2"/>
              <a:buChar char=""/>
            </a:pPr>
            <a:r>
              <a:rPr lang="en-US" sz="2200" dirty="0">
                <a:cs typeface="Times New Roman"/>
              </a:rPr>
              <a:t>Vaccine distribution and related activities (e.g., safety monitoring, effectiveness studies, collection and sharing of vaccine data, support to NGOs and CBOs to increase vaccination rates, etc.) = $850+ million</a:t>
            </a:r>
          </a:p>
          <a:p>
            <a:pPr marL="1143000" lvl="2" indent="-228600">
              <a:lnSpc>
                <a:spcPct val="107000"/>
              </a:lnSpc>
              <a:spcBef>
                <a:spcPts val="0"/>
              </a:spcBef>
              <a:spcAft>
                <a:spcPts val="800"/>
              </a:spcAft>
              <a:buFont typeface="Wingdings" panose="05000000000000000000" pitchFamily="2" charset="2"/>
              <a:buChar char=""/>
            </a:pPr>
            <a:r>
              <a:rPr lang="en-US" sz="2200" dirty="0">
                <a:cs typeface="Times New Roman"/>
              </a:rPr>
              <a:t>Vaccine Confidence = $102 million</a:t>
            </a:r>
          </a:p>
          <a:p>
            <a:pPr marL="1143000" lvl="2" indent="-228600">
              <a:lnSpc>
                <a:spcPct val="107000"/>
              </a:lnSpc>
              <a:spcBef>
                <a:spcPts val="0"/>
              </a:spcBef>
              <a:spcAft>
                <a:spcPts val="800"/>
              </a:spcAft>
              <a:buFont typeface="Wingdings" panose="05000000000000000000" pitchFamily="2" charset="2"/>
              <a:buChar char=""/>
            </a:pPr>
            <a:r>
              <a:rPr lang="en-US" sz="2200" dirty="0">
                <a:cs typeface="Times New Roman"/>
              </a:rPr>
              <a:t>Global health activities = approx. $300 million</a:t>
            </a:r>
          </a:p>
          <a:p>
            <a:pPr marL="342900" indent="-342900">
              <a:lnSpc>
                <a:spcPct val="107000"/>
              </a:lnSpc>
              <a:spcBef>
                <a:spcPts val="0"/>
              </a:spcBef>
              <a:spcAft>
                <a:spcPts val="800"/>
              </a:spcAft>
              <a:buFont typeface="Symbol" panose="05050102010706020507" pitchFamily="18" charset="2"/>
              <a:buChar char=""/>
            </a:pPr>
            <a:r>
              <a:rPr lang="en-US" sz="2200" dirty="0">
                <a:solidFill>
                  <a:schemeClr val="tx1"/>
                </a:solidFill>
              </a:rPr>
              <a:t>Some key priorities (e.g., data modernization and genomic sequencing) were not impacted.</a:t>
            </a:r>
            <a:endParaRPr lang="en-US" sz="2200" dirty="0">
              <a:solidFill>
                <a:schemeClr val="tx1"/>
              </a:solidFill>
              <a:cs typeface="Calibri"/>
            </a:endParaRPr>
          </a:p>
        </p:txBody>
      </p:sp>
      <p:sp>
        <p:nvSpPr>
          <p:cNvPr id="2" name="Title 1">
            <a:extLst>
              <a:ext uri="{FF2B5EF4-FFF2-40B4-BE49-F238E27FC236}">
                <a16:creationId xmlns:a16="http://schemas.microsoft.com/office/drawing/2014/main" id="{E7549D4B-86E6-8DD9-0501-41DC8C3D6BC2}"/>
              </a:ext>
            </a:extLst>
          </p:cNvPr>
          <p:cNvSpPr>
            <a:spLocks noGrp="1"/>
          </p:cNvSpPr>
          <p:nvPr>
            <p:ph type="title"/>
          </p:nvPr>
        </p:nvSpPr>
        <p:spPr/>
        <p:txBody>
          <a:bodyPr/>
          <a:lstStyle/>
          <a:p>
            <a:r>
              <a:rPr lang="en-US"/>
              <a:t>Impacts to CDC’s Supplemental Funding</a:t>
            </a:r>
          </a:p>
        </p:txBody>
      </p:sp>
    </p:spTree>
    <p:extLst>
      <p:ext uri="{BB962C8B-B14F-4D97-AF65-F5344CB8AC3E}">
        <p14:creationId xmlns:p14="http://schemas.microsoft.com/office/powerpoint/2010/main" val="3374327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F1C3B9-F7BC-4B2A-83F0-0FA7F9C002E9}"/>
              </a:ext>
            </a:extLst>
          </p:cNvPr>
          <p:cNvPicPr>
            <a:picLocks noChangeAspect="1"/>
          </p:cNvPicPr>
          <p:nvPr/>
        </p:nvPicPr>
        <p:blipFill>
          <a:blip r:embed="rId3"/>
          <a:stretch>
            <a:fillRect/>
          </a:stretch>
        </p:blipFill>
        <p:spPr>
          <a:xfrm>
            <a:off x="13252" y="0"/>
            <a:ext cx="12192000" cy="6780945"/>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AF268182-447C-4D46-E59D-881EE1E37CD1}"/>
              </a:ext>
            </a:extLst>
          </p:cNvPr>
          <p:cNvSpPr txBox="1"/>
          <p:nvPr/>
        </p:nvSpPr>
        <p:spPr>
          <a:xfrm>
            <a:off x="106017" y="2400092"/>
            <a:ext cx="1537253" cy="1077218"/>
          </a:xfrm>
          <a:prstGeom prst="rect">
            <a:avLst/>
          </a:prstGeom>
          <a:solidFill>
            <a:srgbClr val="7030A0"/>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a:ea typeface="+mn-ea"/>
                <a:cs typeface="+mn-cs"/>
              </a:rPr>
              <a:t>Center for Laboratory Systems and Response</a:t>
            </a:r>
            <a:endParaRPr kumimoji="0" lang="en-US" sz="1600" b="0" i="0" u="none" strike="noStrike" kern="1200" cap="none" spc="0" normalizeH="0" baseline="0" noProof="0">
              <a:ln>
                <a:noFill/>
              </a:ln>
              <a:solidFill>
                <a:prstClr val="white"/>
              </a:solidFill>
              <a:effectLst/>
              <a:uLnTx/>
              <a:uFillTx/>
              <a:latin typeface="Calibri"/>
              <a:ea typeface="+mn-ea"/>
              <a:cs typeface="Calibri"/>
            </a:endParaRPr>
          </a:p>
        </p:txBody>
      </p:sp>
      <p:cxnSp>
        <p:nvCxnSpPr>
          <p:cNvPr id="6" name="Straight Connector 5">
            <a:extLst>
              <a:ext uri="{FF2B5EF4-FFF2-40B4-BE49-F238E27FC236}">
                <a16:creationId xmlns:a16="http://schemas.microsoft.com/office/drawing/2014/main" id="{2717EBF9-93CC-9F90-B07E-A6AB461907BF}"/>
              </a:ext>
            </a:extLst>
          </p:cNvPr>
          <p:cNvCxnSpPr>
            <a:cxnSpLocks/>
          </p:cNvCxnSpPr>
          <p:nvPr/>
        </p:nvCxnSpPr>
        <p:spPr>
          <a:xfrm>
            <a:off x="1643270" y="2895340"/>
            <a:ext cx="1086678" cy="0"/>
          </a:xfrm>
          <a:prstGeom prst="line">
            <a:avLst/>
          </a:prstGeom>
          <a:ln w="28575">
            <a:solidFill>
              <a:srgbClr val="7030A0"/>
            </a:solidFill>
          </a:ln>
        </p:spPr>
        <p:style>
          <a:lnRef idx="2">
            <a:schemeClr val="accent4">
              <a:shade val="50000"/>
            </a:schemeClr>
          </a:lnRef>
          <a:fillRef idx="1">
            <a:schemeClr val="accent4"/>
          </a:fillRef>
          <a:effectRef idx="0">
            <a:schemeClr val="accent4"/>
          </a:effectRef>
          <a:fontRef idx="minor">
            <a:schemeClr val="lt1"/>
          </a:fontRef>
        </p:style>
      </p:cxnSp>
    </p:spTree>
    <p:extLst>
      <p:ext uri="{BB962C8B-B14F-4D97-AF65-F5344CB8AC3E}">
        <p14:creationId xmlns:p14="http://schemas.microsoft.com/office/powerpoint/2010/main" val="203667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EC4F4A-B8BD-38A7-F079-6B61C004ED06}"/>
              </a:ext>
            </a:extLst>
          </p:cNvPr>
          <p:cNvSpPr>
            <a:spLocks noGrp="1"/>
          </p:cNvSpPr>
          <p:nvPr>
            <p:ph sz="quarter" idx="10"/>
          </p:nvPr>
        </p:nvSpPr>
        <p:spPr/>
        <p:txBody>
          <a:bodyPr vert="horz" lIns="91440" tIns="45720" rIns="91440" bIns="45720" rtlCol="0" anchor="t">
            <a:normAutofit/>
          </a:bodyPr>
          <a:lstStyle/>
          <a:p>
            <a:pPr marL="342900" indent="-342900">
              <a:lnSpc>
                <a:spcPct val="107000"/>
              </a:lnSpc>
              <a:spcBef>
                <a:spcPts val="0"/>
              </a:spcBef>
              <a:spcAft>
                <a:spcPts val="800"/>
              </a:spcAft>
              <a:buFont typeface="Symbol" panose="05050102010706020507" pitchFamily="18" charset="2"/>
              <a:buChar char=""/>
            </a:pPr>
            <a:r>
              <a:rPr lang="en-US" sz="2400" b="0" dirty="0">
                <a:solidFill>
                  <a:schemeClr val="tx1"/>
                </a:solidFill>
                <a:cs typeface="Calibri"/>
              </a:rPr>
              <a:t>Based on the recissions, CDC had to make difficult decisions and </a:t>
            </a:r>
            <a:r>
              <a:rPr lang="en-US" sz="2400" dirty="0">
                <a:solidFill>
                  <a:schemeClr val="tx1"/>
                </a:solidFill>
                <a:cs typeface="Calibri"/>
              </a:rPr>
              <a:t>identified activities that will end or scale back substantially</a:t>
            </a:r>
            <a:r>
              <a:rPr lang="en-US" sz="2400" b="0" dirty="0">
                <a:solidFill>
                  <a:schemeClr val="tx1"/>
                </a:solidFill>
                <a:cs typeface="Calibri"/>
              </a:rPr>
              <a:t> by the end of this fiscal year or sooner, including internal CDC support and funding to public health partners, jurisdictions, and community-based organizations.</a:t>
            </a:r>
          </a:p>
          <a:p>
            <a:pPr marL="342900" indent="-342900">
              <a:lnSpc>
                <a:spcPct val="107000"/>
              </a:lnSpc>
              <a:spcBef>
                <a:spcPts val="0"/>
              </a:spcBef>
              <a:spcAft>
                <a:spcPts val="800"/>
              </a:spcAft>
              <a:buFont typeface="Symbol" panose="05050102010706020507" pitchFamily="18" charset="2"/>
              <a:buChar char=""/>
            </a:pPr>
            <a:r>
              <a:rPr lang="en-US" sz="2400" b="0" dirty="0">
                <a:solidFill>
                  <a:schemeClr val="tx1"/>
                </a:solidFill>
                <a:cs typeface="Calibri"/>
              </a:rPr>
              <a:t>Most remaining funds are intended for specific activities (e.g., data modernization, genomic sequencing, wastewater surveillance, etc.), CDC is working to obligate the remaining funds. </a:t>
            </a:r>
            <a:endParaRPr lang="en-US" sz="2400" b="0" dirty="0">
              <a:solidFill>
                <a:schemeClr val="tx1"/>
              </a:solidFill>
              <a:cs typeface="Calibri" panose="020F0502020204030204" pitchFamily="34" charset="0"/>
            </a:endParaRPr>
          </a:p>
          <a:p>
            <a:pPr marL="342900" indent="-342900">
              <a:lnSpc>
                <a:spcPct val="107000"/>
              </a:lnSpc>
              <a:spcBef>
                <a:spcPts val="0"/>
              </a:spcBef>
              <a:spcAft>
                <a:spcPts val="800"/>
              </a:spcAft>
              <a:buFont typeface="Symbol" panose="05050102010706020507" pitchFamily="18" charset="2"/>
              <a:buChar char=""/>
            </a:pPr>
            <a:r>
              <a:rPr lang="en-US" sz="2400" b="0" dirty="0">
                <a:solidFill>
                  <a:schemeClr val="tx1"/>
                </a:solidFill>
                <a:cs typeface="Calibri"/>
              </a:rPr>
              <a:t>Where feasible, the agency is actively working to continue its commitment to the work. </a:t>
            </a:r>
            <a:endParaRPr lang="en-US" sz="2200" dirty="0">
              <a:solidFill>
                <a:schemeClr val="tx1"/>
              </a:solidFill>
            </a:endParaRPr>
          </a:p>
        </p:txBody>
      </p:sp>
      <p:sp>
        <p:nvSpPr>
          <p:cNvPr id="2" name="Title 1">
            <a:extLst>
              <a:ext uri="{FF2B5EF4-FFF2-40B4-BE49-F238E27FC236}">
                <a16:creationId xmlns:a16="http://schemas.microsoft.com/office/drawing/2014/main" id="{E7549D4B-86E6-8DD9-0501-41DC8C3D6BC2}"/>
              </a:ext>
            </a:extLst>
          </p:cNvPr>
          <p:cNvSpPr>
            <a:spLocks noGrp="1"/>
          </p:cNvSpPr>
          <p:nvPr>
            <p:ph type="title"/>
          </p:nvPr>
        </p:nvSpPr>
        <p:spPr/>
        <p:txBody>
          <a:bodyPr/>
          <a:lstStyle/>
          <a:p>
            <a:r>
              <a:rPr lang="en-US"/>
              <a:t>Implementing the Bill</a:t>
            </a:r>
          </a:p>
        </p:txBody>
      </p:sp>
    </p:spTree>
    <p:extLst>
      <p:ext uri="{BB962C8B-B14F-4D97-AF65-F5344CB8AC3E}">
        <p14:creationId xmlns:p14="http://schemas.microsoft.com/office/powerpoint/2010/main" val="1250863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EC4F4A-B8BD-38A7-F079-6B61C004ED06}"/>
              </a:ext>
            </a:extLst>
          </p:cNvPr>
          <p:cNvSpPr>
            <a:spLocks noGrp="1"/>
          </p:cNvSpPr>
          <p:nvPr>
            <p:ph sz="quarter" idx="10"/>
          </p:nvPr>
        </p:nvSpPr>
        <p:spPr>
          <a:xfrm>
            <a:off x="854557" y="1315844"/>
            <a:ext cx="10497656" cy="5019504"/>
          </a:xfrm>
        </p:spPr>
        <p:txBody>
          <a:bodyPr vert="horz" lIns="91440" tIns="45720" rIns="91440" bIns="45720" rtlCol="0" anchor="t">
            <a:noAutofit/>
          </a:bodyPr>
          <a:lstStyle/>
          <a:p>
            <a:pPr marL="342900" indent="-342900">
              <a:lnSpc>
                <a:spcPct val="87000"/>
              </a:lnSpc>
              <a:spcBef>
                <a:spcPts val="0"/>
              </a:spcBef>
              <a:spcAft>
                <a:spcPts val="800"/>
              </a:spcAft>
              <a:buFont typeface="Symbol" panose="05050102010706020507" pitchFamily="18" charset="2"/>
              <a:buChar char=""/>
            </a:pPr>
            <a:r>
              <a:rPr lang="en-US" sz="2800" b="0" dirty="0">
                <a:solidFill>
                  <a:schemeClr val="tx1"/>
                </a:solidFill>
                <a:latin typeface="Calibri"/>
                <a:cs typeface="Calibri"/>
              </a:rPr>
              <a:t>Immunization Information Systems ($163M) </a:t>
            </a:r>
            <a:endParaRPr lang="en-US" sz="2800" b="0">
              <a:solidFill>
                <a:schemeClr val="tx1"/>
              </a:solidFill>
              <a:latin typeface="Calibri" panose="020F0502020204030204" pitchFamily="34" charset="0"/>
              <a:cs typeface="Calibri"/>
            </a:endParaRPr>
          </a:p>
          <a:p>
            <a:pPr marL="342900" indent="-342900">
              <a:lnSpc>
                <a:spcPct val="87000"/>
              </a:lnSpc>
              <a:spcBef>
                <a:spcPts val="0"/>
              </a:spcBef>
              <a:spcAft>
                <a:spcPts val="800"/>
              </a:spcAft>
              <a:buFont typeface="Symbol" panose="05050102010706020507" pitchFamily="18" charset="2"/>
              <a:buChar char=""/>
            </a:pPr>
            <a:r>
              <a:rPr lang="en-US" sz="2800" b="0" dirty="0">
                <a:solidFill>
                  <a:schemeClr val="tx1"/>
                </a:solidFill>
                <a:latin typeface="Calibri"/>
                <a:cs typeface="Calibri"/>
              </a:rPr>
              <a:t>Partnering for Vaccine Equity program ($150M) </a:t>
            </a:r>
            <a:endParaRPr lang="en-US" sz="2800" b="0">
              <a:solidFill>
                <a:schemeClr val="tx1"/>
              </a:solidFill>
              <a:latin typeface="Calibri" panose="020F0502020204030204" pitchFamily="34" charset="0"/>
              <a:cs typeface="Calibri"/>
            </a:endParaRPr>
          </a:p>
          <a:p>
            <a:pPr marL="342900" indent="-342900">
              <a:lnSpc>
                <a:spcPct val="87000"/>
              </a:lnSpc>
              <a:spcBef>
                <a:spcPts val="0"/>
              </a:spcBef>
              <a:spcAft>
                <a:spcPts val="800"/>
              </a:spcAft>
              <a:buFont typeface="Symbol" panose="05050102010706020507" pitchFamily="18" charset="2"/>
              <a:buChar char=""/>
            </a:pPr>
            <a:r>
              <a:rPr lang="en-US" sz="2800" b="0" dirty="0">
                <a:solidFill>
                  <a:schemeClr val="tx1"/>
                </a:solidFill>
                <a:latin typeface="Calibri"/>
                <a:cs typeface="Calibri"/>
              </a:rPr>
              <a:t>Vaccine Confidence ($102M)</a:t>
            </a:r>
          </a:p>
          <a:p>
            <a:pPr marL="342900" indent="-342900">
              <a:lnSpc>
                <a:spcPct val="87000"/>
              </a:lnSpc>
              <a:spcBef>
                <a:spcPts val="0"/>
              </a:spcBef>
              <a:spcAft>
                <a:spcPts val="800"/>
              </a:spcAft>
              <a:buFont typeface="Symbol" panose="05050102010706020507" pitchFamily="18" charset="2"/>
              <a:buChar char=""/>
            </a:pPr>
            <a:r>
              <a:rPr lang="en-US" sz="2800" b="0" dirty="0">
                <a:solidFill>
                  <a:schemeClr val="tx1"/>
                </a:solidFill>
                <a:latin typeface="Calibri"/>
                <a:cs typeface="Calibri"/>
              </a:rPr>
              <a:t>Global Vaccine Readiness and Technical Assistance ($62.5M) </a:t>
            </a:r>
            <a:endParaRPr lang="en-US" sz="2800" b="0">
              <a:solidFill>
                <a:schemeClr val="tx1"/>
              </a:solidFill>
              <a:latin typeface="Calibri" panose="020F0502020204030204" pitchFamily="34" charset="0"/>
              <a:cs typeface="Calibri"/>
            </a:endParaRPr>
          </a:p>
          <a:p>
            <a:pPr marL="342900" indent="-342900">
              <a:lnSpc>
                <a:spcPct val="87000"/>
              </a:lnSpc>
              <a:spcBef>
                <a:spcPts val="0"/>
              </a:spcBef>
              <a:spcAft>
                <a:spcPts val="800"/>
              </a:spcAft>
              <a:buFont typeface="Symbol" panose="05050102010706020507" pitchFamily="18" charset="2"/>
              <a:buChar char=""/>
            </a:pPr>
            <a:r>
              <a:rPr lang="en-US" sz="2800" b="0" dirty="0">
                <a:solidFill>
                  <a:schemeClr val="tx1"/>
                </a:solidFill>
                <a:latin typeface="Calibri"/>
                <a:cs typeface="Calibri"/>
              </a:rPr>
              <a:t>Enhanced Pan-Respiratory Surveillance ($102.5M) </a:t>
            </a:r>
            <a:endParaRPr lang="en-US" sz="2800" b="0">
              <a:solidFill>
                <a:schemeClr val="tx1"/>
              </a:solidFill>
              <a:latin typeface="Calibri" panose="020F0502020204030204" pitchFamily="34" charset="0"/>
              <a:cs typeface="Calibri"/>
            </a:endParaRPr>
          </a:p>
          <a:p>
            <a:pPr marL="342900" indent="-342900">
              <a:lnSpc>
                <a:spcPct val="87000"/>
              </a:lnSpc>
              <a:spcBef>
                <a:spcPts val="0"/>
              </a:spcBef>
              <a:spcAft>
                <a:spcPts val="800"/>
              </a:spcAft>
              <a:buFont typeface="Symbol" panose="05050102010706020507" pitchFamily="18" charset="2"/>
              <a:buChar char=""/>
            </a:pPr>
            <a:r>
              <a:rPr lang="en-US" sz="2800" b="0" dirty="0">
                <a:solidFill>
                  <a:schemeClr val="tx1"/>
                </a:solidFill>
                <a:latin typeface="Calibri"/>
                <a:cs typeface="Calibri"/>
              </a:rPr>
              <a:t>Global Public Health Data Innovation ($46.9M)</a:t>
            </a:r>
          </a:p>
          <a:p>
            <a:pPr marL="342900" indent="-342900">
              <a:lnSpc>
                <a:spcPct val="87000"/>
              </a:lnSpc>
              <a:spcBef>
                <a:spcPts val="0"/>
              </a:spcBef>
              <a:spcAft>
                <a:spcPts val="800"/>
              </a:spcAft>
              <a:buFont typeface="Symbol" panose="05050102010706020507" pitchFamily="18" charset="2"/>
              <a:buChar char=""/>
            </a:pPr>
            <a:r>
              <a:rPr lang="en-US" sz="2800" b="0" dirty="0">
                <a:solidFill>
                  <a:schemeClr val="tx1"/>
                </a:solidFill>
                <a:latin typeface="Calibri"/>
                <a:cs typeface="Calibri"/>
              </a:rPr>
              <a:t>Disease Intervention Specialists ($473.3M)</a:t>
            </a:r>
          </a:p>
          <a:p>
            <a:pPr marL="342900" indent="-342900">
              <a:lnSpc>
                <a:spcPct val="87000"/>
              </a:lnSpc>
              <a:spcBef>
                <a:spcPts val="0"/>
              </a:spcBef>
              <a:spcAft>
                <a:spcPts val="800"/>
              </a:spcAft>
              <a:buFont typeface="Symbol" panose="05050102010706020507" pitchFamily="18" charset="2"/>
              <a:buChar char=""/>
            </a:pPr>
            <a:r>
              <a:rPr lang="en-US" sz="2800" b="0" dirty="0">
                <a:solidFill>
                  <a:schemeClr val="tx1"/>
                </a:solidFill>
                <a:latin typeface="Calibri"/>
                <a:cs typeface="Calibri"/>
              </a:rPr>
              <a:t>Laboratory Data Exchange ($240.8M) </a:t>
            </a:r>
            <a:endParaRPr lang="en-US" sz="2800" b="0">
              <a:solidFill>
                <a:schemeClr val="tx1"/>
              </a:solidFill>
              <a:latin typeface="Calibri" panose="020F0502020204030204" pitchFamily="34" charset="0"/>
              <a:cs typeface="Calibri"/>
            </a:endParaRPr>
          </a:p>
          <a:p>
            <a:pPr marL="342900" indent="-342900">
              <a:lnSpc>
                <a:spcPct val="87000"/>
              </a:lnSpc>
              <a:spcBef>
                <a:spcPts val="0"/>
              </a:spcBef>
              <a:spcAft>
                <a:spcPts val="800"/>
              </a:spcAft>
              <a:buFont typeface="Symbol" panose="05050102010706020507" pitchFamily="18" charset="2"/>
              <a:buChar char=""/>
            </a:pPr>
            <a:r>
              <a:rPr lang="en-US" sz="2800" b="0" dirty="0">
                <a:solidFill>
                  <a:schemeClr val="tx1"/>
                </a:solidFill>
                <a:latin typeface="Calibri"/>
                <a:cs typeface="Calibri"/>
              </a:rPr>
              <a:t>Public Health AmeriCorps ($118.3M)</a:t>
            </a:r>
          </a:p>
        </p:txBody>
      </p:sp>
      <p:sp>
        <p:nvSpPr>
          <p:cNvPr id="2" name="Title 1">
            <a:extLst>
              <a:ext uri="{FF2B5EF4-FFF2-40B4-BE49-F238E27FC236}">
                <a16:creationId xmlns:a16="http://schemas.microsoft.com/office/drawing/2014/main" id="{E7549D4B-86E6-8DD9-0501-41DC8C3D6BC2}"/>
              </a:ext>
            </a:extLst>
          </p:cNvPr>
          <p:cNvSpPr>
            <a:spLocks noGrp="1"/>
          </p:cNvSpPr>
          <p:nvPr>
            <p:ph type="title"/>
          </p:nvPr>
        </p:nvSpPr>
        <p:spPr>
          <a:xfrm>
            <a:off x="839788" y="365125"/>
            <a:ext cx="10515600" cy="716543"/>
          </a:xfrm>
        </p:spPr>
        <p:txBody>
          <a:bodyPr>
            <a:normAutofit fontScale="90000"/>
          </a:bodyPr>
          <a:lstStyle/>
          <a:p>
            <a:r>
              <a:rPr lang="en-US"/>
              <a:t>Examples of Programs that Were Scaled Back or Ended Early</a:t>
            </a:r>
          </a:p>
        </p:txBody>
      </p:sp>
    </p:spTree>
    <p:extLst>
      <p:ext uri="{BB962C8B-B14F-4D97-AF65-F5344CB8AC3E}">
        <p14:creationId xmlns:p14="http://schemas.microsoft.com/office/powerpoint/2010/main" val="24561348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628096E-1ED2-2F34-DBC7-46C8084D8373}"/>
              </a:ext>
            </a:extLst>
          </p:cNvPr>
          <p:cNvSpPr>
            <a:spLocks noGrp="1"/>
          </p:cNvSpPr>
          <p:nvPr>
            <p:ph sz="quarter" idx="10"/>
          </p:nvPr>
        </p:nvSpPr>
        <p:spPr/>
        <p:txBody>
          <a:bodyPr vert="horz" lIns="91440" tIns="45720" rIns="91440" bIns="45720" rtlCol="0" anchor="t">
            <a:normAutofit/>
          </a:bodyPr>
          <a:lstStyle/>
          <a:p>
            <a:pPr marL="342900" indent="-342900">
              <a:lnSpc>
                <a:spcPct val="97000"/>
              </a:lnSpc>
              <a:spcBef>
                <a:spcPts val="0"/>
              </a:spcBef>
              <a:spcAft>
                <a:spcPts val="800"/>
              </a:spcAft>
              <a:buFont typeface="Symbol" panose="05050102010706020507" pitchFamily="18" charset="2"/>
              <a:buChar char=""/>
            </a:pPr>
            <a:r>
              <a:rPr lang="en-US" sz="2000" b="0" dirty="0">
                <a:solidFill>
                  <a:schemeClr val="tx1"/>
                </a:solidFill>
                <a:cs typeface="Calibri"/>
              </a:rPr>
              <a:t>The bill also </a:t>
            </a:r>
            <a:r>
              <a:rPr lang="en-US" sz="2000" dirty="0">
                <a:solidFill>
                  <a:schemeClr val="tx1"/>
                </a:solidFill>
                <a:cs typeface="Calibri"/>
              </a:rPr>
              <a:t>capped discretionary funding levels for FY 2024 and FY 2025</a:t>
            </a:r>
            <a:r>
              <a:rPr lang="en-US" sz="2000" b="0" dirty="0">
                <a:solidFill>
                  <a:schemeClr val="tx1"/>
                </a:solidFill>
                <a:cs typeface="Calibri"/>
              </a:rPr>
              <a:t>, which will likely impact CDC’s base budget through the annual appropriations process.</a:t>
            </a:r>
          </a:p>
          <a:p>
            <a:pPr marL="342900" indent="-342900">
              <a:lnSpc>
                <a:spcPct val="97000"/>
              </a:lnSpc>
              <a:spcBef>
                <a:spcPts val="0"/>
              </a:spcBef>
              <a:spcAft>
                <a:spcPts val="800"/>
              </a:spcAft>
              <a:buFont typeface="Symbol" panose="05050102010706020507" pitchFamily="18" charset="2"/>
              <a:buChar char=""/>
            </a:pPr>
            <a:r>
              <a:rPr lang="en-US" sz="2000" b="0" dirty="0">
                <a:solidFill>
                  <a:schemeClr val="tx1"/>
                </a:solidFill>
                <a:cs typeface="Calibri"/>
              </a:rPr>
              <a:t>In June, the House &amp; Senate released their allocations for Labor/H:</a:t>
            </a:r>
          </a:p>
          <a:p>
            <a:pPr marL="809625" lvl="1" indent="-228600">
              <a:lnSpc>
                <a:spcPct val="107000"/>
              </a:lnSpc>
              <a:spcBef>
                <a:spcPts val="0"/>
              </a:spcBef>
              <a:spcAft>
                <a:spcPts val="800"/>
              </a:spcAft>
              <a:buClr>
                <a:schemeClr val="accent1">
                  <a:lumMod val="75000"/>
                </a:schemeClr>
              </a:buClr>
              <a:buFont typeface="Wingdings" panose="05000000000000000000" pitchFamily="2" charset="2"/>
              <a:buChar char=""/>
            </a:pPr>
            <a:r>
              <a:rPr lang="en-US" sz="2000" dirty="0">
                <a:cs typeface="Times New Roman"/>
              </a:rPr>
              <a:t>Senate cap: Labor-HHS-Education: $195.2 billion</a:t>
            </a:r>
          </a:p>
          <a:p>
            <a:pPr marL="809625" lvl="1" indent="-228600">
              <a:lnSpc>
                <a:spcPct val="107000"/>
              </a:lnSpc>
              <a:spcBef>
                <a:spcPts val="0"/>
              </a:spcBef>
              <a:spcAft>
                <a:spcPts val="800"/>
              </a:spcAft>
              <a:buClr>
                <a:schemeClr val="accent1">
                  <a:lumMod val="75000"/>
                </a:schemeClr>
              </a:buClr>
              <a:buFont typeface="Wingdings" panose="05000000000000000000" pitchFamily="2" charset="2"/>
              <a:buChar char=""/>
            </a:pPr>
            <a:r>
              <a:rPr lang="en-US" sz="2000" dirty="0">
                <a:cs typeface="Times New Roman"/>
              </a:rPr>
              <a:t>House cap: Labor-HHS-Education: $147.1 billion</a:t>
            </a:r>
          </a:p>
          <a:p>
            <a:pPr marL="342900" indent="-342900">
              <a:lnSpc>
                <a:spcPct val="97000"/>
              </a:lnSpc>
              <a:spcBef>
                <a:spcPts val="0"/>
              </a:spcBef>
              <a:spcAft>
                <a:spcPts val="800"/>
              </a:spcAft>
              <a:buFont typeface="Symbol" panose="05050102010706020507" pitchFamily="18" charset="2"/>
              <a:buChar char=""/>
            </a:pPr>
            <a:r>
              <a:rPr lang="en-US" sz="2000" b="0" dirty="0">
                <a:solidFill>
                  <a:schemeClr val="tx1"/>
                </a:solidFill>
                <a:cs typeface="Calibri"/>
              </a:rPr>
              <a:t>House $48.1 billion lower than Senate and the Senate is almost $12 billion below FY 2023 levels. The House LHHS Sub-committee subsequently revised the planned budget cap, it is now $23 billion lower. </a:t>
            </a:r>
          </a:p>
          <a:p>
            <a:pPr marL="342900" indent="-342900">
              <a:lnSpc>
                <a:spcPct val="97000"/>
              </a:lnSpc>
              <a:spcBef>
                <a:spcPts val="0"/>
              </a:spcBef>
              <a:spcAft>
                <a:spcPts val="800"/>
              </a:spcAft>
              <a:buFont typeface="Symbol" panose="05050102010706020507" pitchFamily="18" charset="2"/>
              <a:buChar char=""/>
            </a:pPr>
            <a:r>
              <a:rPr lang="en-US" sz="2000" b="0" dirty="0">
                <a:solidFill>
                  <a:schemeClr val="tx1"/>
                </a:solidFill>
                <a:cs typeface="Calibri"/>
              </a:rPr>
              <a:t>The Senate mark was $9.142 billion, including $7.712 billion in budget authority, $1.186 billion in Prevention Fund, and $244.330 million in transfers from PHS Evaluation funds. In total, roughly $40 million below the FY 2023 Enacted. </a:t>
            </a:r>
            <a:endParaRPr lang="en-US" sz="2000" b="0" dirty="0">
              <a:solidFill>
                <a:schemeClr val="tx1"/>
              </a:solidFill>
              <a:cs typeface="Calibri" panose="020F0502020204030204" pitchFamily="34" charset="0"/>
            </a:endParaRPr>
          </a:p>
          <a:p>
            <a:endParaRPr lang="en-US" sz="2200" b="0"/>
          </a:p>
          <a:p>
            <a:endParaRPr lang="en-US" sz="2200"/>
          </a:p>
        </p:txBody>
      </p:sp>
      <p:sp>
        <p:nvSpPr>
          <p:cNvPr id="2" name="Title 1">
            <a:extLst>
              <a:ext uri="{FF2B5EF4-FFF2-40B4-BE49-F238E27FC236}">
                <a16:creationId xmlns:a16="http://schemas.microsoft.com/office/drawing/2014/main" id="{ED8D131D-B724-B2FC-9196-7AD090BD882C}"/>
              </a:ext>
            </a:extLst>
          </p:cNvPr>
          <p:cNvSpPr>
            <a:spLocks noGrp="1"/>
          </p:cNvSpPr>
          <p:nvPr>
            <p:ph type="title"/>
          </p:nvPr>
        </p:nvSpPr>
        <p:spPr/>
        <p:txBody>
          <a:bodyPr/>
          <a:lstStyle/>
          <a:p>
            <a:r>
              <a:rPr lang="en-US"/>
              <a:t>Other FRA Impacts Beyond COVID-19: Data Subject to Change	</a:t>
            </a:r>
          </a:p>
        </p:txBody>
      </p:sp>
    </p:spTree>
    <p:extLst>
      <p:ext uri="{BB962C8B-B14F-4D97-AF65-F5344CB8AC3E}">
        <p14:creationId xmlns:p14="http://schemas.microsoft.com/office/powerpoint/2010/main" val="6134413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7B7A43A-F15E-9812-12EB-4A0A71ABBE85}"/>
              </a:ext>
            </a:extLst>
          </p:cNvPr>
          <p:cNvSpPr>
            <a:spLocks noGrp="1"/>
          </p:cNvSpPr>
          <p:nvPr>
            <p:ph sz="quarter" idx="10"/>
          </p:nvPr>
        </p:nvSpPr>
        <p:spPr/>
        <p:txBody>
          <a:bodyPr/>
          <a:lstStyle/>
          <a:p>
            <a:r>
              <a:rPr lang="en-US"/>
              <a:t>Background</a:t>
            </a:r>
          </a:p>
        </p:txBody>
      </p:sp>
    </p:spTree>
    <p:extLst>
      <p:ext uri="{BB962C8B-B14F-4D97-AF65-F5344CB8AC3E}">
        <p14:creationId xmlns:p14="http://schemas.microsoft.com/office/powerpoint/2010/main" val="9770917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EC4F4A-B8BD-38A7-F079-6B61C004ED06}"/>
              </a:ext>
            </a:extLst>
          </p:cNvPr>
          <p:cNvSpPr>
            <a:spLocks noGrp="1"/>
          </p:cNvSpPr>
          <p:nvPr>
            <p:ph sz="quarter" idx="10"/>
          </p:nvPr>
        </p:nvSpPr>
        <p:spPr>
          <a:xfrm>
            <a:off x="854557" y="1315844"/>
            <a:ext cx="10497656" cy="5019504"/>
          </a:xfrm>
        </p:spPr>
        <p:txBody>
          <a:bodyPr vert="horz" lIns="91440" tIns="45720" rIns="91440" bIns="45720" rtlCol="0" anchor="t">
            <a:normAutofit fontScale="92500"/>
          </a:bodyPr>
          <a:lstStyle/>
          <a:p>
            <a:pPr marL="342900" indent="-342900">
              <a:lnSpc>
                <a:spcPct val="87000"/>
              </a:lnSpc>
              <a:spcBef>
                <a:spcPts val="0"/>
              </a:spcBef>
              <a:spcAft>
                <a:spcPts val="800"/>
              </a:spcAft>
              <a:buFont typeface="Symbol" panose="05050102010706020507" pitchFamily="18" charset="2"/>
              <a:buChar char=""/>
            </a:pPr>
            <a:r>
              <a:rPr lang="en-US" sz="2200" dirty="0">
                <a:solidFill>
                  <a:schemeClr val="tx1"/>
                </a:solidFill>
                <a:cs typeface="Calibri"/>
              </a:rPr>
              <a:t>Immunization Information Systems (IIS) ($163M): </a:t>
            </a:r>
            <a:r>
              <a:rPr lang="en-US" sz="2200" b="0" dirty="0">
                <a:solidFill>
                  <a:schemeClr val="tx1"/>
                </a:solidFill>
                <a:cs typeface="Calibri"/>
              </a:rPr>
              <a:t>Planned to support critical operations, maintenance, and modernization of IIS over two years. This funding would have been provided to 64 jurisdictions to operate, maintain, and modernize systems, improvements to support reporting and data sharing, and ongoing operations and maintenance of infrastructure that enables data exchange between jurisdictions and providers.  </a:t>
            </a:r>
            <a:endParaRPr lang="en-US" sz="2200" b="0" dirty="0">
              <a:solidFill>
                <a:schemeClr val="tx1"/>
              </a:solidFill>
              <a:cs typeface="Calibri" panose="020F0502020204030204" pitchFamily="34" charset="0"/>
            </a:endParaRPr>
          </a:p>
          <a:p>
            <a:pPr marL="342900" indent="-342900">
              <a:lnSpc>
                <a:spcPct val="87000"/>
              </a:lnSpc>
              <a:spcBef>
                <a:spcPts val="0"/>
              </a:spcBef>
              <a:spcAft>
                <a:spcPts val="800"/>
              </a:spcAft>
              <a:buFont typeface="Symbol" panose="05050102010706020507" pitchFamily="18" charset="2"/>
              <a:buChar char=""/>
            </a:pPr>
            <a:r>
              <a:rPr lang="en-US" sz="2200" dirty="0">
                <a:solidFill>
                  <a:schemeClr val="tx1"/>
                </a:solidFill>
                <a:cs typeface="Calibri"/>
              </a:rPr>
              <a:t>Partnering for Vaccine Equity (P4VE) program ($150M): </a:t>
            </a:r>
            <a:r>
              <a:rPr lang="en-US" sz="2200" b="0" dirty="0">
                <a:solidFill>
                  <a:schemeClr val="tx1"/>
                </a:solidFill>
                <a:cs typeface="Calibri"/>
              </a:rPr>
              <a:t>P4VE is one of CDC’s flagship health and racial equity programs. Launched at the beginning of the pandemic, P4VE has provided funding and support to a diverse array of partners, to provide an unprecedented level of support for work within communities using trusted messengers to increase vaccine equity in racial and ethnic minority communities across the country.</a:t>
            </a:r>
          </a:p>
          <a:p>
            <a:pPr marL="342900" indent="-342900">
              <a:lnSpc>
                <a:spcPct val="87000"/>
              </a:lnSpc>
              <a:spcBef>
                <a:spcPts val="0"/>
              </a:spcBef>
              <a:spcAft>
                <a:spcPts val="800"/>
              </a:spcAft>
              <a:buFont typeface="Symbol" panose="05050102010706020507" pitchFamily="18" charset="2"/>
              <a:buChar char=""/>
            </a:pPr>
            <a:r>
              <a:rPr lang="en-US" sz="2200" b="1" dirty="0">
                <a:solidFill>
                  <a:schemeClr val="tx1"/>
                </a:solidFill>
                <a:effectLst/>
                <a:latin typeface="Calibri"/>
                <a:ea typeface="Calibri" panose="020F0502020204030204" pitchFamily="34" charset="0"/>
                <a:cs typeface="Calibri"/>
              </a:rPr>
              <a:t>Vaccine Confidence ($102M):</a:t>
            </a:r>
            <a:r>
              <a:rPr lang="en-US" sz="2200" dirty="0">
                <a:solidFill>
                  <a:schemeClr val="tx1"/>
                </a:solidFill>
                <a:effectLst/>
                <a:latin typeface="Calibri"/>
                <a:ea typeface="Calibri" panose="020F0502020204030204" pitchFamily="34" charset="0"/>
                <a:cs typeface="Calibri"/>
              </a:rPr>
              <a:t> </a:t>
            </a:r>
            <a:r>
              <a:rPr lang="en-US" sz="2200" b="0" dirty="0">
                <a:solidFill>
                  <a:schemeClr val="tx1"/>
                </a:solidFill>
                <a:latin typeface="Calibri"/>
                <a:ea typeface="Calibri" panose="020F0502020204030204" pitchFamily="34" charset="0"/>
                <a:cs typeface="Calibri"/>
              </a:rPr>
              <a:t>F</a:t>
            </a:r>
            <a:r>
              <a:rPr lang="en-US" sz="2200" b="0" dirty="0">
                <a:solidFill>
                  <a:schemeClr val="tx1"/>
                </a:solidFill>
                <a:effectLst/>
                <a:latin typeface="Calibri"/>
                <a:ea typeface="Calibri" panose="020F0502020204030204" pitchFamily="34" charset="0"/>
                <a:cs typeface="Calibri"/>
              </a:rPr>
              <a:t>unding supported continued development and dissemination of COVID-19 vaccine resources, for both the provider community and the general public. Communications resources are supported by CDC’s national vaccinate with confidence strategy and include evidence-based information about vaccine development, safety monitoring, approval processes, recommendation criteria, and technical aspects of the COVID-19 vaccine program, such as storage and handling, vaccine administration, and use of the new and expanded vaccine tracking and monitoring systems.</a:t>
            </a:r>
            <a:r>
              <a:rPr lang="en-US" sz="2200" b="0" dirty="0">
                <a:solidFill>
                  <a:schemeClr val="tx1"/>
                </a:solidFill>
                <a:latin typeface="Calibri"/>
                <a:ea typeface="Calibri" panose="020F0502020204030204" pitchFamily="34" charset="0"/>
                <a:cs typeface="Calibri"/>
              </a:rPr>
              <a:t> </a:t>
            </a:r>
            <a:endParaRPr lang="en-US" sz="2200" b="0">
              <a:solidFill>
                <a:schemeClr val="tx1"/>
              </a:solidFill>
              <a:cs typeface="Calibri" panose="020F0502020204030204" pitchFamily="34" charset="0"/>
            </a:endParaRPr>
          </a:p>
        </p:txBody>
      </p:sp>
      <p:sp>
        <p:nvSpPr>
          <p:cNvPr id="2" name="Title 1">
            <a:extLst>
              <a:ext uri="{FF2B5EF4-FFF2-40B4-BE49-F238E27FC236}">
                <a16:creationId xmlns:a16="http://schemas.microsoft.com/office/drawing/2014/main" id="{E7549D4B-86E6-8DD9-0501-41DC8C3D6BC2}"/>
              </a:ext>
            </a:extLst>
          </p:cNvPr>
          <p:cNvSpPr>
            <a:spLocks noGrp="1"/>
          </p:cNvSpPr>
          <p:nvPr>
            <p:ph type="title"/>
          </p:nvPr>
        </p:nvSpPr>
        <p:spPr>
          <a:xfrm>
            <a:off x="839788" y="365125"/>
            <a:ext cx="10515600" cy="716543"/>
          </a:xfrm>
        </p:spPr>
        <p:txBody>
          <a:bodyPr/>
          <a:lstStyle/>
          <a:p>
            <a:r>
              <a:rPr lang="en-US"/>
              <a:t>Programs that Were Reduced or Ended Early</a:t>
            </a:r>
          </a:p>
        </p:txBody>
      </p:sp>
    </p:spTree>
    <p:extLst>
      <p:ext uri="{BB962C8B-B14F-4D97-AF65-F5344CB8AC3E}">
        <p14:creationId xmlns:p14="http://schemas.microsoft.com/office/powerpoint/2010/main" val="31580416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EC4F4A-B8BD-38A7-F079-6B61C004ED06}"/>
              </a:ext>
            </a:extLst>
          </p:cNvPr>
          <p:cNvSpPr>
            <a:spLocks noGrp="1"/>
          </p:cNvSpPr>
          <p:nvPr>
            <p:ph sz="quarter" idx="10"/>
          </p:nvPr>
        </p:nvSpPr>
        <p:spPr>
          <a:xfrm>
            <a:off x="854557" y="1248937"/>
            <a:ext cx="10497656" cy="5609063"/>
          </a:xfrm>
        </p:spPr>
        <p:txBody>
          <a:bodyPr vert="horz" lIns="91440" tIns="45720" rIns="91440" bIns="45720" rtlCol="0" anchor="t">
            <a:normAutofit/>
          </a:bodyPr>
          <a:lstStyle/>
          <a:p>
            <a:pPr marL="342900" indent="-342900">
              <a:lnSpc>
                <a:spcPct val="87000"/>
              </a:lnSpc>
              <a:spcBef>
                <a:spcPts val="0"/>
              </a:spcBef>
              <a:spcAft>
                <a:spcPts val="800"/>
              </a:spcAft>
              <a:buFont typeface="Symbol" panose="05050102010706020507" pitchFamily="18" charset="2"/>
              <a:buChar char=""/>
            </a:pPr>
            <a:r>
              <a:rPr lang="en-US" sz="2200" dirty="0">
                <a:solidFill>
                  <a:schemeClr val="tx1"/>
                </a:solidFill>
                <a:cs typeface="Calibri"/>
              </a:rPr>
              <a:t>Global Vaccine Readiness and Technical Assistance ($62.5M): </a:t>
            </a:r>
            <a:r>
              <a:rPr lang="en-US" sz="2200" b="0" dirty="0">
                <a:solidFill>
                  <a:schemeClr val="tx1"/>
                </a:solidFill>
                <a:cs typeface="Calibri"/>
              </a:rPr>
              <a:t>Funding supported countries to vaccinate target populations rapidly to achieve high coverage, including among special populations such as displaced, refugee, and migrant populations. Funding also supported safety and effectiveness monitoring and evaluation and strengthening public health programs to minimize the negative effect of the COVID-19 pandemic on the prevention and control of other vaccine preventable diseases.</a:t>
            </a:r>
          </a:p>
          <a:p>
            <a:pPr marL="342900" indent="-342900">
              <a:lnSpc>
                <a:spcPct val="87000"/>
              </a:lnSpc>
              <a:spcBef>
                <a:spcPts val="0"/>
              </a:spcBef>
              <a:spcAft>
                <a:spcPts val="800"/>
              </a:spcAft>
              <a:buFont typeface="Symbol" panose="05050102010706020507" pitchFamily="18" charset="2"/>
              <a:buChar char=""/>
            </a:pPr>
            <a:r>
              <a:rPr lang="en-US" sz="2200" dirty="0">
                <a:solidFill>
                  <a:schemeClr val="tx1"/>
                </a:solidFill>
                <a:cs typeface="Calibri"/>
              </a:rPr>
              <a:t>Enhanced Pan-Respiratory Surveillance ($102.5M): </a:t>
            </a:r>
            <a:r>
              <a:rPr lang="en-US" sz="2200" b="0" dirty="0">
                <a:solidFill>
                  <a:schemeClr val="tx1"/>
                </a:solidFill>
                <a:cs typeface="Calibri"/>
              </a:rPr>
              <a:t>Funding supported sample/data collection, access, and strengthening laboratory and healthcare technical capacity to enhance detection of respiratory disease threats by CDC and country partners globally, focused on diseases of pandemic potential.</a:t>
            </a:r>
          </a:p>
          <a:p>
            <a:pPr marL="342900" indent="-342900">
              <a:lnSpc>
                <a:spcPct val="87000"/>
              </a:lnSpc>
              <a:spcBef>
                <a:spcPts val="0"/>
              </a:spcBef>
              <a:spcAft>
                <a:spcPts val="800"/>
              </a:spcAft>
              <a:buFont typeface="Symbol" panose="05050102010706020507" pitchFamily="18" charset="2"/>
              <a:buChar char=""/>
            </a:pPr>
            <a:r>
              <a:rPr lang="en-US" sz="2200" dirty="0">
                <a:solidFill>
                  <a:schemeClr val="tx1"/>
                </a:solidFill>
                <a:cs typeface="Calibri"/>
              </a:rPr>
              <a:t>Global Public Health Data Innovation ($46.9M): </a:t>
            </a:r>
            <a:r>
              <a:rPr lang="en-US" sz="2200" b="0" dirty="0">
                <a:solidFill>
                  <a:schemeClr val="tx1"/>
                </a:solidFill>
                <a:cs typeface="Calibri"/>
              </a:rPr>
              <a:t>Funding supported development of sustainable partnerships and innovative investments in public health data exchange and informatics to modernize approaches to prevention, detection and response to COVID-19, ongoing public health threats and future pandemic threats. This activity is closely coordinated with CDC’s Data Modernization Initiative and Forecasting Center.</a:t>
            </a:r>
          </a:p>
        </p:txBody>
      </p:sp>
      <p:sp>
        <p:nvSpPr>
          <p:cNvPr id="2" name="Title 1">
            <a:extLst>
              <a:ext uri="{FF2B5EF4-FFF2-40B4-BE49-F238E27FC236}">
                <a16:creationId xmlns:a16="http://schemas.microsoft.com/office/drawing/2014/main" id="{E7549D4B-86E6-8DD9-0501-41DC8C3D6BC2}"/>
              </a:ext>
            </a:extLst>
          </p:cNvPr>
          <p:cNvSpPr>
            <a:spLocks noGrp="1"/>
          </p:cNvSpPr>
          <p:nvPr>
            <p:ph type="title"/>
          </p:nvPr>
        </p:nvSpPr>
        <p:spPr>
          <a:xfrm>
            <a:off x="839788" y="365126"/>
            <a:ext cx="10515600" cy="683090"/>
          </a:xfrm>
        </p:spPr>
        <p:txBody>
          <a:bodyPr/>
          <a:lstStyle/>
          <a:p>
            <a:r>
              <a:rPr lang="en-US"/>
              <a:t>Programs that Were Reduced or Ended Early (cont.)</a:t>
            </a:r>
          </a:p>
        </p:txBody>
      </p:sp>
    </p:spTree>
    <p:extLst>
      <p:ext uri="{BB962C8B-B14F-4D97-AF65-F5344CB8AC3E}">
        <p14:creationId xmlns:p14="http://schemas.microsoft.com/office/powerpoint/2010/main" val="28859547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EC4F4A-B8BD-38A7-F079-6B61C004ED06}"/>
              </a:ext>
            </a:extLst>
          </p:cNvPr>
          <p:cNvSpPr>
            <a:spLocks noGrp="1"/>
          </p:cNvSpPr>
          <p:nvPr>
            <p:ph sz="quarter" idx="10"/>
          </p:nvPr>
        </p:nvSpPr>
        <p:spPr/>
        <p:txBody>
          <a:bodyPr vert="horz" lIns="91440" tIns="45720" rIns="91440" bIns="45720" rtlCol="0" anchor="t">
            <a:normAutofit/>
          </a:bodyPr>
          <a:lstStyle/>
          <a:p>
            <a:pPr marL="342900" indent="-342900">
              <a:lnSpc>
                <a:spcPct val="107000"/>
              </a:lnSpc>
              <a:spcBef>
                <a:spcPts val="0"/>
              </a:spcBef>
              <a:spcAft>
                <a:spcPts val="800"/>
              </a:spcAft>
              <a:buFont typeface="Arial" panose="020B0604020202020204" pitchFamily="34" charset="0"/>
              <a:buChar char="•"/>
            </a:pPr>
            <a:r>
              <a:rPr lang="en-US" sz="2200" b="1">
                <a:solidFill>
                  <a:schemeClr val="tx1"/>
                </a:solidFill>
                <a:effectLst/>
                <a:latin typeface="Calibri"/>
                <a:ea typeface="Calibri" panose="020F0502020204030204" pitchFamily="34" charset="0"/>
                <a:cs typeface="Calibri"/>
              </a:rPr>
              <a:t>Disease Intervention Specialists ($447.9M):</a:t>
            </a:r>
            <a:r>
              <a:rPr lang="en-US" sz="2200">
                <a:solidFill>
                  <a:schemeClr val="tx1"/>
                </a:solidFill>
                <a:effectLst/>
                <a:latin typeface="Calibri"/>
                <a:ea typeface="Calibri" panose="020F0502020204030204" pitchFamily="34" charset="0"/>
                <a:cs typeface="Calibri"/>
              </a:rPr>
              <a:t> </a:t>
            </a:r>
            <a:r>
              <a:rPr lang="en-US" sz="2200" b="0">
                <a:solidFill>
                  <a:schemeClr val="tx1"/>
                </a:solidFill>
                <a:effectLst/>
                <a:latin typeface="Calibri"/>
                <a:ea typeface="Calibri" panose="020F0502020204030204" pitchFamily="34" charset="0"/>
                <a:cs typeface="Calibri"/>
              </a:rPr>
              <a:t>by ending this </a:t>
            </a:r>
            <a:r>
              <a:rPr lang="en-US" sz="2200" b="0" u="sng" dirty="0">
                <a:solidFill>
                  <a:schemeClr val="tx1"/>
                </a:solidFill>
                <a:effectLst/>
                <a:latin typeface="Calibri"/>
                <a:ea typeface="Calibri" panose="020F0502020204030204" pitchFamily="34" charset="0"/>
                <a:cs typeface="Calibri"/>
                <a:hlinkClick r:id="rId2">
                  <a:extLst>
                    <a:ext uri="{A12FA001-AC4F-418D-AE19-62706E023703}">
                      <ahyp:hlinkClr xmlns:ahyp="http://schemas.microsoft.com/office/drawing/2018/hyperlinkcolor" val="tx"/>
                    </a:ext>
                  </a:extLst>
                </a:hlinkClick>
              </a:rPr>
              <a:t>program</a:t>
            </a:r>
            <a:r>
              <a:rPr lang="en-US" sz="2200" b="0" dirty="0">
                <a:solidFill>
                  <a:schemeClr val="tx1"/>
                </a:solidFill>
                <a:effectLst/>
                <a:latin typeface="Calibri"/>
                <a:ea typeface="Calibri" panose="020F0502020204030204" pitchFamily="34" charset="0"/>
                <a:cs typeface="Calibri"/>
              </a:rPr>
              <a:t> early, CDC will not provide the final two years of funding to jurisdictions to supplement an existing 5-year program designed to train staff on contact tracing and case investigations.</a:t>
            </a:r>
          </a:p>
          <a:p>
            <a:pPr marL="342900" indent="-342900">
              <a:lnSpc>
                <a:spcPct val="107000"/>
              </a:lnSpc>
              <a:spcBef>
                <a:spcPts val="0"/>
              </a:spcBef>
              <a:spcAft>
                <a:spcPts val="800"/>
              </a:spcAft>
              <a:buFont typeface="Arial" panose="020B0604020202020204" pitchFamily="34" charset="0"/>
              <a:buChar char="•"/>
            </a:pPr>
            <a:r>
              <a:rPr lang="en-US" sz="2200" b="1" dirty="0">
                <a:solidFill>
                  <a:schemeClr val="tx1"/>
                </a:solidFill>
                <a:effectLst/>
                <a:latin typeface="Calibri"/>
                <a:ea typeface="Calibri" panose="020F0502020204030204" pitchFamily="34" charset="0"/>
                <a:cs typeface="Times New Roman"/>
              </a:rPr>
              <a:t>Laboratory Data Exchange ($237.8M)</a:t>
            </a:r>
            <a:r>
              <a:rPr lang="en-US" sz="2200" dirty="0">
                <a:solidFill>
                  <a:schemeClr val="tx1"/>
                </a:solidFill>
                <a:effectLst/>
                <a:latin typeface="Calibri"/>
                <a:ea typeface="Calibri" panose="020F0502020204030204" pitchFamily="34" charset="0"/>
                <a:cs typeface="Times New Roman"/>
              </a:rPr>
              <a:t>:</a:t>
            </a:r>
            <a:r>
              <a:rPr lang="en-US" sz="2200" b="0" dirty="0">
                <a:solidFill>
                  <a:schemeClr val="tx1"/>
                </a:solidFill>
                <a:effectLst/>
                <a:latin typeface="Calibri"/>
                <a:ea typeface="Calibri" panose="020F0502020204030204" pitchFamily="34" charset="0"/>
                <a:cs typeface="Times New Roman"/>
              </a:rPr>
              <a:t> This </a:t>
            </a:r>
            <a:r>
              <a:rPr lang="en-US" sz="2200" b="0" u="sng" dirty="0">
                <a:solidFill>
                  <a:schemeClr val="tx1"/>
                </a:solidFill>
                <a:effectLst/>
                <a:latin typeface="Calibri"/>
                <a:ea typeface="Calibri" panose="020F0502020204030204" pitchFamily="34" charset="0"/>
                <a:cs typeface="Times New Roman"/>
                <a:hlinkClick r:id="rId3">
                  <a:extLst>
                    <a:ext uri="{A12FA001-AC4F-418D-AE19-62706E023703}">
                      <ahyp:hlinkClr xmlns:ahyp="http://schemas.microsoft.com/office/drawing/2018/hyperlinkcolor" val="tx"/>
                    </a:ext>
                  </a:extLst>
                </a:hlinkClick>
              </a:rPr>
              <a:t>data initiative</a:t>
            </a:r>
            <a:r>
              <a:rPr lang="en-US" sz="2200" b="0" dirty="0">
                <a:solidFill>
                  <a:schemeClr val="tx1"/>
                </a:solidFill>
                <a:effectLst/>
                <a:latin typeface="Calibri"/>
                <a:ea typeface="Calibri" panose="020F0502020204030204" pitchFamily="34" charset="0"/>
                <a:cs typeface="Times New Roman"/>
              </a:rPr>
              <a:t> supports the automated electronic transmission of laboratory data between public health and the nation’s clinical, commercial, and public health laboratories.</a:t>
            </a:r>
          </a:p>
          <a:p>
            <a:pPr marL="342900" indent="-342900">
              <a:lnSpc>
                <a:spcPct val="107000"/>
              </a:lnSpc>
              <a:spcBef>
                <a:spcPts val="0"/>
              </a:spcBef>
              <a:spcAft>
                <a:spcPts val="800"/>
              </a:spcAft>
              <a:buFont typeface="Arial" panose="020B0604020202020204" pitchFamily="34" charset="0"/>
              <a:buChar char="•"/>
            </a:pPr>
            <a:r>
              <a:rPr lang="en-US" sz="2200" b="1" dirty="0">
                <a:solidFill>
                  <a:schemeClr val="tx1"/>
                </a:solidFill>
                <a:effectLst/>
                <a:latin typeface="Calibri"/>
                <a:ea typeface="Calibri" panose="020F0502020204030204" pitchFamily="34" charset="0"/>
                <a:cs typeface="Calibri"/>
              </a:rPr>
              <a:t>Public Health AmeriCorps ($118.3M)</a:t>
            </a:r>
            <a:r>
              <a:rPr lang="en-US" sz="2200" dirty="0">
                <a:solidFill>
                  <a:schemeClr val="tx1"/>
                </a:solidFill>
                <a:effectLst/>
                <a:latin typeface="Calibri"/>
                <a:ea typeface="Calibri" panose="020F0502020204030204" pitchFamily="34" charset="0"/>
                <a:cs typeface="Calibri"/>
              </a:rPr>
              <a:t>: </a:t>
            </a:r>
            <a:r>
              <a:rPr lang="en-US" sz="2200" b="0" dirty="0">
                <a:solidFill>
                  <a:schemeClr val="tx1"/>
                </a:solidFill>
                <a:effectLst/>
                <a:latin typeface="Calibri"/>
                <a:ea typeface="Calibri" panose="020F0502020204030204" pitchFamily="34" charset="0"/>
                <a:cs typeface="Calibri"/>
              </a:rPr>
              <a:t>This </a:t>
            </a:r>
            <a:r>
              <a:rPr lang="en-US" sz="2200" b="0" u="sng" dirty="0">
                <a:solidFill>
                  <a:schemeClr val="tx1"/>
                </a:solidFill>
                <a:effectLst/>
                <a:latin typeface="Calibri"/>
                <a:ea typeface="Calibri" panose="020F0502020204030204" pitchFamily="34" charset="0"/>
                <a:cs typeface="Calibri"/>
                <a:hlinkClick r:id="rId4">
                  <a:extLst>
                    <a:ext uri="{A12FA001-AC4F-418D-AE19-62706E023703}">
                      <ahyp:hlinkClr xmlns:ahyp="http://schemas.microsoft.com/office/drawing/2018/hyperlinkcolor" val="tx"/>
                    </a:ext>
                  </a:extLst>
                </a:hlinkClick>
              </a:rPr>
              <a:t>program</a:t>
            </a:r>
            <a:r>
              <a:rPr lang="en-US" sz="2200" b="0" dirty="0">
                <a:solidFill>
                  <a:schemeClr val="tx1"/>
                </a:solidFill>
                <a:effectLst/>
                <a:latin typeface="Calibri"/>
                <a:ea typeface="Calibri" panose="020F0502020204030204" pitchFamily="34" charset="0"/>
                <a:cs typeface="Calibri"/>
              </a:rPr>
              <a:t> aims to build a new generation of public health leaders to help tackle COVID-19 and respond to other pressing public health needs.</a:t>
            </a:r>
            <a:r>
              <a:rPr lang="en-US" sz="2200" b="0" dirty="0">
                <a:solidFill>
                  <a:schemeClr val="tx1"/>
                </a:solidFill>
                <a:latin typeface="Calibri"/>
                <a:ea typeface="Calibri" panose="020F0502020204030204" pitchFamily="34" charset="0"/>
                <a:cs typeface="Calibri"/>
              </a:rPr>
              <a:t> </a:t>
            </a:r>
            <a:endParaRPr lang="en-US" sz="2200" b="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200"/>
          </a:p>
        </p:txBody>
      </p:sp>
      <p:sp>
        <p:nvSpPr>
          <p:cNvPr id="2" name="Title 1">
            <a:extLst>
              <a:ext uri="{FF2B5EF4-FFF2-40B4-BE49-F238E27FC236}">
                <a16:creationId xmlns:a16="http://schemas.microsoft.com/office/drawing/2014/main" id="{E7549D4B-86E6-8DD9-0501-41DC8C3D6BC2}"/>
              </a:ext>
            </a:extLst>
          </p:cNvPr>
          <p:cNvSpPr>
            <a:spLocks noGrp="1"/>
          </p:cNvSpPr>
          <p:nvPr>
            <p:ph type="title"/>
          </p:nvPr>
        </p:nvSpPr>
        <p:spPr/>
        <p:txBody>
          <a:bodyPr/>
          <a:lstStyle/>
          <a:p>
            <a:r>
              <a:rPr lang="en-US"/>
              <a:t>Programs that Were Reduced or Ended Early (cont.)</a:t>
            </a:r>
          </a:p>
        </p:txBody>
      </p:sp>
    </p:spTree>
    <p:extLst>
      <p:ext uri="{BB962C8B-B14F-4D97-AF65-F5344CB8AC3E}">
        <p14:creationId xmlns:p14="http://schemas.microsoft.com/office/powerpoint/2010/main" val="28650552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D125CE9-4F5F-4764-A39C-72F04723A1DA}"/>
              </a:ext>
            </a:extLst>
          </p:cNvPr>
          <p:cNvSpPr>
            <a:spLocks noGrp="1"/>
          </p:cNvSpPr>
          <p:nvPr>
            <p:ph sz="quarter" idx="10"/>
          </p:nvPr>
        </p:nvSpPr>
        <p:spPr>
          <a:xfrm>
            <a:off x="592931" y="3368844"/>
            <a:ext cx="11006137" cy="1395664"/>
          </a:xfrm>
        </p:spPr>
        <p:txBody>
          <a:bodyPr vert="horz" lIns="91440" tIns="45720" rIns="91440" bIns="45720" rtlCol="0" anchor="t">
            <a:normAutofit/>
          </a:bodyPr>
          <a:lstStyle/>
          <a:p>
            <a:r>
              <a:rPr lang="en-US"/>
              <a:t>Discussion</a:t>
            </a:r>
          </a:p>
        </p:txBody>
      </p:sp>
      <p:sp>
        <p:nvSpPr>
          <p:cNvPr id="3" name="Slide Number Placeholder 12">
            <a:extLst>
              <a:ext uri="{FF2B5EF4-FFF2-40B4-BE49-F238E27FC236}">
                <a16:creationId xmlns:a16="http://schemas.microsoft.com/office/drawing/2014/main" id="{DDB15E1C-ECB5-117B-D038-2E372A28F207}"/>
              </a:ext>
            </a:extLst>
          </p:cNvPr>
          <p:cNvSpPr txBox="1">
            <a:spLocks/>
          </p:cNvSpPr>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RPr lang="en-US"/>
            </a:defPPr>
            <a:lvl1pPr marL="0" marR="0" lvl="0" algn="r" defTabSz="914400" rtl="0" eaLnBrk="1" latinLnBrk="0" hangingPunct="1">
              <a:lnSpc>
                <a:spcPct val="100000"/>
              </a:lnSpc>
              <a:spcBef>
                <a:spcPts val="0"/>
              </a:spcBef>
              <a:spcAft>
                <a:spcPts val="0"/>
              </a:spcAft>
              <a:buClr>
                <a:srgbClr val="000000"/>
              </a:buClr>
              <a:buFont typeface="Arial"/>
              <a:buNone/>
              <a:defRPr sz="1000" b="0" i="0" u="none" strike="noStrike" kern="1200" cap="none">
                <a:solidFill>
                  <a:schemeClr val="dk2"/>
                </a:solidFill>
                <a:latin typeface="Arial"/>
                <a:ea typeface="Arial"/>
                <a:cs typeface="Arial"/>
                <a:sym typeface="Arial"/>
              </a:defRPr>
            </a:lvl1pPr>
            <a:lvl2pPr marL="457200" marR="0" lvl="1" algn="r" defTabSz="914400" rtl="0" eaLnBrk="1" latinLnBrk="0" hangingPunct="1">
              <a:lnSpc>
                <a:spcPct val="100000"/>
              </a:lnSpc>
              <a:spcBef>
                <a:spcPts val="0"/>
              </a:spcBef>
              <a:spcAft>
                <a:spcPts val="0"/>
              </a:spcAft>
              <a:buClr>
                <a:srgbClr val="000000"/>
              </a:buClr>
              <a:buFont typeface="Arial"/>
              <a:buNone/>
              <a:defRPr sz="1000" b="0" i="0" u="none" strike="noStrike" kern="1200" cap="none">
                <a:solidFill>
                  <a:schemeClr val="dk2"/>
                </a:solidFill>
                <a:latin typeface="Arial"/>
                <a:ea typeface="Arial"/>
                <a:cs typeface="Arial"/>
                <a:sym typeface="Arial"/>
              </a:defRPr>
            </a:lvl2pPr>
            <a:lvl3pPr marL="914400" marR="0" lvl="2" algn="r" defTabSz="914400" rtl="0" eaLnBrk="1" latinLnBrk="0" hangingPunct="1">
              <a:lnSpc>
                <a:spcPct val="100000"/>
              </a:lnSpc>
              <a:spcBef>
                <a:spcPts val="0"/>
              </a:spcBef>
              <a:spcAft>
                <a:spcPts val="0"/>
              </a:spcAft>
              <a:buClr>
                <a:srgbClr val="000000"/>
              </a:buClr>
              <a:buFont typeface="Arial"/>
              <a:buNone/>
              <a:defRPr sz="1000" b="0" i="0" u="none" strike="noStrike" kern="1200" cap="none">
                <a:solidFill>
                  <a:schemeClr val="dk2"/>
                </a:solidFill>
                <a:latin typeface="Arial"/>
                <a:ea typeface="Arial"/>
                <a:cs typeface="Arial"/>
                <a:sym typeface="Arial"/>
              </a:defRPr>
            </a:lvl3pPr>
            <a:lvl4pPr marL="1371600" marR="0" lvl="3" algn="r" defTabSz="914400" rtl="0" eaLnBrk="1" latinLnBrk="0" hangingPunct="1">
              <a:lnSpc>
                <a:spcPct val="100000"/>
              </a:lnSpc>
              <a:spcBef>
                <a:spcPts val="0"/>
              </a:spcBef>
              <a:spcAft>
                <a:spcPts val="0"/>
              </a:spcAft>
              <a:buClr>
                <a:srgbClr val="000000"/>
              </a:buClr>
              <a:buFont typeface="Arial"/>
              <a:buNone/>
              <a:defRPr sz="1000" b="0" i="0" u="none" strike="noStrike" kern="1200" cap="none">
                <a:solidFill>
                  <a:schemeClr val="dk2"/>
                </a:solidFill>
                <a:latin typeface="Arial"/>
                <a:ea typeface="Arial"/>
                <a:cs typeface="Arial"/>
                <a:sym typeface="Arial"/>
              </a:defRPr>
            </a:lvl4pPr>
            <a:lvl5pPr marL="1828800" marR="0" lvl="4" algn="r" defTabSz="914400" rtl="0" eaLnBrk="1" latinLnBrk="0" hangingPunct="1">
              <a:lnSpc>
                <a:spcPct val="100000"/>
              </a:lnSpc>
              <a:spcBef>
                <a:spcPts val="0"/>
              </a:spcBef>
              <a:spcAft>
                <a:spcPts val="0"/>
              </a:spcAft>
              <a:buClr>
                <a:srgbClr val="000000"/>
              </a:buClr>
              <a:buFont typeface="Arial"/>
              <a:buNone/>
              <a:defRPr sz="1000" b="0" i="0" u="none" strike="noStrike" kern="1200" cap="none">
                <a:solidFill>
                  <a:schemeClr val="dk2"/>
                </a:solidFill>
                <a:latin typeface="Arial"/>
                <a:ea typeface="Arial"/>
                <a:cs typeface="Arial"/>
                <a:sym typeface="Arial"/>
              </a:defRPr>
            </a:lvl5pPr>
            <a:lvl6pPr marL="2286000" marR="0" lvl="5" algn="r" defTabSz="914400" rtl="0" eaLnBrk="1" latinLnBrk="0" hangingPunct="1">
              <a:lnSpc>
                <a:spcPct val="100000"/>
              </a:lnSpc>
              <a:spcBef>
                <a:spcPts val="0"/>
              </a:spcBef>
              <a:spcAft>
                <a:spcPts val="0"/>
              </a:spcAft>
              <a:buClr>
                <a:srgbClr val="000000"/>
              </a:buClr>
              <a:buFont typeface="Arial"/>
              <a:buNone/>
              <a:defRPr sz="1000" b="0" i="0" u="none" strike="noStrike" kern="1200" cap="none">
                <a:solidFill>
                  <a:schemeClr val="dk2"/>
                </a:solidFill>
                <a:latin typeface="Arial"/>
                <a:ea typeface="Arial"/>
                <a:cs typeface="Arial"/>
                <a:sym typeface="Arial"/>
              </a:defRPr>
            </a:lvl6pPr>
            <a:lvl7pPr marL="2743200" marR="0" lvl="6" algn="r" defTabSz="914400" rtl="0" eaLnBrk="1" latinLnBrk="0" hangingPunct="1">
              <a:lnSpc>
                <a:spcPct val="100000"/>
              </a:lnSpc>
              <a:spcBef>
                <a:spcPts val="0"/>
              </a:spcBef>
              <a:spcAft>
                <a:spcPts val="0"/>
              </a:spcAft>
              <a:buClr>
                <a:srgbClr val="000000"/>
              </a:buClr>
              <a:buFont typeface="Arial"/>
              <a:buNone/>
              <a:defRPr sz="1000" b="0" i="0" u="none" strike="noStrike" kern="1200" cap="none">
                <a:solidFill>
                  <a:schemeClr val="dk2"/>
                </a:solidFill>
                <a:latin typeface="Arial"/>
                <a:ea typeface="Arial"/>
                <a:cs typeface="Arial"/>
                <a:sym typeface="Arial"/>
              </a:defRPr>
            </a:lvl7pPr>
            <a:lvl8pPr marL="3200400" marR="0" lvl="7" algn="r" defTabSz="914400" rtl="0" eaLnBrk="1" latinLnBrk="0" hangingPunct="1">
              <a:lnSpc>
                <a:spcPct val="100000"/>
              </a:lnSpc>
              <a:spcBef>
                <a:spcPts val="0"/>
              </a:spcBef>
              <a:spcAft>
                <a:spcPts val="0"/>
              </a:spcAft>
              <a:buClr>
                <a:srgbClr val="000000"/>
              </a:buClr>
              <a:buFont typeface="Arial"/>
              <a:buNone/>
              <a:defRPr sz="1000" b="0" i="0" u="none" strike="noStrike" kern="1200" cap="none">
                <a:solidFill>
                  <a:schemeClr val="dk2"/>
                </a:solidFill>
                <a:latin typeface="Arial"/>
                <a:ea typeface="Arial"/>
                <a:cs typeface="Arial"/>
                <a:sym typeface="Arial"/>
              </a:defRPr>
            </a:lvl8pPr>
            <a:lvl9pPr marL="3657600" marR="0" lvl="8" algn="r" defTabSz="914400" rtl="0" eaLnBrk="1" latinLnBrk="0" hangingPunct="1">
              <a:lnSpc>
                <a:spcPct val="100000"/>
              </a:lnSpc>
              <a:spcBef>
                <a:spcPts val="0"/>
              </a:spcBef>
              <a:spcAft>
                <a:spcPts val="0"/>
              </a:spcAft>
              <a:buClr>
                <a:srgbClr val="000000"/>
              </a:buClr>
              <a:buFont typeface="Arial"/>
              <a:buNone/>
              <a:defRPr sz="1000" b="0" i="0" u="none" strike="noStrike" kern="1200" cap="none">
                <a:solidFill>
                  <a:schemeClr val="dk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120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lang="en" sz="1000" b="0" i="0" u="none" strike="noStrike" kern="1200" cap="none" spc="0" normalizeH="0" baseline="0" noProof="0">
              <a:ln>
                <a:noFill/>
              </a:ln>
              <a:solidFill>
                <a:prstClr val="white"/>
              </a:solidFill>
              <a:effectLst/>
              <a:uLnTx/>
              <a:uFillTx/>
              <a:latin typeface="Arial"/>
              <a:cs typeface="Arial"/>
              <a:sym typeface="Arial"/>
            </a:endParaRPr>
          </a:p>
        </p:txBody>
      </p:sp>
    </p:spTree>
    <p:extLst>
      <p:ext uri="{BB962C8B-B14F-4D97-AF65-F5344CB8AC3E}">
        <p14:creationId xmlns:p14="http://schemas.microsoft.com/office/powerpoint/2010/main" val="22650316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A18A7C6-1789-4227-9B2A-ECBB8A73DDF7}"/>
              </a:ext>
            </a:extLst>
          </p:cNvPr>
          <p:cNvSpPr>
            <a:spLocks noGrp="1"/>
          </p:cNvSpPr>
          <p:nvPr>
            <p:ph type="body" idx="1"/>
          </p:nvPr>
        </p:nvSpPr>
        <p:spPr>
          <a:xfrm>
            <a:off x="637622" y="4029927"/>
            <a:ext cx="7772400" cy="1407046"/>
          </a:xfrm>
        </p:spPr>
        <p:txBody>
          <a:bodyPr>
            <a:normAutofit/>
          </a:bodyPr>
          <a:lstStyle/>
          <a:p>
            <a:r>
              <a:rPr lang="en-US" b="1">
                <a:latin typeface="Calibri"/>
                <a:ea typeface="Calibri"/>
                <a:cs typeface="Calibri"/>
              </a:rPr>
              <a:t>Mandy K. Cohen, MD, MPH</a:t>
            </a:r>
            <a:endParaRPr lang="en-US" b="1">
              <a:solidFill>
                <a:schemeClr val="bg2"/>
              </a:solidFill>
            </a:endParaRPr>
          </a:p>
          <a:p>
            <a:r>
              <a:rPr lang="en-US">
                <a:solidFill>
                  <a:schemeClr val="bg2"/>
                </a:solidFill>
              </a:rPr>
              <a:t>Director, CDC, and Administrator, Agency for Toxic Substances Disease Registry</a:t>
            </a:r>
          </a:p>
        </p:txBody>
      </p:sp>
      <p:sp>
        <p:nvSpPr>
          <p:cNvPr id="5" name="Content Placeholder 4">
            <a:extLst>
              <a:ext uri="{FF2B5EF4-FFF2-40B4-BE49-F238E27FC236}">
                <a16:creationId xmlns:a16="http://schemas.microsoft.com/office/drawing/2014/main" id="{8D125CE9-4F5F-4764-A39C-72F04723A1DA}"/>
              </a:ext>
            </a:extLst>
          </p:cNvPr>
          <p:cNvSpPr>
            <a:spLocks noGrp="1"/>
          </p:cNvSpPr>
          <p:nvPr>
            <p:ph sz="quarter" idx="10"/>
          </p:nvPr>
        </p:nvSpPr>
        <p:spPr>
          <a:xfrm>
            <a:off x="337226" y="3518745"/>
            <a:ext cx="11006137" cy="765238"/>
          </a:xfrm>
        </p:spPr>
        <p:txBody>
          <a:bodyPr vert="horz" lIns="91440" tIns="45720" rIns="91440" bIns="45720" rtlCol="0" anchor="t">
            <a:normAutofit/>
          </a:bodyPr>
          <a:lstStyle/>
          <a:p>
            <a:r>
              <a:rPr lang="en-US"/>
              <a:t>Agency Priorities and Updates</a:t>
            </a:r>
          </a:p>
        </p:txBody>
      </p:sp>
    </p:spTree>
    <p:extLst>
      <p:ext uri="{BB962C8B-B14F-4D97-AF65-F5344CB8AC3E}">
        <p14:creationId xmlns:p14="http://schemas.microsoft.com/office/powerpoint/2010/main" val="14346205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7B7A43A-F15E-9812-12EB-4A0A71ABBE85}"/>
              </a:ext>
            </a:extLst>
          </p:cNvPr>
          <p:cNvSpPr>
            <a:spLocks noGrp="1"/>
          </p:cNvSpPr>
          <p:nvPr>
            <p:ph sz="quarter" idx="10"/>
          </p:nvPr>
        </p:nvSpPr>
        <p:spPr/>
        <p:txBody>
          <a:bodyPr/>
          <a:lstStyle/>
          <a:p>
            <a:r>
              <a:rPr lang="en-US"/>
              <a:t>Discussion</a:t>
            </a:r>
          </a:p>
        </p:txBody>
      </p:sp>
    </p:spTree>
    <p:extLst>
      <p:ext uri="{BB962C8B-B14F-4D97-AF65-F5344CB8AC3E}">
        <p14:creationId xmlns:p14="http://schemas.microsoft.com/office/powerpoint/2010/main" val="3013689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83F75-E58D-4FB3-ABA5-33C47E48B212}"/>
              </a:ext>
            </a:extLst>
          </p:cNvPr>
          <p:cNvSpPr>
            <a:spLocks noGrp="1"/>
          </p:cNvSpPr>
          <p:nvPr>
            <p:ph type="title"/>
          </p:nvPr>
        </p:nvSpPr>
        <p:spPr/>
        <p:txBody>
          <a:bodyPr/>
          <a:lstStyle/>
          <a:p>
            <a:r>
              <a:rPr lang="en-US"/>
              <a:t>Quality Management System for Laboratories</a:t>
            </a:r>
          </a:p>
        </p:txBody>
      </p:sp>
      <p:sp>
        <p:nvSpPr>
          <p:cNvPr id="3" name="Content Placeholder 2">
            <a:extLst>
              <a:ext uri="{FF2B5EF4-FFF2-40B4-BE49-F238E27FC236}">
                <a16:creationId xmlns:a16="http://schemas.microsoft.com/office/drawing/2014/main" id="{04762D6D-5016-4AAA-BA20-562EED829669}"/>
              </a:ext>
            </a:extLst>
          </p:cNvPr>
          <p:cNvSpPr>
            <a:spLocks noGrp="1"/>
          </p:cNvSpPr>
          <p:nvPr>
            <p:ph sz="half" idx="2"/>
          </p:nvPr>
        </p:nvSpPr>
        <p:spPr>
          <a:xfrm>
            <a:off x="839788" y="1828800"/>
            <a:ext cx="5157787" cy="4812632"/>
          </a:xfrm>
        </p:spPr>
        <p:txBody>
          <a:bodyPr>
            <a:normAutofit/>
          </a:bodyPr>
          <a:lstStyle/>
          <a:p>
            <a:r>
              <a:rPr lang="en-US"/>
              <a:t>Quality Manual for Microbiological Laboratories (QMML)</a:t>
            </a:r>
          </a:p>
          <a:p>
            <a:pPr lvl="1"/>
            <a:r>
              <a:rPr lang="en-US"/>
              <a:t>Describes quality standards for CDC infectious disease laboratories</a:t>
            </a:r>
          </a:p>
          <a:p>
            <a:pPr lvl="2"/>
            <a:r>
              <a:rPr lang="en-US"/>
              <a:t>Clinical diagnostics</a:t>
            </a:r>
          </a:p>
          <a:p>
            <a:pPr lvl="2"/>
            <a:r>
              <a:rPr lang="en-US"/>
              <a:t>Surveillance</a:t>
            </a:r>
          </a:p>
          <a:p>
            <a:pPr lvl="2"/>
            <a:r>
              <a:rPr lang="en-US"/>
              <a:t>Research</a:t>
            </a:r>
          </a:p>
          <a:p>
            <a:pPr lvl="1"/>
            <a:r>
              <a:rPr lang="en-US"/>
              <a:t>Improvements based on feedback</a:t>
            </a:r>
          </a:p>
          <a:p>
            <a:pPr lvl="2"/>
            <a:r>
              <a:rPr lang="en-US"/>
              <a:t>Center laboratory leadership</a:t>
            </a:r>
          </a:p>
          <a:p>
            <a:pPr lvl="2"/>
            <a:r>
              <a:rPr lang="en-US"/>
              <a:t>CDC laboratory community</a:t>
            </a:r>
          </a:p>
          <a:p>
            <a:pPr lvl="2"/>
            <a:r>
              <a:rPr lang="en-US"/>
              <a:t>APHL laboratory directors</a:t>
            </a:r>
          </a:p>
          <a:p>
            <a:pPr lvl="1"/>
            <a:r>
              <a:rPr lang="en-US"/>
              <a:t>Implementation ongoing</a:t>
            </a:r>
          </a:p>
        </p:txBody>
      </p:sp>
      <p:sp>
        <p:nvSpPr>
          <p:cNvPr id="4" name="Content Placeholder 3">
            <a:extLst>
              <a:ext uri="{FF2B5EF4-FFF2-40B4-BE49-F238E27FC236}">
                <a16:creationId xmlns:a16="http://schemas.microsoft.com/office/drawing/2014/main" id="{D08CD182-EFFD-4B4F-B3D5-DAAEFAFD79FF}"/>
              </a:ext>
            </a:extLst>
          </p:cNvPr>
          <p:cNvSpPr>
            <a:spLocks noGrp="1"/>
          </p:cNvSpPr>
          <p:nvPr>
            <p:ph sz="quarter" idx="4"/>
          </p:nvPr>
        </p:nvSpPr>
        <p:spPr>
          <a:xfrm>
            <a:off x="6172200" y="1828800"/>
            <a:ext cx="5183188" cy="4812632"/>
          </a:xfrm>
        </p:spPr>
        <p:txBody>
          <a:bodyPr>
            <a:normAutofit fontScale="92500" lnSpcReduction="20000"/>
          </a:bodyPr>
          <a:lstStyle/>
          <a:p>
            <a:pPr>
              <a:spcBef>
                <a:spcPts val="600"/>
              </a:spcBef>
              <a:spcAft>
                <a:spcPts val="600"/>
              </a:spcAft>
            </a:pPr>
            <a:r>
              <a:rPr lang="en-US" sz="2600"/>
              <a:t>Electronic Quality Management System (eQMS)</a:t>
            </a:r>
          </a:p>
          <a:p>
            <a:pPr lvl="1">
              <a:spcBef>
                <a:spcPts val="600"/>
              </a:spcBef>
              <a:spcAft>
                <a:spcPts val="600"/>
              </a:spcAft>
            </a:pPr>
            <a:r>
              <a:rPr lang="en-US" sz="2600"/>
              <a:t>Designed to be flexible, easy to use, and facilitate CDC laboratory quality activities</a:t>
            </a:r>
          </a:p>
          <a:p>
            <a:pPr lvl="1">
              <a:spcBef>
                <a:spcPts val="600"/>
              </a:spcBef>
              <a:spcAft>
                <a:spcPts val="600"/>
              </a:spcAft>
            </a:pPr>
            <a:r>
              <a:rPr lang="en-US" sz="2600"/>
              <a:t>Track quality indicators:</a:t>
            </a:r>
          </a:p>
          <a:p>
            <a:pPr lvl="2">
              <a:spcBef>
                <a:spcPts val="600"/>
              </a:spcBef>
              <a:spcAft>
                <a:spcPts val="600"/>
              </a:spcAft>
            </a:pPr>
            <a:r>
              <a:rPr lang="en-US" sz="2200" b="1"/>
              <a:t>Document management</a:t>
            </a:r>
          </a:p>
          <a:p>
            <a:pPr lvl="2">
              <a:spcBef>
                <a:spcPts val="600"/>
              </a:spcBef>
              <a:spcAft>
                <a:spcPts val="600"/>
              </a:spcAft>
            </a:pPr>
            <a:r>
              <a:rPr lang="en-US" sz="2200" b="1"/>
              <a:t>Personnel training/qualifications</a:t>
            </a:r>
          </a:p>
          <a:p>
            <a:pPr lvl="2">
              <a:spcBef>
                <a:spcPts val="600"/>
              </a:spcBef>
              <a:spcAft>
                <a:spcPts val="600"/>
              </a:spcAft>
            </a:pPr>
            <a:r>
              <a:rPr lang="en-US" sz="2200"/>
              <a:t>Equipment/instrument maintenance</a:t>
            </a:r>
          </a:p>
          <a:p>
            <a:pPr lvl="2">
              <a:spcBef>
                <a:spcPts val="600"/>
              </a:spcBef>
              <a:spcAft>
                <a:spcPts val="600"/>
              </a:spcAft>
            </a:pPr>
            <a:r>
              <a:rPr lang="en-US" sz="2200"/>
              <a:t>Non-conforming events, root cause analyses, risk analysis</a:t>
            </a:r>
          </a:p>
          <a:p>
            <a:pPr lvl="2">
              <a:spcBef>
                <a:spcPts val="600"/>
              </a:spcBef>
              <a:spcAft>
                <a:spcPts val="600"/>
              </a:spcAft>
            </a:pPr>
            <a:r>
              <a:rPr lang="en-US" sz="2200"/>
              <a:t>Corrective and preventive actions</a:t>
            </a:r>
          </a:p>
          <a:p>
            <a:pPr lvl="2">
              <a:spcBef>
                <a:spcPts val="600"/>
              </a:spcBef>
              <a:spcAft>
                <a:spcPts val="600"/>
              </a:spcAft>
            </a:pPr>
            <a:r>
              <a:rPr lang="en-US" sz="2200"/>
              <a:t>Personnel competency assessments</a:t>
            </a:r>
          </a:p>
          <a:p>
            <a:pPr lvl="2">
              <a:spcBef>
                <a:spcPts val="600"/>
              </a:spcBef>
              <a:spcAft>
                <a:spcPts val="600"/>
              </a:spcAft>
            </a:pPr>
            <a:r>
              <a:rPr lang="en-US" sz="2200"/>
              <a:t>Proficiency testing</a:t>
            </a:r>
          </a:p>
        </p:txBody>
      </p:sp>
    </p:spTree>
    <p:extLst>
      <p:ext uri="{BB962C8B-B14F-4D97-AF65-F5344CB8AC3E}">
        <p14:creationId xmlns:p14="http://schemas.microsoft.com/office/powerpoint/2010/main" val="34474381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A18A7C6-1789-4227-9B2A-ECBB8A73DDF7}"/>
              </a:ext>
            </a:extLst>
          </p:cNvPr>
          <p:cNvSpPr>
            <a:spLocks noGrp="1"/>
          </p:cNvSpPr>
          <p:nvPr>
            <p:ph type="body" idx="1"/>
          </p:nvPr>
        </p:nvSpPr>
        <p:spPr>
          <a:xfrm>
            <a:off x="576262" y="2920974"/>
            <a:ext cx="7772400" cy="2040132"/>
          </a:xfrm>
        </p:spPr>
        <p:txBody>
          <a:bodyPr>
            <a:normAutofit/>
          </a:bodyPr>
          <a:lstStyle/>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id="{8D125CE9-4F5F-4764-A39C-72F04723A1DA}"/>
              </a:ext>
            </a:extLst>
          </p:cNvPr>
          <p:cNvSpPr>
            <a:spLocks noGrp="1"/>
          </p:cNvSpPr>
          <p:nvPr>
            <p:ph sz="quarter" idx="10"/>
          </p:nvPr>
        </p:nvSpPr>
        <p:spPr/>
        <p:txBody>
          <a:bodyPr/>
          <a:lstStyle/>
          <a:p>
            <a:r>
              <a:rPr lang="en-US"/>
              <a:t>Lunch</a:t>
            </a:r>
          </a:p>
        </p:txBody>
      </p:sp>
    </p:spTree>
    <p:extLst>
      <p:ext uri="{BB962C8B-B14F-4D97-AF65-F5344CB8AC3E}">
        <p14:creationId xmlns:p14="http://schemas.microsoft.com/office/powerpoint/2010/main" val="7017108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A18A7C6-1789-4227-9B2A-ECBB8A73DDF7}"/>
              </a:ext>
            </a:extLst>
          </p:cNvPr>
          <p:cNvSpPr>
            <a:spLocks noGrp="1"/>
          </p:cNvSpPr>
          <p:nvPr>
            <p:ph type="body" idx="1"/>
          </p:nvPr>
        </p:nvSpPr>
        <p:spPr>
          <a:xfrm>
            <a:off x="576262" y="3158409"/>
            <a:ext cx="7772400" cy="1863534"/>
          </a:xfrm>
        </p:spPr>
        <p:txBody>
          <a:bodyPr>
            <a:normAutofit/>
          </a:bodyPr>
          <a:lstStyle/>
          <a:p>
            <a:pPr marL="0" marR="0">
              <a:lnSpc>
                <a:spcPct val="107000"/>
              </a:lnSpc>
              <a:spcBef>
                <a:spcPts val="0"/>
              </a:spcBef>
              <a:spcAft>
                <a:spcPts val="800"/>
              </a:spcAft>
            </a:pPr>
            <a:r>
              <a:rPr lang="en-US" b="1">
                <a:effectLst/>
                <a:latin typeface="Calibri" panose="020F0502020204030204" pitchFamily="34" charset="0"/>
                <a:ea typeface="Calibri" panose="020F0502020204030204" pitchFamily="34" charset="0"/>
                <a:cs typeface="Calibri" panose="020F0502020204030204" pitchFamily="34" charset="0"/>
              </a:rPr>
              <a:t>Leandris Liburd, PhD, MPH, MA</a:t>
            </a:r>
          </a:p>
          <a:p>
            <a:pPr marL="0" marR="0">
              <a:lnSpc>
                <a:spcPct val="107000"/>
              </a:lnSpc>
              <a:spcBef>
                <a:spcPts val="0"/>
              </a:spcBef>
              <a:spcAft>
                <a:spcPts val="800"/>
              </a:spcAft>
            </a:pPr>
            <a:r>
              <a:rPr lang="en-US">
                <a:ea typeface="Calibri" panose="020F0502020204030204" pitchFamily="34" charset="0"/>
                <a:cs typeface="Calibri" panose="020F0502020204030204" pitchFamily="34" charset="0"/>
              </a:rPr>
              <a:t>Acting Director, Office of Health Equity</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id="{8D125CE9-4F5F-4764-A39C-72F04723A1DA}"/>
              </a:ext>
            </a:extLst>
          </p:cNvPr>
          <p:cNvSpPr>
            <a:spLocks noGrp="1"/>
          </p:cNvSpPr>
          <p:nvPr>
            <p:ph sz="quarter" idx="10"/>
          </p:nvPr>
        </p:nvSpPr>
        <p:spPr/>
        <p:txBody>
          <a:bodyPr vert="horz" lIns="91440" tIns="45720" rIns="91440" bIns="45720" rtlCol="0" anchor="t">
            <a:normAutofit fontScale="62500" lnSpcReduction="20000"/>
          </a:bodyPr>
          <a:lstStyle/>
          <a:p>
            <a:r>
              <a:rPr lang="en-US" dirty="0"/>
              <a:t>CDC Update: ACD Health Equity Workgroup Recommendations</a:t>
            </a:r>
          </a:p>
        </p:txBody>
      </p:sp>
    </p:spTree>
    <p:extLst>
      <p:ext uri="{BB962C8B-B14F-4D97-AF65-F5344CB8AC3E}">
        <p14:creationId xmlns:p14="http://schemas.microsoft.com/office/powerpoint/2010/main" val="11839922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483A7DE-F565-5715-B59E-2B00F09D49EF}"/>
              </a:ext>
              <a:ext uri="{C183D7F6-B498-43B3-948B-1728B52AA6E4}">
                <adec:decorative xmlns:adec="http://schemas.microsoft.com/office/drawing/2017/decorative" val="1"/>
              </a:ext>
            </a:extLst>
          </p:cNvPr>
          <p:cNvSpPr/>
          <p:nvPr/>
        </p:nvSpPr>
        <p:spPr>
          <a:xfrm>
            <a:off x="1932241" y="1476367"/>
            <a:ext cx="1254381" cy="386011"/>
          </a:xfrm>
          <a:prstGeom prst="rect">
            <a:avLst/>
          </a:prstGeom>
          <a:solidFill>
            <a:srgbClr val="F05C57">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EFBCBBC-16C0-D835-2989-9B4D3CED7969}"/>
              </a:ext>
              <a:ext uri="{C183D7F6-B498-43B3-948B-1728B52AA6E4}">
                <adec:decorative xmlns:adec="http://schemas.microsoft.com/office/drawing/2017/decorative" val="1"/>
              </a:ext>
            </a:extLst>
          </p:cNvPr>
          <p:cNvSpPr/>
          <p:nvPr/>
        </p:nvSpPr>
        <p:spPr>
          <a:xfrm>
            <a:off x="1932241" y="2706387"/>
            <a:ext cx="1254381" cy="386011"/>
          </a:xfrm>
          <a:prstGeom prst="rect">
            <a:avLst/>
          </a:prstGeom>
          <a:solidFill>
            <a:schemeClr val="accent4">
              <a:lumMod val="60000"/>
              <a:lumOff val="4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BAB16D18-51BE-3641-91CF-3AA1F19B0A76}"/>
              </a:ext>
              <a:ext uri="{C183D7F6-B498-43B3-948B-1728B52AA6E4}">
                <adec:decorative xmlns:adec="http://schemas.microsoft.com/office/drawing/2017/decorative" val="1"/>
              </a:ext>
            </a:extLst>
          </p:cNvPr>
          <p:cNvSpPr/>
          <p:nvPr/>
        </p:nvSpPr>
        <p:spPr>
          <a:xfrm>
            <a:off x="1932241" y="4124543"/>
            <a:ext cx="1334737" cy="386011"/>
          </a:xfrm>
          <a:prstGeom prst="rect">
            <a:avLst/>
          </a:prstGeom>
          <a:solidFill>
            <a:srgbClr val="319BC5">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503C4EA2-7423-3BA1-F052-50C682F7FBB2}"/>
              </a:ext>
              <a:ext uri="{C183D7F6-B498-43B3-948B-1728B52AA6E4}">
                <adec:decorative xmlns:adec="http://schemas.microsoft.com/office/drawing/2017/decorative" val="1"/>
              </a:ext>
            </a:extLst>
          </p:cNvPr>
          <p:cNvSpPr/>
          <p:nvPr/>
        </p:nvSpPr>
        <p:spPr>
          <a:xfrm>
            <a:off x="1932241" y="5357732"/>
            <a:ext cx="1184001" cy="386011"/>
          </a:xfrm>
          <a:prstGeom prst="rect">
            <a:avLst/>
          </a:prstGeom>
          <a:solidFill>
            <a:srgbClr val="4F9FA7">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itle 1">
            <a:extLst>
              <a:ext uri="{FF2B5EF4-FFF2-40B4-BE49-F238E27FC236}">
                <a16:creationId xmlns:a16="http://schemas.microsoft.com/office/drawing/2014/main" id="{B6F7CE0E-434A-F9F9-D437-1DFA5AE30BAF}"/>
              </a:ext>
            </a:extLst>
          </p:cNvPr>
          <p:cNvSpPr>
            <a:spLocks noGrp="1"/>
          </p:cNvSpPr>
          <p:nvPr>
            <p:ph type="title"/>
          </p:nvPr>
        </p:nvSpPr>
        <p:spPr>
          <a:xfrm>
            <a:off x="633248" y="239865"/>
            <a:ext cx="10515600" cy="1200329"/>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377">
              <a:lnSpc>
                <a:spcPct val="100000"/>
              </a:lnSpc>
              <a:spcBef>
                <a:spcPts val="0"/>
              </a:spcBef>
            </a:pPr>
            <a:r>
              <a:rPr lang="en-US" sz="3600" spc="0">
                <a:cs typeface="Calibri"/>
              </a:rPr>
              <a:t>CDC’s CORE Commitment to Equity</a:t>
            </a:r>
          </a:p>
        </p:txBody>
      </p:sp>
      <p:sp>
        <p:nvSpPr>
          <p:cNvPr id="24" name="TextBox 23">
            <a:extLst>
              <a:ext uri="{FF2B5EF4-FFF2-40B4-BE49-F238E27FC236}">
                <a16:creationId xmlns:a16="http://schemas.microsoft.com/office/drawing/2014/main" id="{44258A2E-B125-5017-3E89-A648E0562F0B}"/>
              </a:ext>
            </a:extLst>
          </p:cNvPr>
          <p:cNvSpPr txBox="1"/>
          <p:nvPr/>
        </p:nvSpPr>
        <p:spPr>
          <a:xfrm>
            <a:off x="0" y="919256"/>
            <a:ext cx="12191999" cy="461665"/>
          </a:xfrm>
          <a:prstGeom prst="rect">
            <a:avLst/>
          </a:prstGeom>
          <a:solidFill>
            <a:schemeClr val="tx2"/>
          </a:solidFill>
        </p:spPr>
        <p:txBody>
          <a:bodyPr wrap="square" lIns="91440" tIns="45720" rIns="91440" bIns="45720"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Calibri"/>
                <a:sym typeface="Arial"/>
              </a:rPr>
              <a:t>CDC launched an agency-wide strategy to integrate equity into the fabric of all we do</a:t>
            </a:r>
          </a:p>
        </p:txBody>
      </p:sp>
      <p:pic>
        <p:nvPicPr>
          <p:cNvPr id="25" name="Picture 24">
            <a:extLst>
              <a:ext uri="{FF2B5EF4-FFF2-40B4-BE49-F238E27FC236}">
                <a16:creationId xmlns:a16="http://schemas.microsoft.com/office/drawing/2014/main" id="{B9F0CF3A-4E40-CA26-C841-4F6FA89D11FE}"/>
              </a:ext>
              <a:ext uri="{C183D7F6-B498-43B3-948B-1728B52AA6E4}">
                <adec:decorative xmlns:adec="http://schemas.microsoft.com/office/drawing/2017/decorative" val="1"/>
              </a:ext>
            </a:extLst>
          </p:cNvPr>
          <p:cNvPicPr>
            <a:picLocks noChangeAspect="1"/>
          </p:cNvPicPr>
          <p:nvPr/>
        </p:nvPicPr>
        <p:blipFill rotWithShape="1">
          <a:blip r:embed="rId3"/>
          <a:srcRect l="9798" t="12604" r="71237"/>
          <a:stretch/>
        </p:blipFill>
        <p:spPr>
          <a:xfrm>
            <a:off x="449188" y="1370300"/>
            <a:ext cx="1213939" cy="1188720"/>
          </a:xfrm>
          <a:prstGeom prst="rect">
            <a:avLst/>
          </a:prstGeom>
        </p:spPr>
      </p:pic>
      <p:sp>
        <p:nvSpPr>
          <p:cNvPr id="26" name="TextBox 25">
            <a:extLst>
              <a:ext uri="{FF2B5EF4-FFF2-40B4-BE49-F238E27FC236}">
                <a16:creationId xmlns:a16="http://schemas.microsoft.com/office/drawing/2014/main" id="{0098F735-D89B-C080-A201-2317387D7079}"/>
              </a:ext>
            </a:extLst>
          </p:cNvPr>
          <p:cNvSpPr txBox="1"/>
          <p:nvPr/>
        </p:nvSpPr>
        <p:spPr>
          <a:xfrm>
            <a:off x="1859426" y="1394026"/>
            <a:ext cx="9974611" cy="1077218"/>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a:sym typeface="Arial"/>
              </a:rPr>
              <a:t>Cultivate</a:t>
            </a:r>
            <a:r>
              <a:rPr kumimoji="0" lang="en-US" sz="24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a:sym typeface="Arial"/>
              </a:rPr>
              <a:t> comprehensive health equity science</a:t>
            </a: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a:sym typeface="Arial"/>
              </a:rPr>
              <a:t>CDC embeds health equity principles in the design, implementation, and evaluation of its research, data, surveillance, and intervention strategies</a:t>
            </a:r>
          </a:p>
        </p:txBody>
      </p:sp>
      <p:pic>
        <p:nvPicPr>
          <p:cNvPr id="27" name="Picture 26">
            <a:extLst>
              <a:ext uri="{FF2B5EF4-FFF2-40B4-BE49-F238E27FC236}">
                <a16:creationId xmlns:a16="http://schemas.microsoft.com/office/drawing/2014/main" id="{1F84F5B3-F82A-8E8F-801D-0000D96C222D}"/>
              </a:ext>
              <a:ext uri="{C183D7F6-B498-43B3-948B-1728B52AA6E4}">
                <adec:decorative xmlns:adec="http://schemas.microsoft.com/office/drawing/2017/decorative" val="1"/>
              </a:ext>
            </a:extLst>
          </p:cNvPr>
          <p:cNvPicPr>
            <a:picLocks noChangeAspect="1"/>
          </p:cNvPicPr>
          <p:nvPr/>
        </p:nvPicPr>
        <p:blipFill rotWithShape="1">
          <a:blip r:embed="rId3"/>
          <a:srcRect l="29731" t="7767" r="51304" b="4837"/>
          <a:stretch/>
        </p:blipFill>
        <p:spPr>
          <a:xfrm>
            <a:off x="449188" y="2664664"/>
            <a:ext cx="1213939" cy="1188720"/>
          </a:xfrm>
          <a:prstGeom prst="rect">
            <a:avLst/>
          </a:prstGeom>
        </p:spPr>
      </p:pic>
      <p:sp>
        <p:nvSpPr>
          <p:cNvPr id="28" name="TextBox 27">
            <a:extLst>
              <a:ext uri="{FF2B5EF4-FFF2-40B4-BE49-F238E27FC236}">
                <a16:creationId xmlns:a16="http://schemas.microsoft.com/office/drawing/2014/main" id="{544B6C66-899D-8EE3-558A-56A12EF38A1E}"/>
              </a:ext>
            </a:extLst>
          </p:cNvPr>
          <p:cNvSpPr txBox="1"/>
          <p:nvPr/>
        </p:nvSpPr>
        <p:spPr>
          <a:xfrm>
            <a:off x="1859426" y="2653950"/>
            <a:ext cx="9974611" cy="138499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a:sym typeface="Arial"/>
              </a:rPr>
              <a:t>Optimize</a:t>
            </a:r>
            <a:r>
              <a:rPr kumimoji="0" lang="en-US" sz="24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a:sym typeface="Arial"/>
              </a:rPr>
              <a:t> interventions</a:t>
            </a: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a:sym typeface="Arial"/>
              </a:rPr>
              <a:t>CDC uses scientific, innovative, and data-driven strategies that address environmental, place-based, occupational, policy and systemic factors that impact health outcomes and address drivers of health disparities</a:t>
            </a:r>
          </a:p>
        </p:txBody>
      </p:sp>
      <p:pic>
        <p:nvPicPr>
          <p:cNvPr id="29" name="Picture 28">
            <a:extLst>
              <a:ext uri="{FF2B5EF4-FFF2-40B4-BE49-F238E27FC236}">
                <a16:creationId xmlns:a16="http://schemas.microsoft.com/office/drawing/2014/main" id="{1F039273-63ED-1F9F-1E87-CCFEA1078C5C}"/>
              </a:ext>
              <a:ext uri="{C183D7F6-B498-43B3-948B-1728B52AA6E4}">
                <adec:decorative xmlns:adec="http://schemas.microsoft.com/office/drawing/2017/decorative" val="1"/>
              </a:ext>
            </a:extLst>
          </p:cNvPr>
          <p:cNvPicPr>
            <a:picLocks noChangeAspect="1"/>
          </p:cNvPicPr>
          <p:nvPr/>
        </p:nvPicPr>
        <p:blipFill rotWithShape="1">
          <a:blip r:embed="rId3"/>
          <a:srcRect l="50000" t="9161" r="31035" b="3443"/>
          <a:stretch/>
        </p:blipFill>
        <p:spPr>
          <a:xfrm>
            <a:off x="449188" y="3959028"/>
            <a:ext cx="1213939" cy="1188720"/>
          </a:xfrm>
          <a:prstGeom prst="rect">
            <a:avLst/>
          </a:prstGeom>
        </p:spPr>
      </p:pic>
      <p:sp>
        <p:nvSpPr>
          <p:cNvPr id="30" name="TextBox 29">
            <a:extLst>
              <a:ext uri="{FF2B5EF4-FFF2-40B4-BE49-F238E27FC236}">
                <a16:creationId xmlns:a16="http://schemas.microsoft.com/office/drawing/2014/main" id="{7A9CFA6D-455A-582C-2E5A-F7DD2CBFED91}"/>
              </a:ext>
            </a:extLst>
          </p:cNvPr>
          <p:cNvSpPr txBox="1"/>
          <p:nvPr/>
        </p:nvSpPr>
        <p:spPr>
          <a:xfrm>
            <a:off x="1859426" y="4041980"/>
            <a:ext cx="9974611" cy="1077218"/>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a:sym typeface="Arial"/>
              </a:rPr>
              <a:t>Reinforce</a:t>
            </a:r>
            <a:r>
              <a:rPr kumimoji="0" lang="en-US" sz="24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a:sym typeface="Arial"/>
              </a:rPr>
              <a:t> and expand robust partnerships</a:t>
            </a: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a:sym typeface="Arial"/>
              </a:rPr>
              <a:t>CDC seeks out and strengthens sustainable multi-level, multi-sectoral and community partnerships to advance health equity</a:t>
            </a:r>
          </a:p>
        </p:txBody>
      </p:sp>
      <p:pic>
        <p:nvPicPr>
          <p:cNvPr id="31" name="Picture 30">
            <a:extLst>
              <a:ext uri="{FF2B5EF4-FFF2-40B4-BE49-F238E27FC236}">
                <a16:creationId xmlns:a16="http://schemas.microsoft.com/office/drawing/2014/main" id="{790879C1-4F56-7B2B-93A9-77884AA3B6F5}"/>
              </a:ext>
              <a:ext uri="{C183D7F6-B498-43B3-948B-1728B52AA6E4}">
                <adec:decorative xmlns:adec="http://schemas.microsoft.com/office/drawing/2017/decorative" val="1"/>
              </a:ext>
            </a:extLst>
          </p:cNvPr>
          <p:cNvPicPr>
            <a:picLocks noChangeAspect="1"/>
          </p:cNvPicPr>
          <p:nvPr/>
        </p:nvPicPr>
        <p:blipFill rotWithShape="1">
          <a:blip r:embed="rId3"/>
          <a:srcRect l="70149" t="9527" r="10886" b="3077"/>
          <a:stretch/>
        </p:blipFill>
        <p:spPr>
          <a:xfrm>
            <a:off x="449188" y="5253962"/>
            <a:ext cx="1213939" cy="1188720"/>
          </a:xfrm>
          <a:prstGeom prst="rect">
            <a:avLst/>
          </a:prstGeom>
        </p:spPr>
      </p:pic>
      <p:sp>
        <p:nvSpPr>
          <p:cNvPr id="32" name="TextBox 31">
            <a:extLst>
              <a:ext uri="{FF2B5EF4-FFF2-40B4-BE49-F238E27FC236}">
                <a16:creationId xmlns:a16="http://schemas.microsoft.com/office/drawing/2014/main" id="{A9CF10A6-DA9C-7A5A-189B-F4428A9F70D2}"/>
              </a:ext>
            </a:extLst>
          </p:cNvPr>
          <p:cNvSpPr txBox="1"/>
          <p:nvPr/>
        </p:nvSpPr>
        <p:spPr>
          <a:xfrm>
            <a:off x="1859426" y="5298511"/>
            <a:ext cx="9974611" cy="1077218"/>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a:sym typeface="Arial"/>
              </a:rPr>
              <a:t>Enhance</a:t>
            </a:r>
            <a:r>
              <a:rPr kumimoji="0" lang="en-US" sz="24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a:sym typeface="Arial"/>
              </a:rPr>
              <a:t> capacity and workplace diversity, inclusion, and engagement</a:t>
            </a: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a:sym typeface="Arial"/>
              </a:rPr>
              <a:t>CDC builds internal capacity to cultivate a multi-disciplinary workforce and more inclusive climates, policies, and practices for broader public health impact</a:t>
            </a:r>
          </a:p>
        </p:txBody>
      </p:sp>
      <p:sp>
        <p:nvSpPr>
          <p:cNvPr id="33" name="TextBox 32">
            <a:extLst>
              <a:ext uri="{FF2B5EF4-FFF2-40B4-BE49-F238E27FC236}">
                <a16:creationId xmlns:a16="http://schemas.microsoft.com/office/drawing/2014/main" id="{2E98556F-586B-9AD2-234E-C9FE2CCA4A87}"/>
              </a:ext>
            </a:extLst>
          </p:cNvPr>
          <p:cNvSpPr txBox="1"/>
          <p:nvPr/>
        </p:nvSpPr>
        <p:spPr>
          <a:xfrm>
            <a:off x="3049043" y="6389150"/>
            <a:ext cx="609391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Calibri" panose="020F0502020204030204"/>
                <a:ea typeface="+mn-ea"/>
                <a:cs typeface="+mn-cs"/>
                <a:hlinkClick r:id="rId4"/>
              </a:rPr>
              <a:t>https://www.cdc.gov/healthequity/core/</a:t>
            </a:r>
            <a:r>
              <a:rPr kumimoji="0" lang="en-US" sz="1400" b="0" i="1" u="none" strike="noStrike" kern="1200" cap="none" spc="0" normalizeH="0" baseline="0" noProof="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3183180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F66DB2-3C54-2B5F-F713-D0005875E005}"/>
              </a:ext>
            </a:extLst>
          </p:cNvPr>
          <p:cNvSpPr>
            <a:spLocks noGrp="1"/>
          </p:cNvSpPr>
          <p:nvPr>
            <p:ph sz="quarter" idx="10"/>
          </p:nvPr>
        </p:nvSpPr>
        <p:spPr/>
        <p:txBody>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CDC should take specific steps to build and strengthen its relationship with underserved communities and </a:t>
            </a:r>
            <a:r>
              <a:rPr kumimoji="0" lang="en-US" sz="24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community-based organizations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CBOs) that support them.</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CDC should engage with state, tribal, local, and territorial (STLT) public health agencies to identify and implement best practices to build and strengthen relationships between STLT public health agencies and underserved communities and the CBOs that support them.</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17468F"/>
              </a:solidFill>
              <a:effectLst/>
              <a:uLnTx/>
              <a:uFillTx/>
              <a:latin typeface="Calibri" panose="020F0502020204030204"/>
              <a:ea typeface="+mn-ea"/>
              <a:cs typeface="+mn-cs"/>
            </a:endParaRPr>
          </a:p>
          <a:p>
            <a:endParaRPr lang="en-US"/>
          </a:p>
        </p:txBody>
      </p:sp>
      <p:sp>
        <p:nvSpPr>
          <p:cNvPr id="3" name="Title 2">
            <a:extLst>
              <a:ext uri="{FF2B5EF4-FFF2-40B4-BE49-F238E27FC236}">
                <a16:creationId xmlns:a16="http://schemas.microsoft.com/office/drawing/2014/main" id="{5E865B1E-4464-DAD2-0824-C3E37991134D}"/>
              </a:ext>
            </a:extLst>
          </p:cNvPr>
          <p:cNvSpPr>
            <a:spLocks noGrp="1"/>
          </p:cNvSpPr>
          <p:nvPr>
            <p:ph type="title"/>
          </p:nvPr>
        </p:nvSpPr>
        <p:spPr>
          <a:xfrm>
            <a:off x="838200" y="316999"/>
            <a:ext cx="10515600" cy="1325563"/>
          </a:xfrm>
        </p:spPr>
        <p:txBody>
          <a:bodyPr/>
          <a:lstStyle/>
          <a:p>
            <a:r>
              <a:rPr lang="en-US"/>
              <a:t>Recommendations: Task Area 1: </a:t>
            </a:r>
            <a:r>
              <a:rPr kumimoji="0" lang="en-US" sz="24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Enable and assure the meaningful involvement of communities in agency decision-making, the development of health equity policies, program implementation, and evaluation.</a:t>
            </a:r>
            <a:endParaRPr lang="en-US" sz="2400"/>
          </a:p>
        </p:txBody>
      </p:sp>
    </p:spTree>
    <p:extLst>
      <p:ext uri="{BB962C8B-B14F-4D97-AF65-F5344CB8AC3E}">
        <p14:creationId xmlns:p14="http://schemas.microsoft.com/office/powerpoint/2010/main" val="38039069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847827-9481-3473-45D4-116EEA6C3F8B}"/>
              </a:ext>
            </a:extLst>
          </p:cNvPr>
          <p:cNvSpPr>
            <a:spLocks noGrp="1"/>
          </p:cNvSpPr>
          <p:nvPr>
            <p:ph sz="quarter" idx="10"/>
          </p:nvPr>
        </p:nvSpPr>
        <p:spPr>
          <a:xfrm>
            <a:off x="854557" y="1901804"/>
            <a:ext cx="10497656" cy="4529796"/>
          </a:xfrm>
        </p:spPr>
        <p:txBody>
          <a:bodyPr/>
          <a:lstStyle/>
          <a:p>
            <a:pPr marL="342900" marR="0" lvl="0" indent="-34290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CDC should immediately initiate a coordinated, agency-wide assessment of all grants, cooperative agreements, and contracts across all programs, projects, and activities (PPAs).</a:t>
            </a:r>
          </a:p>
          <a:p>
            <a:pPr marL="342900" marR="0" lvl="0" indent="-34290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All CDC PPAs should jointly create and put into practice a publicly accessible policy document for applicants and grantees responding to CDC Notice of Funding Opportunities (NOFOs).</a:t>
            </a:r>
          </a:p>
          <a:p>
            <a:pPr marL="342900" marR="0" lvl="0" indent="-34290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CDC should develop more equitable systems throughout the lifecycle of NOFOs, from planning and development to selection and post-award support. </a:t>
            </a:r>
          </a:p>
          <a:p>
            <a:pPr marL="342900" marR="0" lvl="0" indent="-34290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CDC should develop more equitable systems throughout the lifecycle of NOFOs, from planning and development to selection and post-award support. </a:t>
            </a:r>
          </a:p>
          <a:p>
            <a:pPr marL="342900" marR="0" lvl="0" indent="-34290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endParaRPr lang="en-US"/>
          </a:p>
        </p:txBody>
      </p:sp>
      <p:sp>
        <p:nvSpPr>
          <p:cNvPr id="3" name="Title 2">
            <a:extLst>
              <a:ext uri="{FF2B5EF4-FFF2-40B4-BE49-F238E27FC236}">
                <a16:creationId xmlns:a16="http://schemas.microsoft.com/office/drawing/2014/main" id="{5F8D54A6-A1B6-F003-13BB-B7453F9D2F3A}"/>
              </a:ext>
            </a:extLst>
          </p:cNvPr>
          <p:cNvSpPr>
            <a:spLocks noGrp="1"/>
          </p:cNvSpPr>
          <p:nvPr>
            <p:ph type="title"/>
          </p:nvPr>
        </p:nvSpPr>
        <p:spPr>
          <a:xfrm>
            <a:off x="698955" y="544157"/>
            <a:ext cx="10653258" cy="1325563"/>
          </a:xfrm>
        </p:spPr>
        <p:txBody>
          <a:bodyPr>
            <a:normAutofit fontScale="90000"/>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4000"/>
              <a:t>Recommendations: Task Area 2</a:t>
            </a:r>
            <a:r>
              <a:rPr lang="en-US" sz="2200">
                <a:solidFill>
                  <a:prstClr val="black"/>
                </a:solidFill>
                <a:latin typeface="Source Sans Pro" panose="020B0503030403020204" pitchFamily="34" charset="0"/>
                <a:cs typeface="+mn-cs"/>
              </a:rPr>
              <a:t>:</a:t>
            </a:r>
            <a:r>
              <a:rPr kumimoji="0" lang="en-US" sz="2200" b="1"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 </a:t>
            </a:r>
            <a:r>
              <a:rPr kumimoji="0" lang="en-US" sz="2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Align and restructure, as necessary, CDC policies, resource allocation, and program practices to maximize the ability for staff and partners to address health inequities in their day-to-day work.</a:t>
            </a:r>
            <a:br>
              <a:rPr kumimoji="0" lang="en-US" sz="2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br>
            <a:endParaRPr lang="en-US" sz="2700"/>
          </a:p>
        </p:txBody>
      </p:sp>
    </p:spTree>
    <p:extLst>
      <p:ext uri="{BB962C8B-B14F-4D97-AF65-F5344CB8AC3E}">
        <p14:creationId xmlns:p14="http://schemas.microsoft.com/office/powerpoint/2010/main" val="20643057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8145FE-5BE1-2C5C-A5E3-76984380A138}"/>
              </a:ext>
            </a:extLst>
          </p:cNvPr>
          <p:cNvSpPr>
            <a:spLocks noGrp="1"/>
          </p:cNvSpPr>
          <p:nvPr>
            <p:ph sz="quarter" idx="10"/>
          </p:nvPr>
        </p:nvSpPr>
        <p:spPr>
          <a:xfrm>
            <a:off x="854557" y="2122714"/>
            <a:ext cx="10497656" cy="4212634"/>
          </a:xfrm>
        </p:spPr>
        <p:txBody>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CDC should immediately initiate a coordinated, agency-wide approach to identify and implement measures of underlying drivers of equity and health equity in ways that make them accessible and useful to communities and public health programs.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CDC should immediately initiate a coordinated, agency-wide approach to develop and integrate strategies to influence the effects of drivers of health equity across the entire range of its public health programming.</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17468F"/>
              </a:solidFill>
              <a:effectLst/>
              <a:uLnTx/>
              <a:uFillTx/>
              <a:latin typeface="Calibri" panose="020F0502020204030204"/>
              <a:ea typeface="+mn-ea"/>
              <a:cs typeface="+mn-cs"/>
            </a:endParaRPr>
          </a:p>
          <a:p>
            <a:endParaRPr lang="en-US"/>
          </a:p>
        </p:txBody>
      </p:sp>
      <p:sp>
        <p:nvSpPr>
          <p:cNvPr id="3" name="Title 2">
            <a:extLst>
              <a:ext uri="{FF2B5EF4-FFF2-40B4-BE49-F238E27FC236}">
                <a16:creationId xmlns:a16="http://schemas.microsoft.com/office/drawing/2014/main" id="{6340DDCB-A00D-D9F6-70CE-931E3B3191A3}"/>
              </a:ext>
            </a:extLst>
          </p:cNvPr>
          <p:cNvSpPr>
            <a:spLocks noGrp="1"/>
          </p:cNvSpPr>
          <p:nvPr>
            <p:ph type="title"/>
          </p:nvPr>
        </p:nvSpPr>
        <p:spPr>
          <a:xfrm>
            <a:off x="839788" y="493461"/>
            <a:ext cx="10515600" cy="1561646"/>
          </a:xfrm>
        </p:spPr>
        <p:txBody>
          <a:bodyPr>
            <a:normAutofit fontScale="90000"/>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4000"/>
              <a:t>Recommendations: Task Area 3: </a:t>
            </a:r>
            <a:r>
              <a:rPr kumimoji="0" lang="en-US" sz="27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CDC should immediately initiate a coordinated, agency-wide approach to develop and integrate strategies to influence the effects of drivers of health equity across the entire range of its public health programming.</a:t>
            </a:r>
            <a:br>
              <a:rPr kumimoji="0" lang="en-US" sz="27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br>
            <a:endParaRPr lang="en-US" sz="2700"/>
          </a:p>
        </p:txBody>
      </p:sp>
    </p:spTree>
    <p:extLst>
      <p:ext uri="{BB962C8B-B14F-4D97-AF65-F5344CB8AC3E}">
        <p14:creationId xmlns:p14="http://schemas.microsoft.com/office/powerpoint/2010/main" val="30376796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B6FC85-6D31-03D8-FD96-6D193DAA2B8D}"/>
              </a:ext>
            </a:extLst>
          </p:cNvPr>
          <p:cNvSpPr>
            <a:spLocks noGrp="1"/>
          </p:cNvSpPr>
          <p:nvPr>
            <p:ph type="title"/>
          </p:nvPr>
        </p:nvSpPr>
        <p:spPr>
          <a:xfrm>
            <a:off x="839788" y="365125"/>
            <a:ext cx="10515600" cy="672219"/>
          </a:xfrm>
        </p:spPr>
        <p:txBody>
          <a:bodyPr/>
          <a:lstStyle/>
          <a:p>
            <a:r>
              <a:rPr lang="en-US"/>
              <a:t>Looking Ahead</a:t>
            </a:r>
          </a:p>
        </p:txBody>
      </p:sp>
      <p:grpSp>
        <p:nvGrpSpPr>
          <p:cNvPr id="4" name="Group 3">
            <a:extLst>
              <a:ext uri="{FF2B5EF4-FFF2-40B4-BE49-F238E27FC236}">
                <a16:creationId xmlns:a16="http://schemas.microsoft.com/office/drawing/2014/main" id="{F33F562F-6C6D-D0FE-27F4-CEAC0B297B87}"/>
              </a:ext>
            </a:extLst>
          </p:cNvPr>
          <p:cNvGrpSpPr/>
          <p:nvPr/>
        </p:nvGrpSpPr>
        <p:grpSpPr>
          <a:xfrm>
            <a:off x="893379" y="1217996"/>
            <a:ext cx="10405241" cy="5274879"/>
            <a:chOff x="2023789" y="856429"/>
            <a:chExt cx="8128000" cy="5418667"/>
          </a:xfrm>
        </p:grpSpPr>
        <p:graphicFrame>
          <p:nvGraphicFramePr>
            <p:cNvPr id="5" name="Diagram 4">
              <a:extLst>
                <a:ext uri="{FF2B5EF4-FFF2-40B4-BE49-F238E27FC236}">
                  <a16:creationId xmlns:a16="http://schemas.microsoft.com/office/drawing/2014/main" id="{0A865923-B861-0E50-958A-2475F7E57C2E}"/>
                </a:ext>
              </a:extLst>
            </p:cNvPr>
            <p:cNvGraphicFramePr/>
            <p:nvPr/>
          </p:nvGraphicFramePr>
          <p:xfrm>
            <a:off x="2023789" y="856429"/>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phic 5" descr="Group with solid fill">
              <a:extLst>
                <a:ext uri="{FF2B5EF4-FFF2-40B4-BE49-F238E27FC236}">
                  <a16:creationId xmlns:a16="http://schemas.microsoft.com/office/drawing/2014/main" id="{74D6D9FB-B577-9E4B-F71D-85C560057FF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636598" y="3220491"/>
              <a:ext cx="525100" cy="690542"/>
            </a:xfrm>
            <a:prstGeom prst="rect">
              <a:avLst/>
            </a:prstGeom>
          </p:spPr>
        </p:pic>
        <p:pic>
          <p:nvPicPr>
            <p:cNvPr id="7" name="Graphic 6" descr="Head with gears">
              <a:extLst>
                <a:ext uri="{FF2B5EF4-FFF2-40B4-BE49-F238E27FC236}">
                  <a16:creationId xmlns:a16="http://schemas.microsoft.com/office/drawing/2014/main" id="{21CD5FC7-F151-7267-8D0B-F4E7622A580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234379" y="4826287"/>
              <a:ext cx="690542" cy="690542"/>
            </a:xfrm>
            <a:prstGeom prst="rect">
              <a:avLst/>
            </a:prstGeom>
          </p:spPr>
        </p:pic>
        <p:pic>
          <p:nvPicPr>
            <p:cNvPr id="8" name="Graphic 7" descr="Trophy with solid fill">
              <a:extLst>
                <a:ext uri="{FF2B5EF4-FFF2-40B4-BE49-F238E27FC236}">
                  <a16:creationId xmlns:a16="http://schemas.microsoft.com/office/drawing/2014/main" id="{BD665D78-0E49-843A-1E8C-3B60661DDAC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2309411" y="1614695"/>
              <a:ext cx="525100" cy="690542"/>
            </a:xfrm>
            <a:prstGeom prst="rect">
              <a:avLst/>
            </a:prstGeom>
          </p:spPr>
        </p:pic>
      </p:grpSp>
    </p:spTree>
    <p:extLst>
      <p:ext uri="{BB962C8B-B14F-4D97-AF65-F5344CB8AC3E}">
        <p14:creationId xmlns:p14="http://schemas.microsoft.com/office/powerpoint/2010/main" val="10303882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A18A7C6-1789-4227-9B2A-ECBB8A73DDF7}"/>
              </a:ext>
            </a:extLst>
          </p:cNvPr>
          <p:cNvSpPr>
            <a:spLocks noGrp="1"/>
          </p:cNvSpPr>
          <p:nvPr>
            <p:ph type="body" idx="1"/>
          </p:nvPr>
        </p:nvSpPr>
        <p:spPr>
          <a:xfrm>
            <a:off x="576262" y="3158409"/>
            <a:ext cx="7772400" cy="1863534"/>
          </a:xfrm>
        </p:spPr>
        <p:txBody>
          <a:bodyPr>
            <a:normAutofit/>
          </a:bodyPr>
          <a:lstStyle/>
          <a:p>
            <a:pPr marL="0" marR="0">
              <a:lnSpc>
                <a:spcPct val="107000"/>
              </a:lnSpc>
              <a:spcBef>
                <a:spcPts val="0"/>
              </a:spcBef>
              <a:spcAft>
                <a:spcPts val="800"/>
              </a:spcAft>
            </a:pPr>
            <a:r>
              <a:rPr lang="en-US">
                <a:effectLst/>
                <a:latin typeface="Calibri" panose="020F0502020204030204" pitchFamily="34" charset="0"/>
                <a:ea typeface="Calibri" panose="020F0502020204030204" pitchFamily="34" charset="0"/>
                <a:cs typeface="Calibri" panose="020F0502020204030204" pitchFamily="34" charset="0"/>
              </a:rPr>
              <a:t>Daniel Dawes, JD and Monica Valdes Lupi, JD, MPH</a:t>
            </a:r>
          </a:p>
          <a:p>
            <a:pPr marL="0" marR="0">
              <a:lnSpc>
                <a:spcPct val="107000"/>
              </a:lnSpc>
              <a:spcBef>
                <a:spcPts val="0"/>
              </a:spcBef>
              <a:spcAft>
                <a:spcPts val="800"/>
              </a:spcAft>
            </a:pPr>
            <a:r>
              <a:rPr lang="en-US">
                <a:ea typeface="Calibri" panose="020F0502020204030204" pitchFamily="34" charset="0"/>
                <a:cs typeface="Calibri" panose="020F0502020204030204" pitchFamily="34" charset="0"/>
              </a:rPr>
              <a:t>Co-Chairs</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id="{8D125CE9-4F5F-4764-A39C-72F04723A1DA}"/>
              </a:ext>
            </a:extLst>
          </p:cNvPr>
          <p:cNvSpPr>
            <a:spLocks noGrp="1"/>
          </p:cNvSpPr>
          <p:nvPr>
            <p:ph sz="quarter" idx="10"/>
          </p:nvPr>
        </p:nvSpPr>
        <p:spPr/>
        <p:txBody>
          <a:bodyPr/>
          <a:lstStyle/>
          <a:p>
            <a:r>
              <a:rPr lang="en-US"/>
              <a:t>Health Equity Workgroup </a:t>
            </a:r>
          </a:p>
        </p:txBody>
      </p:sp>
    </p:spTree>
    <p:extLst>
      <p:ext uri="{BB962C8B-B14F-4D97-AF65-F5344CB8AC3E}">
        <p14:creationId xmlns:p14="http://schemas.microsoft.com/office/powerpoint/2010/main" val="22201643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07EE75-F729-B371-1B09-5989AC484ACF}"/>
              </a:ext>
            </a:extLst>
          </p:cNvPr>
          <p:cNvSpPr>
            <a:spLocks noGrp="1"/>
          </p:cNvSpPr>
          <p:nvPr>
            <p:ph sz="quarter" idx="10"/>
          </p:nvPr>
        </p:nvSpPr>
        <p:spPr/>
        <p:txBody>
          <a:bodyPr>
            <a:normAutofit fontScale="70000" lnSpcReduction="20000"/>
          </a:bodyPr>
          <a:lstStyle/>
          <a:p>
            <a:pPr marL="282575" indent="-282575">
              <a:lnSpc>
                <a:spcPct val="110000"/>
              </a:lnSpc>
              <a:spcAft>
                <a:spcPts val="600"/>
              </a:spcAft>
              <a:buFont typeface="Arial" panose="020B0604020202020204" pitchFamily="34" charset="0"/>
              <a:buChar char="•"/>
            </a:pPr>
            <a:r>
              <a:rPr lang="en-US" sz="4500" b="0">
                <a:solidFill>
                  <a:schemeClr val="tx1"/>
                </a:solidFill>
              </a:rPr>
              <a:t>Provide input to ACD on the scope and implementation of CDC’s CORE strategy, influencing internal work and that of STLT public health agencies, constituents, and partners</a:t>
            </a:r>
          </a:p>
          <a:p>
            <a:pPr marL="282575" indent="-282575">
              <a:lnSpc>
                <a:spcPct val="110000"/>
              </a:lnSpc>
              <a:spcAft>
                <a:spcPts val="600"/>
              </a:spcAft>
              <a:buFont typeface="Arial" panose="020B0604020202020204" pitchFamily="34" charset="0"/>
              <a:buChar char="•"/>
            </a:pPr>
            <a:r>
              <a:rPr lang="en-US" sz="4500" b="0">
                <a:solidFill>
                  <a:schemeClr val="tx1"/>
                </a:solidFill>
              </a:rPr>
              <a:t>Prepare reports with findings, observations, and outcomes to enhance the CORE strategy</a:t>
            </a:r>
          </a:p>
          <a:p>
            <a:pPr marL="282575" indent="-282575">
              <a:lnSpc>
                <a:spcPct val="110000"/>
              </a:lnSpc>
              <a:spcAft>
                <a:spcPts val="600"/>
              </a:spcAft>
              <a:buFont typeface="Arial" panose="020B0604020202020204" pitchFamily="34" charset="0"/>
              <a:buChar char="•"/>
            </a:pPr>
            <a:r>
              <a:rPr lang="en-US" sz="4500" b="0">
                <a:solidFill>
                  <a:schemeClr val="tx1"/>
                </a:solidFill>
              </a:rPr>
              <a:t>Suggest innovative and promising health equity practices </a:t>
            </a:r>
          </a:p>
          <a:p>
            <a:pPr marL="282575" indent="-282575">
              <a:lnSpc>
                <a:spcPct val="110000"/>
              </a:lnSpc>
              <a:spcAft>
                <a:spcPts val="600"/>
              </a:spcAft>
              <a:buFont typeface="Arial" panose="020B0604020202020204" pitchFamily="34" charset="0"/>
              <a:buChar char="•"/>
            </a:pPr>
            <a:r>
              <a:rPr lang="en-US" sz="4500" b="0">
                <a:solidFill>
                  <a:schemeClr val="tx1"/>
                </a:solidFill>
              </a:rPr>
              <a:t>Suggest ways to embed anti-racist policies/practices in public health programs </a:t>
            </a:r>
          </a:p>
          <a:p>
            <a:endParaRPr lang="en-US"/>
          </a:p>
        </p:txBody>
      </p:sp>
      <p:sp>
        <p:nvSpPr>
          <p:cNvPr id="3" name="Title 2">
            <a:extLst>
              <a:ext uri="{FF2B5EF4-FFF2-40B4-BE49-F238E27FC236}">
                <a16:creationId xmlns:a16="http://schemas.microsoft.com/office/drawing/2014/main" id="{0D339B47-1D76-94F7-0442-B3146C68B9EE}"/>
              </a:ext>
            </a:extLst>
          </p:cNvPr>
          <p:cNvSpPr>
            <a:spLocks noGrp="1"/>
          </p:cNvSpPr>
          <p:nvPr>
            <p:ph type="title"/>
          </p:nvPr>
        </p:nvSpPr>
        <p:spPr/>
        <p:txBody>
          <a:bodyPr/>
          <a:lstStyle/>
          <a:p>
            <a:r>
              <a:rPr lang="en-US"/>
              <a:t>HEW Purpose</a:t>
            </a:r>
          </a:p>
        </p:txBody>
      </p:sp>
    </p:spTree>
    <p:extLst>
      <p:ext uri="{BB962C8B-B14F-4D97-AF65-F5344CB8AC3E}">
        <p14:creationId xmlns:p14="http://schemas.microsoft.com/office/powerpoint/2010/main" val="36525046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A1BD458B-688C-290C-5D7B-C0D7E8AD5A81}"/>
              </a:ext>
            </a:extLst>
          </p:cNvPr>
          <p:cNvSpPr txBox="1">
            <a:spLocks/>
          </p:cNvSpPr>
          <p:nvPr/>
        </p:nvSpPr>
        <p:spPr>
          <a:xfrm>
            <a:off x="839789" y="160381"/>
            <a:ext cx="3217862" cy="823912"/>
          </a:xfrm>
          <a:prstGeom prst="rect">
            <a:avLst/>
          </a:prstGeom>
        </p:spPr>
        <p:txBody>
          <a:bodyPr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17468F"/>
                </a:solidFill>
                <a:effectLst/>
                <a:uLnTx/>
                <a:uFillTx/>
                <a:latin typeface="Calibri" panose="020F0502020204030204"/>
                <a:ea typeface="+mn-ea"/>
                <a:cs typeface="+mn-cs"/>
              </a:rPr>
              <a:t>TASK AREA 1</a:t>
            </a:r>
          </a:p>
        </p:txBody>
      </p:sp>
      <p:sp>
        <p:nvSpPr>
          <p:cNvPr id="5" name="Content Placeholder 5">
            <a:extLst>
              <a:ext uri="{FF2B5EF4-FFF2-40B4-BE49-F238E27FC236}">
                <a16:creationId xmlns:a16="http://schemas.microsoft.com/office/drawing/2014/main" id="{4B177CCF-F3D7-4CA0-A05F-9060DD4A9A55}"/>
              </a:ext>
            </a:extLst>
          </p:cNvPr>
          <p:cNvSpPr txBox="1">
            <a:spLocks/>
          </p:cNvSpPr>
          <p:nvPr/>
        </p:nvSpPr>
        <p:spPr>
          <a:xfrm>
            <a:off x="839788" y="984293"/>
            <a:ext cx="3217863" cy="31527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Enable and assure the meaningful involvement of communities in agency decision-making, the development of health equity policies, program implementation, and evaluation.</a:t>
            </a:r>
          </a:p>
        </p:txBody>
      </p:sp>
      <p:sp>
        <p:nvSpPr>
          <p:cNvPr id="6" name="Text Placeholder 4">
            <a:extLst>
              <a:ext uri="{FF2B5EF4-FFF2-40B4-BE49-F238E27FC236}">
                <a16:creationId xmlns:a16="http://schemas.microsoft.com/office/drawing/2014/main" id="{3C2AC6C5-046D-3394-ACED-CD32723A5485}"/>
              </a:ext>
            </a:extLst>
          </p:cNvPr>
          <p:cNvSpPr txBox="1">
            <a:spLocks/>
          </p:cNvSpPr>
          <p:nvPr/>
        </p:nvSpPr>
        <p:spPr>
          <a:xfrm>
            <a:off x="4488659" y="169906"/>
            <a:ext cx="3217862" cy="823912"/>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17468F"/>
                </a:solidFill>
                <a:effectLst/>
                <a:uLnTx/>
                <a:uFillTx/>
                <a:latin typeface="Calibri" panose="020F0502020204030204"/>
                <a:ea typeface="+mn-ea"/>
                <a:cs typeface="+mn-cs"/>
              </a:rPr>
              <a:t>TASK AREA 2</a:t>
            </a:r>
          </a:p>
        </p:txBody>
      </p:sp>
      <p:sp>
        <p:nvSpPr>
          <p:cNvPr id="7" name="Content Placeholder 5">
            <a:extLst>
              <a:ext uri="{FF2B5EF4-FFF2-40B4-BE49-F238E27FC236}">
                <a16:creationId xmlns:a16="http://schemas.microsoft.com/office/drawing/2014/main" id="{58426633-6EA6-98B5-822C-A6DBF108032B}"/>
              </a:ext>
            </a:extLst>
          </p:cNvPr>
          <p:cNvSpPr txBox="1">
            <a:spLocks/>
          </p:cNvSpPr>
          <p:nvPr/>
        </p:nvSpPr>
        <p:spPr>
          <a:xfrm>
            <a:off x="4488657" y="984293"/>
            <a:ext cx="3217863" cy="3152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Align, and restructure as necessary, CDC policies, resource allocation, and program practices so as maximize the ability for staff and partners to address health inequities in their day-to-day work.</a:t>
            </a:r>
          </a:p>
        </p:txBody>
      </p:sp>
      <p:sp>
        <p:nvSpPr>
          <p:cNvPr id="8" name="Text Placeholder 4">
            <a:extLst>
              <a:ext uri="{FF2B5EF4-FFF2-40B4-BE49-F238E27FC236}">
                <a16:creationId xmlns:a16="http://schemas.microsoft.com/office/drawing/2014/main" id="{BD7160D5-9AEA-3C28-4839-66DC3BFE25EC}"/>
              </a:ext>
            </a:extLst>
          </p:cNvPr>
          <p:cNvSpPr txBox="1">
            <a:spLocks/>
          </p:cNvSpPr>
          <p:nvPr/>
        </p:nvSpPr>
        <p:spPr>
          <a:xfrm>
            <a:off x="8137526" y="160381"/>
            <a:ext cx="3217862" cy="823912"/>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17468F"/>
                </a:solidFill>
                <a:effectLst/>
                <a:uLnTx/>
                <a:uFillTx/>
                <a:latin typeface="Calibri" panose="020F0502020204030204"/>
                <a:ea typeface="+mn-ea"/>
                <a:cs typeface="+mn-cs"/>
              </a:rPr>
              <a:t>TASK AREA 3</a:t>
            </a:r>
          </a:p>
        </p:txBody>
      </p:sp>
      <p:sp>
        <p:nvSpPr>
          <p:cNvPr id="9" name="Content Placeholder 5">
            <a:extLst>
              <a:ext uri="{FF2B5EF4-FFF2-40B4-BE49-F238E27FC236}">
                <a16:creationId xmlns:a16="http://schemas.microsoft.com/office/drawing/2014/main" id="{12C866E7-3967-3151-4997-24B588C393AB}"/>
              </a:ext>
            </a:extLst>
          </p:cNvPr>
          <p:cNvSpPr txBox="1">
            <a:spLocks/>
          </p:cNvSpPr>
          <p:nvPr/>
        </p:nvSpPr>
        <p:spPr>
          <a:xfrm>
            <a:off x="8134350" y="984293"/>
            <a:ext cx="3217863" cy="3152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In concert with communities, take immediate and decisive action to expand, embed, and integrate approaches to measure and influence drivers of health equity across all public health programs. </a:t>
            </a:r>
          </a:p>
        </p:txBody>
      </p:sp>
      <p:sp>
        <p:nvSpPr>
          <p:cNvPr id="10" name="Text Placeholder 4">
            <a:extLst>
              <a:ext uri="{FF2B5EF4-FFF2-40B4-BE49-F238E27FC236}">
                <a16:creationId xmlns:a16="http://schemas.microsoft.com/office/drawing/2014/main" id="{B45E5FEE-523F-F74E-AF92-DE99C861CC48}"/>
              </a:ext>
            </a:extLst>
          </p:cNvPr>
          <p:cNvSpPr txBox="1">
            <a:spLocks/>
          </p:cNvSpPr>
          <p:nvPr/>
        </p:nvSpPr>
        <p:spPr>
          <a:xfrm>
            <a:off x="839788" y="4183106"/>
            <a:ext cx="3217862" cy="237867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17468F"/>
                </a:solidFill>
                <a:effectLst/>
                <a:uLnTx/>
                <a:uFillTx/>
                <a:latin typeface="Calibri" panose="020F0502020204030204"/>
                <a:ea typeface="+mn-ea"/>
                <a:cs typeface="+mn-cs"/>
              </a:rPr>
              <a:t>ACD Lead: Daniel Dawes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17468F"/>
                </a:solidFill>
                <a:effectLst/>
                <a:uLnTx/>
                <a:uFillTx/>
                <a:latin typeface="Calibri" panose="020F0502020204030204"/>
                <a:ea typeface="+mn-ea"/>
                <a:cs typeface="+mn-cs"/>
              </a:rPr>
              <a:t>David Brown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err="1">
                <a:ln>
                  <a:noFill/>
                </a:ln>
                <a:solidFill>
                  <a:srgbClr val="17468F"/>
                </a:solidFill>
                <a:effectLst/>
                <a:uLnTx/>
                <a:uFillTx/>
                <a:latin typeface="Calibri" panose="020F0502020204030204"/>
                <a:ea typeface="+mn-ea"/>
                <a:cs typeface="+mn-cs"/>
              </a:rPr>
              <a:t>Delmonte</a:t>
            </a:r>
            <a:r>
              <a:rPr kumimoji="0" lang="en-US" sz="1600" b="0" i="0" u="none" strike="noStrike" kern="1200" cap="none" spc="0" normalizeH="0" baseline="0" noProof="0">
                <a:ln>
                  <a:noFill/>
                </a:ln>
                <a:solidFill>
                  <a:srgbClr val="17468F"/>
                </a:solidFill>
                <a:effectLst/>
                <a:uLnTx/>
                <a:uFillTx/>
                <a:latin typeface="Calibri" panose="020F0502020204030204"/>
                <a:ea typeface="+mn-ea"/>
                <a:cs typeface="+mn-cs"/>
              </a:rPr>
              <a:t> Jefferson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17468F"/>
                </a:solidFill>
                <a:effectLst/>
                <a:uLnTx/>
                <a:uFillTx/>
                <a:latin typeface="Calibri" panose="020F0502020204030204"/>
                <a:ea typeface="+mn-ea"/>
                <a:cs typeface="+mn-cs"/>
              </a:rPr>
              <a:t>Maria Lemus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17468F"/>
                </a:solidFill>
                <a:effectLst/>
                <a:uLnTx/>
                <a:uFillTx/>
                <a:latin typeface="Calibri" panose="020F0502020204030204"/>
                <a:ea typeface="+mn-ea"/>
                <a:cs typeface="+mn-cs"/>
              </a:rPr>
              <a:t>Bonnie Swenor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17468F"/>
                </a:solidFill>
                <a:effectLst/>
                <a:uLnTx/>
                <a:uFillTx/>
                <a:latin typeface="Calibri" panose="020F0502020204030204"/>
                <a:ea typeface="+mn-ea"/>
                <a:cs typeface="+mn-cs"/>
              </a:rPr>
              <a:t>Bobby Watts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17468F"/>
              </a:solidFill>
              <a:effectLst/>
              <a:uLnTx/>
              <a:uFillTx/>
              <a:latin typeface="Calibri" panose="020F0502020204030204"/>
              <a:ea typeface="+mn-ea"/>
              <a:cs typeface="+mn-cs"/>
            </a:endParaRPr>
          </a:p>
        </p:txBody>
      </p:sp>
      <p:sp>
        <p:nvSpPr>
          <p:cNvPr id="11" name="Text Placeholder 4">
            <a:extLst>
              <a:ext uri="{FF2B5EF4-FFF2-40B4-BE49-F238E27FC236}">
                <a16:creationId xmlns:a16="http://schemas.microsoft.com/office/drawing/2014/main" id="{C3743035-B5A0-E4DB-948D-F0C309F75FA6}"/>
              </a:ext>
            </a:extLst>
          </p:cNvPr>
          <p:cNvSpPr txBox="1">
            <a:spLocks/>
          </p:cNvSpPr>
          <p:nvPr/>
        </p:nvSpPr>
        <p:spPr>
          <a:xfrm>
            <a:off x="4488658" y="4166833"/>
            <a:ext cx="3217862" cy="239495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17468F"/>
                </a:solidFill>
                <a:effectLst/>
                <a:uLnTx/>
                <a:uFillTx/>
                <a:latin typeface="Calibri" panose="020F0502020204030204"/>
                <a:ea typeface="+mn-ea"/>
                <a:cs typeface="+mn-cs"/>
              </a:rPr>
              <a:t>ACD Lead: Monica Valdes Lupi</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17468F"/>
                </a:solidFill>
                <a:effectLst/>
                <a:uLnTx/>
                <a:uFillTx/>
                <a:latin typeface="Calibri" panose="020F0502020204030204"/>
                <a:ea typeface="+mn-ea"/>
                <a:cs typeface="+mn-cs"/>
              </a:rPr>
              <a:t>Nafissa </a:t>
            </a:r>
            <a:r>
              <a:rPr kumimoji="0" lang="en-US" sz="1600" b="0" i="0" u="none" strike="noStrike" kern="1200" cap="none" spc="0" normalizeH="0" baseline="0" noProof="0" err="1">
                <a:ln>
                  <a:noFill/>
                </a:ln>
                <a:solidFill>
                  <a:srgbClr val="17468F"/>
                </a:solidFill>
                <a:effectLst/>
                <a:uLnTx/>
                <a:uFillTx/>
                <a:latin typeface="Calibri" panose="020F0502020204030204"/>
                <a:ea typeface="+mn-ea"/>
                <a:cs typeface="+mn-cs"/>
              </a:rPr>
              <a:t>Cisse</a:t>
            </a:r>
            <a:r>
              <a:rPr kumimoji="0" lang="en-US" sz="1600" b="0" i="0" u="none" strike="noStrike" kern="1200" cap="none" spc="0" normalizeH="0" baseline="0" noProof="0">
                <a:ln>
                  <a:noFill/>
                </a:ln>
                <a:solidFill>
                  <a:srgbClr val="17468F"/>
                </a:solidFill>
                <a:effectLst/>
                <a:uLnTx/>
                <a:uFillTx/>
                <a:latin typeface="Calibri" panose="020F0502020204030204"/>
                <a:ea typeface="+mn-ea"/>
                <a:cs typeface="+mn-cs"/>
              </a:rPr>
              <a:t> </a:t>
            </a:r>
            <a:r>
              <a:rPr kumimoji="0" lang="en-US" sz="1600" b="0" i="0" u="none" strike="noStrike" kern="1200" cap="none" spc="0" normalizeH="0" baseline="0" noProof="0" err="1">
                <a:ln>
                  <a:noFill/>
                </a:ln>
                <a:solidFill>
                  <a:srgbClr val="17468F"/>
                </a:solidFill>
                <a:effectLst/>
                <a:uLnTx/>
                <a:uFillTx/>
                <a:latin typeface="Calibri" panose="020F0502020204030204"/>
                <a:ea typeface="+mn-ea"/>
                <a:cs typeface="+mn-cs"/>
              </a:rPr>
              <a:t>Egbuonye</a:t>
            </a:r>
            <a:endParaRPr kumimoji="0" lang="en-US" sz="1600" b="0" i="0" u="none" strike="noStrike" kern="1200" cap="none" spc="0" normalizeH="0" baseline="0" noProof="0">
              <a:ln>
                <a:noFill/>
              </a:ln>
              <a:solidFill>
                <a:srgbClr val="17468F"/>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17468F"/>
                </a:solidFill>
                <a:effectLst/>
                <a:uLnTx/>
                <a:uFillTx/>
                <a:latin typeface="Calibri" panose="020F0502020204030204"/>
                <a:ea typeface="+mn-ea"/>
                <a:cs typeface="+mn-cs"/>
              </a:rPr>
              <a:t>Octavio Martinez</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17468F"/>
                </a:solidFill>
                <a:effectLst/>
                <a:uLnTx/>
                <a:uFillTx/>
                <a:latin typeface="Calibri" panose="020F0502020204030204"/>
                <a:ea typeface="+mn-ea"/>
                <a:cs typeface="+mn-cs"/>
              </a:rPr>
              <a:t>Rhonda Medows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17468F"/>
                </a:solidFill>
                <a:effectLst/>
                <a:uLnTx/>
                <a:uFillTx/>
                <a:latin typeface="Calibri" panose="020F0502020204030204"/>
                <a:ea typeface="+mn-ea"/>
                <a:cs typeface="+mn-cs"/>
              </a:rPr>
              <a:t>Julie Morita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17468F"/>
                </a:solidFill>
                <a:effectLst/>
                <a:uLnTx/>
                <a:uFillTx/>
                <a:latin typeface="Calibri" panose="020F0502020204030204"/>
                <a:ea typeface="+mn-ea"/>
                <a:cs typeface="+mn-cs"/>
              </a:rPr>
              <a:t>Mysheika Roberts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17468F"/>
                </a:solidFill>
                <a:effectLst/>
                <a:uLnTx/>
                <a:uFillTx/>
                <a:latin typeface="Calibri" panose="020F0502020204030204"/>
                <a:ea typeface="+mn-ea"/>
                <a:cs typeface="+mn-cs"/>
              </a:rPr>
              <a:t>Paula Tran</a:t>
            </a:r>
          </a:p>
        </p:txBody>
      </p:sp>
      <p:sp>
        <p:nvSpPr>
          <p:cNvPr id="12" name="Text Placeholder 4">
            <a:extLst>
              <a:ext uri="{FF2B5EF4-FFF2-40B4-BE49-F238E27FC236}">
                <a16:creationId xmlns:a16="http://schemas.microsoft.com/office/drawing/2014/main" id="{AC6600CC-FFB7-64FB-7A5E-E701A345710F}"/>
              </a:ext>
            </a:extLst>
          </p:cNvPr>
          <p:cNvSpPr txBox="1">
            <a:spLocks/>
          </p:cNvSpPr>
          <p:nvPr/>
        </p:nvSpPr>
        <p:spPr>
          <a:xfrm>
            <a:off x="8134350" y="4166832"/>
            <a:ext cx="3217862" cy="239495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17468F"/>
                </a:solidFill>
                <a:effectLst/>
                <a:uLnTx/>
                <a:uFillTx/>
                <a:latin typeface="Calibri" panose="020F0502020204030204"/>
                <a:ea typeface="+mn-ea"/>
                <a:cs typeface="+mn-cs"/>
              </a:rPr>
              <a:t>ACD Lead: David Fleming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17468F"/>
                </a:solidFill>
                <a:effectLst/>
                <a:uLnTx/>
                <a:uFillTx/>
                <a:latin typeface="Calibri" panose="020F0502020204030204"/>
                <a:ea typeface="+mn-ea"/>
                <a:cs typeface="+mn-cs"/>
              </a:rPr>
              <a:t>Ada Adimora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17468F"/>
                </a:solidFill>
                <a:effectLst/>
                <a:uLnTx/>
                <a:uFillTx/>
                <a:latin typeface="Calibri" panose="020F0502020204030204"/>
                <a:ea typeface="+mn-ea"/>
                <a:cs typeface="+mn-cs"/>
              </a:rPr>
              <a:t>Michelle Albert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17468F"/>
                </a:solidFill>
                <a:effectLst/>
                <a:uLnTx/>
                <a:uFillTx/>
                <a:latin typeface="Calibri" panose="020F0502020204030204"/>
                <a:ea typeface="+mn-ea"/>
                <a:cs typeface="+mn-cs"/>
              </a:rPr>
              <a:t>Philip Alberti</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17468F"/>
                </a:solidFill>
                <a:effectLst/>
                <a:uLnTx/>
                <a:uFillTx/>
                <a:latin typeface="Calibri" panose="020F0502020204030204"/>
                <a:ea typeface="+mn-ea"/>
                <a:cs typeface="+mn-cs"/>
              </a:rPr>
              <a:t>Cary Fremin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17468F"/>
                </a:solidFill>
                <a:effectLst/>
                <a:uLnTx/>
                <a:uFillTx/>
                <a:latin typeface="Calibri" panose="020F0502020204030204"/>
                <a:ea typeface="+mn-ea"/>
                <a:cs typeface="+mn-cs"/>
              </a:rPr>
              <a:t>Rachel Hardeman</a:t>
            </a:r>
          </a:p>
        </p:txBody>
      </p:sp>
      <p:cxnSp>
        <p:nvCxnSpPr>
          <p:cNvPr id="17" name="Straight Connector 16">
            <a:extLst>
              <a:ext uri="{FF2B5EF4-FFF2-40B4-BE49-F238E27FC236}">
                <a16:creationId xmlns:a16="http://schemas.microsoft.com/office/drawing/2014/main" id="{FEEA2C72-F0A0-0042-91A5-A8D5A7FDB9DB}"/>
              </a:ext>
            </a:extLst>
          </p:cNvPr>
          <p:cNvCxnSpPr/>
          <p:nvPr/>
        </p:nvCxnSpPr>
        <p:spPr>
          <a:xfrm>
            <a:off x="4250833" y="894141"/>
            <a:ext cx="0" cy="465665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21D377A-27F9-CF73-C75B-986E58BBA72F}"/>
              </a:ext>
            </a:extLst>
          </p:cNvPr>
          <p:cNvCxnSpPr/>
          <p:nvPr/>
        </p:nvCxnSpPr>
        <p:spPr>
          <a:xfrm>
            <a:off x="7944923" y="894141"/>
            <a:ext cx="0" cy="4656653"/>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889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83F75-E58D-4FB3-ABA5-33C47E48B212}"/>
              </a:ext>
            </a:extLst>
          </p:cNvPr>
          <p:cNvSpPr>
            <a:spLocks noGrp="1"/>
          </p:cNvSpPr>
          <p:nvPr>
            <p:ph type="title"/>
          </p:nvPr>
        </p:nvSpPr>
        <p:spPr>
          <a:xfrm>
            <a:off x="839788" y="26195"/>
            <a:ext cx="10515600" cy="1325563"/>
          </a:xfrm>
        </p:spPr>
        <p:txBody>
          <a:bodyPr/>
          <a:lstStyle/>
          <a:p>
            <a:r>
              <a:rPr lang="en-US"/>
              <a:t>Infectious Disease Test Review Board (IDTRB)</a:t>
            </a:r>
          </a:p>
        </p:txBody>
      </p:sp>
      <p:sp>
        <p:nvSpPr>
          <p:cNvPr id="3" name="Content Placeholder 2">
            <a:extLst>
              <a:ext uri="{FF2B5EF4-FFF2-40B4-BE49-F238E27FC236}">
                <a16:creationId xmlns:a16="http://schemas.microsoft.com/office/drawing/2014/main" id="{04762D6D-5016-4AAA-BA20-562EED829669}"/>
              </a:ext>
            </a:extLst>
          </p:cNvPr>
          <p:cNvSpPr>
            <a:spLocks noGrp="1"/>
          </p:cNvSpPr>
          <p:nvPr>
            <p:ph sz="half" idx="2"/>
          </p:nvPr>
        </p:nvSpPr>
        <p:spPr>
          <a:xfrm>
            <a:off x="839788" y="1386038"/>
            <a:ext cx="10931909" cy="4042604"/>
          </a:xfrm>
        </p:spPr>
        <p:txBody>
          <a:bodyPr>
            <a:normAutofit/>
          </a:bodyPr>
          <a:lstStyle/>
          <a:p>
            <a:r>
              <a:rPr lang="en-US"/>
              <a:t>Mission:</a:t>
            </a:r>
          </a:p>
          <a:p>
            <a:pPr lvl="1"/>
            <a:r>
              <a:rPr lang="en-US" sz="2000"/>
              <a:t>Review and approve all modified and new tests that will be shared outside of CDC</a:t>
            </a:r>
          </a:p>
          <a:p>
            <a:pPr lvl="1"/>
            <a:r>
              <a:rPr lang="en-US" sz="2000"/>
              <a:t>Ensures external review of test validation by subject matter experts</a:t>
            </a:r>
          </a:p>
          <a:p>
            <a:r>
              <a:rPr lang="en-US"/>
              <a:t>Process:</a:t>
            </a:r>
          </a:p>
          <a:p>
            <a:pPr lvl="1"/>
            <a:r>
              <a:rPr lang="en-US" sz="2000"/>
              <a:t>Documented test method validation, review, and approval within Center prior to submission</a:t>
            </a:r>
          </a:p>
          <a:p>
            <a:pPr lvl="1"/>
            <a:endParaRPr lang="en-US"/>
          </a:p>
        </p:txBody>
      </p:sp>
      <p:grpSp>
        <p:nvGrpSpPr>
          <p:cNvPr id="10" name="Group 9">
            <a:extLst>
              <a:ext uri="{FF2B5EF4-FFF2-40B4-BE49-F238E27FC236}">
                <a16:creationId xmlns:a16="http://schemas.microsoft.com/office/drawing/2014/main" id="{E1D2ADA9-BB14-D28C-5DAE-58B13DD6861C}"/>
              </a:ext>
            </a:extLst>
          </p:cNvPr>
          <p:cNvGrpSpPr/>
          <p:nvPr/>
        </p:nvGrpSpPr>
        <p:grpSpPr>
          <a:xfrm>
            <a:off x="1045150" y="3836185"/>
            <a:ext cx="10226203" cy="2072057"/>
            <a:chOff x="1045150" y="4528603"/>
            <a:chExt cx="10226203" cy="2072057"/>
          </a:xfrm>
        </p:grpSpPr>
        <p:grpSp>
          <p:nvGrpSpPr>
            <p:cNvPr id="11" name="Group 10">
              <a:extLst>
                <a:ext uri="{FF2B5EF4-FFF2-40B4-BE49-F238E27FC236}">
                  <a16:creationId xmlns:a16="http://schemas.microsoft.com/office/drawing/2014/main" id="{5EC87C20-B9B3-1E6B-9A43-31178C69482B}"/>
                </a:ext>
              </a:extLst>
            </p:cNvPr>
            <p:cNvGrpSpPr/>
            <p:nvPr/>
          </p:nvGrpSpPr>
          <p:grpSpPr>
            <a:xfrm>
              <a:off x="1045150" y="4528603"/>
              <a:ext cx="10226203" cy="1640409"/>
              <a:chOff x="1585818" y="4845651"/>
              <a:chExt cx="10226203" cy="1640409"/>
            </a:xfrm>
          </p:grpSpPr>
          <p:grpSp>
            <p:nvGrpSpPr>
              <p:cNvPr id="13" name="Group 12">
                <a:extLst>
                  <a:ext uri="{FF2B5EF4-FFF2-40B4-BE49-F238E27FC236}">
                    <a16:creationId xmlns:a16="http://schemas.microsoft.com/office/drawing/2014/main" id="{5A8CD8AC-3E56-EE18-4738-6C10857890C2}"/>
                  </a:ext>
                </a:extLst>
              </p:cNvPr>
              <p:cNvGrpSpPr/>
              <p:nvPr/>
            </p:nvGrpSpPr>
            <p:grpSpPr>
              <a:xfrm>
                <a:off x="1585818" y="4845651"/>
                <a:ext cx="7813100" cy="1640409"/>
                <a:chOff x="540789" y="2228850"/>
                <a:chExt cx="7813100" cy="1640409"/>
              </a:xfrm>
            </p:grpSpPr>
            <p:sp>
              <p:nvSpPr>
                <p:cNvPr id="16" name="Rectangle 15">
                  <a:extLst>
                    <a:ext uri="{FF2B5EF4-FFF2-40B4-BE49-F238E27FC236}">
                      <a16:creationId xmlns:a16="http://schemas.microsoft.com/office/drawing/2014/main" id="{8578383E-967D-6E47-C26B-B9553E8E5C10}"/>
                    </a:ext>
                  </a:extLst>
                </p:cNvPr>
                <p:cNvSpPr>
                  <a:spLocks noChangeAspect="1"/>
                </p:cNvSpPr>
                <p:nvPr/>
              </p:nvSpPr>
              <p:spPr>
                <a:xfrm>
                  <a:off x="540789" y="2228851"/>
                  <a:ext cx="1885950" cy="581024"/>
                </a:xfrm>
                <a:prstGeom prst="rect">
                  <a:avLst/>
                </a:prstGeom>
                <a:solidFill>
                  <a:srgbClr val="006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Concept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Pre-Development </a:t>
                  </a:r>
                </a:p>
              </p:txBody>
            </p:sp>
            <p:sp>
              <p:nvSpPr>
                <p:cNvPr id="17" name="Rectangle 16">
                  <a:extLst>
                    <a:ext uri="{FF2B5EF4-FFF2-40B4-BE49-F238E27FC236}">
                      <a16:creationId xmlns:a16="http://schemas.microsoft.com/office/drawing/2014/main" id="{A6A01EEB-3C6A-E14D-FD7F-2A852DB9A604}"/>
                    </a:ext>
                  </a:extLst>
                </p:cNvPr>
                <p:cNvSpPr>
                  <a:spLocks noChangeAspect="1"/>
                </p:cNvSpPr>
                <p:nvPr/>
              </p:nvSpPr>
              <p:spPr>
                <a:xfrm>
                  <a:off x="2960139" y="2228850"/>
                  <a:ext cx="1883664" cy="581025"/>
                </a:xfrm>
                <a:prstGeom prst="rect">
                  <a:avLst/>
                </a:prstGeom>
                <a:solidFill>
                  <a:srgbClr val="006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Test Method Design</a:t>
                  </a:r>
                </a:p>
              </p:txBody>
            </p:sp>
            <p:sp>
              <p:nvSpPr>
                <p:cNvPr id="18" name="Rectangle 17">
                  <a:extLst>
                    <a:ext uri="{FF2B5EF4-FFF2-40B4-BE49-F238E27FC236}">
                      <a16:creationId xmlns:a16="http://schemas.microsoft.com/office/drawing/2014/main" id="{0CB5D967-CE52-F9E5-1FA3-9D54675F4FB8}"/>
                    </a:ext>
                  </a:extLst>
                </p:cNvPr>
                <p:cNvSpPr>
                  <a:spLocks noChangeAspect="1"/>
                </p:cNvSpPr>
                <p:nvPr/>
              </p:nvSpPr>
              <p:spPr>
                <a:xfrm>
                  <a:off x="5377202" y="2228851"/>
                  <a:ext cx="2976687" cy="581024"/>
                </a:xfrm>
                <a:prstGeom prst="rect">
                  <a:avLst/>
                </a:prstGeom>
                <a:solidFill>
                  <a:srgbClr val="006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Test Method Validation </a:t>
                  </a:r>
                </a:p>
              </p:txBody>
            </p:sp>
            <p:cxnSp>
              <p:nvCxnSpPr>
                <p:cNvPr id="19" name="Straight Arrow Connector 18">
                  <a:extLst>
                    <a:ext uri="{FF2B5EF4-FFF2-40B4-BE49-F238E27FC236}">
                      <a16:creationId xmlns:a16="http://schemas.microsoft.com/office/drawing/2014/main" id="{F55C3B78-B920-B343-6F18-1804E113B561}"/>
                    </a:ext>
                  </a:extLst>
                </p:cNvPr>
                <p:cNvCxnSpPr>
                  <a:stCxn id="16" idx="3"/>
                  <a:endCxn id="17" idx="1"/>
                </p:cNvCxnSpPr>
                <p:nvPr/>
              </p:nvCxnSpPr>
              <p:spPr>
                <a:xfrm>
                  <a:off x="2426739" y="2519363"/>
                  <a:ext cx="533400" cy="0"/>
                </a:xfrm>
                <a:prstGeom prst="straightConnector1">
                  <a:avLst/>
                </a:prstGeom>
                <a:ln w="15875">
                  <a:solidFill>
                    <a:schemeClr val="tx1"/>
                  </a:solidFill>
                  <a:headEnd w="lg" len="med"/>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64C354C-CB60-F24A-8638-C6B4B4520D6F}"/>
                    </a:ext>
                  </a:extLst>
                </p:cNvPr>
                <p:cNvCxnSpPr/>
                <p:nvPr/>
              </p:nvCxnSpPr>
              <p:spPr>
                <a:xfrm>
                  <a:off x="4843803" y="2505076"/>
                  <a:ext cx="533400" cy="0"/>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18E04DB4-82F0-0940-849C-ED3D134AEFF8}"/>
                    </a:ext>
                  </a:extLst>
                </p:cNvPr>
                <p:cNvSpPr/>
                <p:nvPr/>
              </p:nvSpPr>
              <p:spPr>
                <a:xfrm>
                  <a:off x="540789" y="2836484"/>
                  <a:ext cx="1883664" cy="1021893"/>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Review and approval by CIO program leadership</a:t>
                  </a:r>
                </a:p>
              </p:txBody>
            </p:sp>
            <p:sp>
              <p:nvSpPr>
                <p:cNvPr id="22" name="Rectangle 21">
                  <a:extLst>
                    <a:ext uri="{FF2B5EF4-FFF2-40B4-BE49-F238E27FC236}">
                      <a16:creationId xmlns:a16="http://schemas.microsoft.com/office/drawing/2014/main" id="{E4474441-9DAE-78C3-2E8F-F2C1B0F6656F}"/>
                    </a:ext>
                  </a:extLst>
                </p:cNvPr>
                <p:cNvSpPr/>
                <p:nvPr/>
              </p:nvSpPr>
              <p:spPr>
                <a:xfrm>
                  <a:off x="2960139" y="2841318"/>
                  <a:ext cx="1883664" cy="1021893"/>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Review and approval by CIO Branch and Division </a:t>
                  </a:r>
                </a:p>
              </p:txBody>
            </p:sp>
            <p:sp>
              <p:nvSpPr>
                <p:cNvPr id="23" name="Rectangle 22">
                  <a:extLst>
                    <a:ext uri="{FF2B5EF4-FFF2-40B4-BE49-F238E27FC236}">
                      <a16:creationId xmlns:a16="http://schemas.microsoft.com/office/drawing/2014/main" id="{F4663B9D-9C25-CCEF-C3A8-553D1DA0C593}"/>
                    </a:ext>
                  </a:extLst>
                </p:cNvPr>
                <p:cNvSpPr/>
                <p:nvPr/>
              </p:nvSpPr>
              <p:spPr>
                <a:xfrm>
                  <a:off x="5377203" y="2847366"/>
                  <a:ext cx="2976686" cy="1021893"/>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Review by two Subject Matter Experts (SMEs) external to program &amp; CIO Associate Director for Laboratory Science (ADLS)</a:t>
                  </a:r>
                </a:p>
              </p:txBody>
            </p:sp>
          </p:grpSp>
          <p:cxnSp>
            <p:nvCxnSpPr>
              <p:cNvPr id="14" name="Straight Arrow Connector 13">
                <a:extLst>
                  <a:ext uri="{FF2B5EF4-FFF2-40B4-BE49-F238E27FC236}">
                    <a16:creationId xmlns:a16="http://schemas.microsoft.com/office/drawing/2014/main" id="{32C1A52D-47D1-9ADB-92F0-8F738F0220FE}"/>
                  </a:ext>
                </a:extLst>
              </p:cNvPr>
              <p:cNvCxnSpPr/>
              <p:nvPr/>
            </p:nvCxnSpPr>
            <p:spPr>
              <a:xfrm>
                <a:off x="9398918" y="5594044"/>
                <a:ext cx="533400" cy="0"/>
              </a:xfrm>
              <a:prstGeom prst="straightConnector1">
                <a:avLst/>
              </a:prstGeom>
              <a:ln w="349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0795A09-50DB-3F2F-C468-4B3AC0D8611A}"/>
                  </a:ext>
                </a:extLst>
              </p:cNvPr>
              <p:cNvSpPr>
                <a:spLocks noChangeAspect="1"/>
              </p:cNvSpPr>
              <p:nvPr/>
            </p:nvSpPr>
            <p:spPr>
              <a:xfrm>
                <a:off x="9928357" y="5121877"/>
                <a:ext cx="1883664" cy="1021893"/>
              </a:xfrm>
              <a:prstGeom prst="rect">
                <a:avLst/>
              </a:prstGeom>
              <a:solidFill>
                <a:srgbClr val="006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Submission to the IDTRB for Formal Review </a:t>
                </a:r>
              </a:p>
            </p:txBody>
          </p:sp>
        </p:grpSp>
        <p:sp>
          <p:nvSpPr>
            <p:cNvPr id="12" name="TextBox 11">
              <a:extLst>
                <a:ext uri="{FF2B5EF4-FFF2-40B4-BE49-F238E27FC236}">
                  <a16:creationId xmlns:a16="http://schemas.microsoft.com/office/drawing/2014/main" id="{B3C03B9A-51F4-7D79-F169-1BF4F8DD74D2}"/>
                </a:ext>
              </a:extLst>
            </p:cNvPr>
            <p:cNvSpPr txBox="1"/>
            <p:nvPr/>
          </p:nvSpPr>
          <p:spPr>
            <a:xfrm>
              <a:off x="2289207" y="6231328"/>
              <a:ext cx="53824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Test Method Development Process that occurs in CIOs</a:t>
              </a:r>
            </a:p>
          </p:txBody>
        </p:sp>
      </p:grpSp>
    </p:spTree>
    <p:extLst>
      <p:ext uri="{BB962C8B-B14F-4D97-AF65-F5344CB8AC3E}">
        <p14:creationId xmlns:p14="http://schemas.microsoft.com/office/powerpoint/2010/main" val="36976714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863226F-AF8E-687A-317E-C4639257E2DC}"/>
              </a:ext>
            </a:extLst>
          </p:cNvPr>
          <p:cNvSpPr>
            <a:spLocks noGrp="1"/>
          </p:cNvSpPr>
          <p:nvPr>
            <p:ph sz="quarter" idx="10"/>
          </p:nvPr>
        </p:nvSpPr>
        <p:spPr/>
        <p:txBody>
          <a:bodyPr>
            <a:normAutofit/>
          </a:bodyPr>
          <a:lstStyle/>
          <a:p>
            <a:pPr marL="282575" indent="-282575">
              <a:spcAft>
                <a:spcPts val="600"/>
              </a:spcAft>
              <a:buFont typeface="Arial" panose="020B0604020202020204" pitchFamily="34" charset="0"/>
              <a:buChar char="•"/>
            </a:pPr>
            <a:r>
              <a:rPr lang="en-US" sz="2800" b="0">
                <a:solidFill>
                  <a:schemeClr val="tx1"/>
                </a:solidFill>
              </a:rPr>
              <a:t>February 2023: adoption of Task Area 3  </a:t>
            </a:r>
          </a:p>
          <a:p>
            <a:pPr marL="282575" indent="-282575">
              <a:spcAft>
                <a:spcPts val="600"/>
              </a:spcAft>
              <a:buFont typeface="Arial" panose="020B0604020202020204" pitchFamily="34" charset="0"/>
              <a:buChar char="•"/>
            </a:pPr>
            <a:r>
              <a:rPr lang="en-US" sz="2800" b="0">
                <a:solidFill>
                  <a:schemeClr val="tx1"/>
                </a:solidFill>
              </a:rPr>
              <a:t>May 2023: adoption of Task Area 1 and 2 </a:t>
            </a:r>
          </a:p>
          <a:p>
            <a:pPr marL="282575" indent="-282575">
              <a:spcAft>
                <a:spcPts val="600"/>
              </a:spcAft>
              <a:buFont typeface="Arial" panose="020B0604020202020204" pitchFamily="34" charset="0"/>
              <a:buChar char="•"/>
            </a:pPr>
            <a:r>
              <a:rPr lang="en-US" sz="2800" b="0">
                <a:solidFill>
                  <a:schemeClr val="tx1"/>
                </a:solidFill>
              </a:rPr>
              <a:t>Full set of recommendations acknowledged by HHS </a:t>
            </a:r>
          </a:p>
          <a:p>
            <a:endParaRPr lang="en-US" sz="2800"/>
          </a:p>
        </p:txBody>
      </p:sp>
      <p:sp>
        <p:nvSpPr>
          <p:cNvPr id="7" name="Title 6">
            <a:extLst>
              <a:ext uri="{FF2B5EF4-FFF2-40B4-BE49-F238E27FC236}">
                <a16:creationId xmlns:a16="http://schemas.microsoft.com/office/drawing/2014/main" id="{052CFF0A-39D5-1456-6382-95E4E405C259}"/>
              </a:ext>
            </a:extLst>
          </p:cNvPr>
          <p:cNvSpPr>
            <a:spLocks noGrp="1"/>
          </p:cNvSpPr>
          <p:nvPr>
            <p:ph type="title"/>
          </p:nvPr>
        </p:nvSpPr>
        <p:spPr/>
        <p:txBody>
          <a:bodyPr/>
          <a:lstStyle/>
          <a:p>
            <a:r>
              <a:rPr lang="en-US"/>
              <a:t>Accomplishments</a:t>
            </a:r>
          </a:p>
        </p:txBody>
      </p:sp>
    </p:spTree>
    <p:extLst>
      <p:ext uri="{BB962C8B-B14F-4D97-AF65-F5344CB8AC3E}">
        <p14:creationId xmlns:p14="http://schemas.microsoft.com/office/powerpoint/2010/main" val="22706113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863226F-AF8E-687A-317E-C4639257E2DC}"/>
              </a:ext>
            </a:extLst>
          </p:cNvPr>
          <p:cNvSpPr>
            <a:spLocks noGrp="1"/>
          </p:cNvSpPr>
          <p:nvPr>
            <p:ph sz="quarter" idx="10"/>
          </p:nvPr>
        </p:nvSpPr>
        <p:spPr/>
        <p:txBody>
          <a:bodyPr>
            <a:normAutofit/>
          </a:bodyPr>
          <a:lstStyle/>
          <a:p>
            <a:pPr marL="282575" indent="-282575">
              <a:spcAft>
                <a:spcPts val="600"/>
              </a:spcAft>
              <a:buFont typeface="Arial" panose="020B0604020202020204" pitchFamily="34" charset="0"/>
              <a:buChar char="•"/>
            </a:pPr>
            <a:r>
              <a:rPr lang="en-US" sz="2800" b="0">
                <a:solidFill>
                  <a:schemeClr val="tx1"/>
                </a:solidFill>
              </a:rPr>
              <a:t>CDC will consider the Health Equity Workgroup’s action steps and the resulting eight ACD recommendations for implementation</a:t>
            </a:r>
          </a:p>
          <a:p>
            <a:pPr marL="282575" indent="-282575">
              <a:spcAft>
                <a:spcPts val="600"/>
              </a:spcAft>
              <a:buFont typeface="Arial" panose="020B0604020202020204" pitchFamily="34" charset="0"/>
              <a:buChar char="•"/>
            </a:pPr>
            <a:r>
              <a:rPr lang="en-US" sz="2800" b="0">
                <a:solidFill>
                  <a:schemeClr val="tx1"/>
                </a:solidFill>
              </a:rPr>
              <a:t>CDC will provide progress updates</a:t>
            </a:r>
            <a:endParaRPr lang="en-US" sz="2800"/>
          </a:p>
        </p:txBody>
      </p:sp>
      <p:sp>
        <p:nvSpPr>
          <p:cNvPr id="7" name="Title 6">
            <a:extLst>
              <a:ext uri="{FF2B5EF4-FFF2-40B4-BE49-F238E27FC236}">
                <a16:creationId xmlns:a16="http://schemas.microsoft.com/office/drawing/2014/main" id="{052CFF0A-39D5-1456-6382-95E4E405C259}"/>
              </a:ext>
            </a:extLst>
          </p:cNvPr>
          <p:cNvSpPr>
            <a:spLocks noGrp="1"/>
          </p:cNvSpPr>
          <p:nvPr>
            <p:ph type="title"/>
          </p:nvPr>
        </p:nvSpPr>
        <p:spPr/>
        <p:txBody>
          <a:bodyPr/>
          <a:lstStyle/>
          <a:p>
            <a:r>
              <a:rPr lang="en-US"/>
              <a:t>Next Steps</a:t>
            </a:r>
          </a:p>
        </p:txBody>
      </p:sp>
    </p:spTree>
    <p:extLst>
      <p:ext uri="{BB962C8B-B14F-4D97-AF65-F5344CB8AC3E}">
        <p14:creationId xmlns:p14="http://schemas.microsoft.com/office/powerpoint/2010/main" val="35705481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28620-6D55-41E9-BF84-6AAFAF0FBCDB}"/>
              </a:ext>
            </a:extLst>
          </p:cNvPr>
          <p:cNvSpPr>
            <a:spLocks noGrp="1"/>
          </p:cNvSpPr>
          <p:nvPr>
            <p:ph type="title"/>
          </p:nvPr>
        </p:nvSpPr>
        <p:spPr>
          <a:xfrm>
            <a:off x="272397" y="11057"/>
            <a:ext cx="10515600" cy="772649"/>
          </a:xfrm>
        </p:spPr>
        <p:txBody>
          <a:bodyPr>
            <a:normAutofit/>
          </a:bodyPr>
          <a:lstStyle/>
          <a:p>
            <a:r>
              <a:rPr lang="en-US"/>
              <a:t>Thank you to HEW Members</a:t>
            </a:r>
          </a:p>
        </p:txBody>
      </p:sp>
      <p:sp>
        <p:nvSpPr>
          <p:cNvPr id="9" name="Content Placeholder 8">
            <a:extLst>
              <a:ext uri="{FF2B5EF4-FFF2-40B4-BE49-F238E27FC236}">
                <a16:creationId xmlns:a16="http://schemas.microsoft.com/office/drawing/2014/main" id="{860C14EA-1159-422C-84B9-25A61ED7D7BB}"/>
              </a:ext>
            </a:extLst>
          </p:cNvPr>
          <p:cNvSpPr>
            <a:spLocks noGrp="1"/>
          </p:cNvSpPr>
          <p:nvPr>
            <p:ph sz="quarter" idx="4"/>
          </p:nvPr>
        </p:nvSpPr>
        <p:spPr>
          <a:xfrm>
            <a:off x="5555973" y="873158"/>
            <a:ext cx="6363630" cy="6392937"/>
          </a:xfrm>
        </p:spPr>
        <p:txBody>
          <a:bodyPr vert="horz" lIns="91440" tIns="45720" rIns="91440" bIns="45720" rtlCol="0" anchor="t">
            <a:noAutofit/>
          </a:bodyPr>
          <a:lstStyle/>
          <a:p>
            <a:pPr marL="0" indent="0">
              <a:lnSpc>
                <a:spcPct val="120000"/>
              </a:lnSpc>
              <a:spcBef>
                <a:spcPts val="0"/>
              </a:spcBef>
              <a:buNone/>
            </a:pPr>
            <a:r>
              <a:rPr lang="en-US" sz="2000" b="1" i="0">
                <a:solidFill>
                  <a:srgbClr val="17468F"/>
                </a:solidFill>
                <a:effectLst/>
                <a:latin typeface="Calibri"/>
                <a:ea typeface="Open Sans"/>
                <a:cs typeface="Open Sans"/>
              </a:rPr>
              <a:t>Public Members:</a:t>
            </a:r>
          </a:p>
          <a:p>
            <a:pPr>
              <a:lnSpc>
                <a:spcPct val="120000"/>
              </a:lnSpc>
              <a:spcBef>
                <a:spcPts val="0"/>
              </a:spcBef>
            </a:pPr>
            <a:r>
              <a:rPr lang="en-US" sz="1800" b="1" i="0">
                <a:solidFill>
                  <a:schemeClr val="tx1"/>
                </a:solidFill>
                <a:effectLst/>
                <a:latin typeface="Calibri"/>
                <a:ea typeface="Open Sans"/>
                <a:cs typeface="Open Sans"/>
              </a:rPr>
              <a:t>Philip Alberti, PhD. </a:t>
            </a:r>
            <a:r>
              <a:rPr lang="en-US" sz="1800" b="0" i="0">
                <a:solidFill>
                  <a:schemeClr val="tx1"/>
                </a:solidFill>
                <a:effectLst/>
                <a:latin typeface="Calibri"/>
                <a:ea typeface="Open Sans"/>
                <a:cs typeface="Open Sans"/>
              </a:rPr>
              <a:t>Association of American Medical Colleges </a:t>
            </a:r>
          </a:p>
          <a:p>
            <a:pPr>
              <a:lnSpc>
                <a:spcPct val="120000"/>
              </a:lnSpc>
              <a:spcBef>
                <a:spcPts val="0"/>
              </a:spcBef>
            </a:pPr>
            <a:r>
              <a:rPr lang="en-US" sz="1800">
                <a:solidFill>
                  <a:schemeClr val="tx1"/>
                </a:solidFill>
                <a:latin typeface="Calibri"/>
                <a:ea typeface="Open Sans"/>
                <a:cs typeface="Open Sans"/>
              </a:rPr>
              <a:t>David Brown, MBA. </a:t>
            </a:r>
            <a:r>
              <a:rPr lang="en-US" sz="1800" b="0">
                <a:solidFill>
                  <a:schemeClr val="tx1"/>
                </a:solidFill>
                <a:latin typeface="Calibri"/>
                <a:ea typeface="Open Sans"/>
                <a:cs typeface="Open Sans"/>
              </a:rPr>
              <a:t>YMCA</a:t>
            </a:r>
          </a:p>
          <a:p>
            <a:pPr>
              <a:lnSpc>
                <a:spcPct val="120000"/>
              </a:lnSpc>
              <a:spcBef>
                <a:spcPts val="0"/>
              </a:spcBef>
            </a:pPr>
            <a:r>
              <a:rPr lang="en-US" sz="1800">
                <a:solidFill>
                  <a:schemeClr val="tx1"/>
                </a:solidFill>
                <a:latin typeface="Calibri"/>
                <a:ea typeface="Open Sans"/>
                <a:cs typeface="Open Sans"/>
              </a:rPr>
              <a:t>Nafissa </a:t>
            </a:r>
            <a:r>
              <a:rPr lang="en-US" sz="1800" err="1">
                <a:solidFill>
                  <a:schemeClr val="tx1"/>
                </a:solidFill>
                <a:latin typeface="Calibri"/>
                <a:ea typeface="Open Sans"/>
                <a:cs typeface="Open Sans"/>
              </a:rPr>
              <a:t>Cisse</a:t>
            </a:r>
            <a:r>
              <a:rPr lang="en-US" sz="1800">
                <a:solidFill>
                  <a:schemeClr val="tx1"/>
                </a:solidFill>
                <a:latin typeface="Calibri"/>
                <a:ea typeface="Open Sans"/>
                <a:cs typeface="Open Sans"/>
              </a:rPr>
              <a:t> </a:t>
            </a:r>
            <a:r>
              <a:rPr lang="en-US" sz="1800" err="1">
                <a:solidFill>
                  <a:schemeClr val="tx1"/>
                </a:solidFill>
                <a:latin typeface="Calibri"/>
                <a:ea typeface="Open Sans"/>
                <a:cs typeface="Open Sans"/>
              </a:rPr>
              <a:t>Egbuonye</a:t>
            </a:r>
            <a:r>
              <a:rPr lang="en-US" sz="1800">
                <a:solidFill>
                  <a:schemeClr val="tx1"/>
                </a:solidFill>
                <a:latin typeface="Calibri"/>
                <a:ea typeface="Open Sans"/>
                <a:cs typeface="Open Sans"/>
              </a:rPr>
              <a:t>, PhD, MPH. </a:t>
            </a:r>
            <a:r>
              <a:rPr lang="en-US" sz="1800" b="0">
                <a:solidFill>
                  <a:schemeClr val="tx1"/>
                </a:solidFill>
                <a:latin typeface="Calibri"/>
                <a:ea typeface="Open Sans"/>
                <a:cs typeface="Open Sans"/>
              </a:rPr>
              <a:t>Black Hawk County Public Health (Iowa)</a:t>
            </a:r>
          </a:p>
          <a:p>
            <a:pPr>
              <a:lnSpc>
                <a:spcPct val="120000"/>
              </a:lnSpc>
              <a:spcBef>
                <a:spcPts val="0"/>
              </a:spcBef>
            </a:pPr>
            <a:r>
              <a:rPr lang="de-DE" sz="1800">
                <a:solidFill>
                  <a:schemeClr val="tx1"/>
                </a:solidFill>
                <a:latin typeface="Calibri"/>
                <a:ea typeface="Open Sans"/>
                <a:cs typeface="Open Sans"/>
              </a:rPr>
              <a:t>Cary Fremin, BS. </a:t>
            </a:r>
            <a:r>
              <a:rPr lang="en-US" sz="1800" b="0">
                <a:solidFill>
                  <a:schemeClr val="tx1"/>
                </a:solidFill>
                <a:latin typeface="Calibri"/>
                <a:ea typeface="Open Sans"/>
                <a:cs typeface="Open Sans"/>
              </a:rPr>
              <a:t>Dot Lake Village Council, Dot Lake Village </a:t>
            </a:r>
          </a:p>
          <a:p>
            <a:pPr>
              <a:lnSpc>
                <a:spcPct val="120000"/>
              </a:lnSpc>
              <a:spcBef>
                <a:spcPts val="0"/>
              </a:spcBef>
            </a:pPr>
            <a:r>
              <a:rPr lang="en-US" sz="1800">
                <a:solidFill>
                  <a:schemeClr val="tx1"/>
                </a:solidFill>
                <a:latin typeface="Calibri"/>
                <a:ea typeface="Open Sans"/>
                <a:cs typeface="Open Sans"/>
              </a:rPr>
              <a:t>Delmonte Jefferson, BS. </a:t>
            </a:r>
            <a:r>
              <a:rPr lang="en-US" sz="1800" b="0">
                <a:solidFill>
                  <a:schemeClr val="tx1"/>
                </a:solidFill>
                <a:latin typeface="Calibri"/>
                <a:ea typeface="Open Sans"/>
                <a:cs typeface="Open Sans"/>
              </a:rPr>
              <a:t>Center for Black Health &amp; Equity</a:t>
            </a:r>
          </a:p>
          <a:p>
            <a:pPr>
              <a:lnSpc>
                <a:spcPct val="120000"/>
              </a:lnSpc>
              <a:spcBef>
                <a:spcPts val="0"/>
              </a:spcBef>
            </a:pPr>
            <a:r>
              <a:rPr lang="en-US" sz="1800">
                <a:solidFill>
                  <a:schemeClr val="tx1"/>
                </a:solidFill>
                <a:latin typeface="Calibri"/>
                <a:ea typeface="Open Sans"/>
                <a:cs typeface="Open Sans"/>
              </a:rPr>
              <a:t>Maria Lemus, BA. </a:t>
            </a:r>
            <a:r>
              <a:rPr lang="en-US" sz="1800" b="0" err="1">
                <a:solidFill>
                  <a:schemeClr val="tx1"/>
                </a:solidFill>
                <a:latin typeface="Calibri"/>
                <a:ea typeface="Open Sans"/>
                <a:cs typeface="Open Sans"/>
              </a:rPr>
              <a:t>Visión</a:t>
            </a:r>
            <a:r>
              <a:rPr lang="en-US" sz="1800" b="0">
                <a:solidFill>
                  <a:schemeClr val="tx1"/>
                </a:solidFill>
                <a:latin typeface="Calibri"/>
                <a:ea typeface="Open Sans"/>
                <a:cs typeface="Open Sans"/>
              </a:rPr>
              <a:t> y </a:t>
            </a:r>
            <a:r>
              <a:rPr lang="en-US" sz="1800" b="0" err="1">
                <a:solidFill>
                  <a:schemeClr val="tx1"/>
                </a:solidFill>
                <a:latin typeface="Calibri"/>
                <a:ea typeface="Open Sans"/>
                <a:cs typeface="Open Sans"/>
              </a:rPr>
              <a:t>Compromiso</a:t>
            </a:r>
            <a:r>
              <a:rPr lang="en-US" sz="1800" b="0">
                <a:solidFill>
                  <a:schemeClr val="tx1"/>
                </a:solidFill>
                <a:latin typeface="Calibri"/>
                <a:ea typeface="Open Sans"/>
                <a:cs typeface="Open Sans"/>
              </a:rPr>
              <a:t> and Network of </a:t>
            </a:r>
            <a:r>
              <a:rPr lang="en-US" sz="1800" b="0" err="1">
                <a:solidFill>
                  <a:schemeClr val="tx1"/>
                </a:solidFill>
                <a:latin typeface="Calibri"/>
                <a:ea typeface="Open Sans"/>
                <a:cs typeface="Open Sans"/>
              </a:rPr>
              <a:t>Promotoras</a:t>
            </a:r>
            <a:r>
              <a:rPr lang="en-US" sz="1800" b="0">
                <a:solidFill>
                  <a:schemeClr val="tx1"/>
                </a:solidFill>
                <a:latin typeface="Calibri"/>
                <a:ea typeface="Open Sans"/>
                <a:cs typeface="Open Sans"/>
              </a:rPr>
              <a:t> &amp; Community Health Workers</a:t>
            </a:r>
          </a:p>
          <a:p>
            <a:pPr>
              <a:lnSpc>
                <a:spcPct val="120000"/>
              </a:lnSpc>
              <a:spcBef>
                <a:spcPts val="0"/>
              </a:spcBef>
            </a:pPr>
            <a:r>
              <a:rPr lang="en-US" sz="1800">
                <a:solidFill>
                  <a:schemeClr val="tx1"/>
                </a:solidFill>
                <a:latin typeface="Calibri"/>
                <a:ea typeface="Open Sans"/>
                <a:cs typeface="Open Sans"/>
              </a:rPr>
              <a:t>Mysheika Roberts, MD, MPH. </a:t>
            </a:r>
            <a:r>
              <a:rPr lang="en-US" sz="1800" b="0">
                <a:solidFill>
                  <a:schemeClr val="tx1"/>
                </a:solidFill>
                <a:latin typeface="Calibri"/>
                <a:ea typeface="Open Sans"/>
                <a:cs typeface="Open Sans"/>
              </a:rPr>
              <a:t>Department of Public Health - Columbus, Ohio</a:t>
            </a:r>
          </a:p>
          <a:p>
            <a:pPr>
              <a:lnSpc>
                <a:spcPct val="120000"/>
              </a:lnSpc>
              <a:spcBef>
                <a:spcPts val="0"/>
              </a:spcBef>
            </a:pPr>
            <a:r>
              <a:rPr lang="en-US" sz="1800" err="1">
                <a:solidFill>
                  <a:schemeClr val="tx1"/>
                </a:solidFill>
                <a:latin typeface="Calibri"/>
                <a:ea typeface="Open Sans"/>
                <a:cs typeface="Open Sans"/>
              </a:rPr>
              <a:t>Bonnielin</a:t>
            </a:r>
            <a:r>
              <a:rPr lang="en-US" sz="1800">
                <a:solidFill>
                  <a:schemeClr val="tx1"/>
                </a:solidFill>
                <a:latin typeface="Calibri"/>
                <a:ea typeface="Open Sans"/>
                <a:cs typeface="Open Sans"/>
              </a:rPr>
              <a:t> K. Swenor, PhD, MPH. </a:t>
            </a:r>
            <a:r>
              <a:rPr lang="en-US" sz="1800" b="0">
                <a:solidFill>
                  <a:schemeClr val="tx1"/>
                </a:solidFill>
                <a:latin typeface="Calibri"/>
                <a:ea typeface="Open Sans"/>
                <a:cs typeface="Open Sans"/>
              </a:rPr>
              <a:t>Johns Hopkins University Disability Health Research Center </a:t>
            </a:r>
          </a:p>
          <a:p>
            <a:pPr>
              <a:lnSpc>
                <a:spcPct val="120000"/>
              </a:lnSpc>
              <a:spcBef>
                <a:spcPts val="0"/>
              </a:spcBef>
            </a:pPr>
            <a:r>
              <a:rPr lang="en-US" sz="1800">
                <a:solidFill>
                  <a:schemeClr val="tx1"/>
                </a:solidFill>
                <a:latin typeface="Calibri"/>
                <a:ea typeface="Open Sans"/>
                <a:cs typeface="Open Sans"/>
              </a:rPr>
              <a:t>Paula Tran, MPH.</a:t>
            </a:r>
            <a:r>
              <a:rPr lang="en-US" sz="1800" b="1" i="0">
                <a:solidFill>
                  <a:schemeClr val="tx1"/>
                </a:solidFill>
                <a:effectLst/>
                <a:latin typeface="Calibri"/>
                <a:ea typeface="Open Sans"/>
                <a:cs typeface="Open Sans"/>
              </a:rPr>
              <a:t> </a:t>
            </a:r>
            <a:r>
              <a:rPr lang="en-US" sz="1800" b="0">
                <a:solidFill>
                  <a:schemeClr val="tx1"/>
                </a:solidFill>
                <a:latin typeface="Calibri"/>
                <a:ea typeface="Open Sans"/>
                <a:cs typeface="Open Sans"/>
              </a:rPr>
              <a:t>Wisconsin Department of Health Services </a:t>
            </a:r>
          </a:p>
          <a:p>
            <a:pPr>
              <a:lnSpc>
                <a:spcPct val="120000"/>
              </a:lnSpc>
              <a:spcBef>
                <a:spcPts val="0"/>
              </a:spcBef>
              <a:defRPr/>
            </a:pPr>
            <a:r>
              <a:rPr kumimoji="0" lang="en-US" sz="1800" b="1" i="0" u="none" strike="noStrike" kern="1200" cap="none" spc="0" normalizeH="0" baseline="0" noProof="0">
                <a:ln>
                  <a:noFill/>
                </a:ln>
                <a:solidFill>
                  <a:schemeClr val="tx1"/>
                </a:solidFill>
                <a:effectLst/>
                <a:uLnTx/>
                <a:uFillTx/>
                <a:latin typeface="Calibri"/>
                <a:ea typeface="Open Sans"/>
                <a:cs typeface="Open Sans"/>
              </a:rPr>
              <a:t>G</a:t>
            </a:r>
            <a:r>
              <a:rPr lang="en-US" sz="1800">
                <a:solidFill>
                  <a:schemeClr val="tx1"/>
                </a:solidFill>
                <a:latin typeface="Calibri"/>
                <a:ea typeface="Open Sans"/>
                <a:cs typeface="Open Sans"/>
              </a:rPr>
              <a:t>. Robert Watts, MPH, MS. </a:t>
            </a:r>
            <a:r>
              <a:rPr kumimoji="0" lang="en-US" sz="1800" b="0" i="0" u="none" strike="noStrike" kern="1200" cap="none" spc="0" normalizeH="0" baseline="0" noProof="0">
                <a:ln>
                  <a:noFill/>
                </a:ln>
                <a:solidFill>
                  <a:schemeClr val="tx1"/>
                </a:solidFill>
                <a:effectLst/>
                <a:uLnTx/>
                <a:uFillTx/>
                <a:latin typeface="Calibri"/>
                <a:ea typeface="Open Sans"/>
                <a:cs typeface="Open Sans"/>
              </a:rPr>
              <a:t>National Health Care for the Homeless Council </a:t>
            </a:r>
          </a:p>
          <a:p>
            <a:pPr marL="0" indent="0">
              <a:spcBef>
                <a:spcPts val="0"/>
              </a:spcBef>
              <a:buNone/>
            </a:pPr>
            <a:endParaRPr lang="en-US" sz="1600" b="0">
              <a:solidFill>
                <a:srgbClr val="17468F"/>
              </a:solidFill>
              <a:latin typeface="Calibri"/>
              <a:ea typeface="Open Sans"/>
              <a:cs typeface="Open Sans"/>
            </a:endParaRPr>
          </a:p>
        </p:txBody>
      </p:sp>
      <p:sp>
        <p:nvSpPr>
          <p:cNvPr id="5" name="Content Placeholder 2">
            <a:extLst>
              <a:ext uri="{FF2B5EF4-FFF2-40B4-BE49-F238E27FC236}">
                <a16:creationId xmlns:a16="http://schemas.microsoft.com/office/drawing/2014/main" id="{5C697DCD-F8D1-F8B9-9FEA-14B3056B32BA}"/>
              </a:ext>
            </a:extLst>
          </p:cNvPr>
          <p:cNvSpPr txBox="1">
            <a:spLocks/>
          </p:cNvSpPr>
          <p:nvPr/>
        </p:nvSpPr>
        <p:spPr>
          <a:xfrm>
            <a:off x="272397" y="873158"/>
            <a:ext cx="5600369" cy="416560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rgbClr val="007D5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17468F"/>
                </a:solidFill>
                <a:effectLst/>
                <a:uLnTx/>
                <a:uFillTx/>
                <a:latin typeface="Calibri" panose="020F0502020204030204"/>
                <a:ea typeface="+mn-ea"/>
                <a:cs typeface="Calibri" panose="020F0502020204030204"/>
              </a:rPr>
              <a:t>Co-Chairs: </a:t>
            </a:r>
            <a:endParaRPr kumimoji="0" lang="en-US" sz="2000" b="1" i="0" u="none" strike="noStrike" kern="1200" cap="none" spc="0" normalizeH="0" baseline="0" noProof="0">
              <a:ln>
                <a:noFill/>
              </a:ln>
              <a:solidFill>
                <a:srgbClr val="17468F"/>
              </a:solidFill>
              <a:effectLst/>
              <a:uLnTx/>
              <a:uFillTx/>
              <a:latin typeface="Calibri" panose="020F0502020204030204"/>
              <a:ea typeface="+mn-ea"/>
              <a:cs typeface="+mn-cs"/>
            </a:endParaRPr>
          </a:p>
          <a:p>
            <a:pPr marL="228600" marR="0" lvl="0" indent="-2286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rPr>
              <a:t>Daniel Dawes, JD</a:t>
            </a:r>
          </a:p>
          <a:p>
            <a:pPr marL="228600" marR="0" lvl="0" indent="-2286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rPr>
              <a:t>Monica Valdes Lupi, JD, MPH </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srgbClr val="17468F"/>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17468F"/>
                </a:solidFill>
                <a:effectLst/>
                <a:uLnTx/>
                <a:uFillTx/>
                <a:latin typeface="Calibri" panose="020F0502020204030204"/>
                <a:ea typeface="+mn-ea"/>
                <a:cs typeface="Calibri" panose="020F0502020204030204"/>
              </a:rPr>
              <a:t>ACD Members: </a:t>
            </a:r>
          </a:p>
          <a:p>
            <a:pPr marL="228600" marR="0" lvl="0" indent="-2286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Adaora</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Alise</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Adimora</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MD, MPH</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mn-cs"/>
            </a:endParaRPr>
          </a:p>
          <a:p>
            <a:pPr marL="228600" marR="0" lvl="0" indent="-2286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Michelle A. Albert, MD, MPH, FACC, FAHA </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mn-cs"/>
            </a:endParaRPr>
          </a:p>
          <a:p>
            <a:pPr marL="228600" marR="0" lvl="0" indent="-2286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rPr>
              <a:t>David Warren Fleming, MD</a:t>
            </a:r>
          </a:p>
          <a:p>
            <a:pPr marL="228600" marR="0" lvl="0" indent="-2286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rPr>
              <a:t>Cristal A. Gary, MPP</a:t>
            </a:r>
          </a:p>
          <a:p>
            <a:pPr marL="228600" marR="0" lvl="0" indent="-2286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rPr>
              <a:t>Lynn R. Goldman, MD, MS, MPH</a:t>
            </a:r>
          </a:p>
          <a:p>
            <a:pPr marL="228600" marR="0" lvl="0" indent="-2286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Rachel R. Hardeman, PhD, MPH </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mn-cs"/>
            </a:endParaRPr>
          </a:p>
          <a:p>
            <a:pPr marL="228600" marR="0" lvl="0" indent="-2286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rPr>
              <a:t>Rhonda M. Medows, MD</a:t>
            </a:r>
          </a:p>
          <a:p>
            <a:pPr marL="228600" marR="0" lvl="0" indent="-2286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Julie Morita, MD</a:t>
            </a:r>
          </a:p>
          <a:p>
            <a:pPr marL="228600" marR="0" lvl="0" indent="-2286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Octavio Martinez Jr., MD, MPH, MBA, FAPA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Tree>
    <p:extLst>
      <p:ext uri="{BB962C8B-B14F-4D97-AF65-F5344CB8AC3E}">
        <p14:creationId xmlns:p14="http://schemas.microsoft.com/office/powerpoint/2010/main" val="9017280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C7E361-5F55-D3F1-BDDF-444CF10AC42D}"/>
              </a:ext>
            </a:extLst>
          </p:cNvPr>
          <p:cNvSpPr>
            <a:spLocks noGrp="1"/>
          </p:cNvSpPr>
          <p:nvPr>
            <p:ph sz="quarter" idx="10"/>
          </p:nvPr>
        </p:nvSpPr>
        <p:spPr/>
        <p:txBody>
          <a:bodyPr>
            <a:normAutofit/>
          </a:bodyPr>
          <a:lstStyle/>
          <a:p>
            <a:pPr marL="282575" indent="-282575">
              <a:spcAft>
                <a:spcPts val="600"/>
              </a:spcAft>
            </a:pPr>
            <a:r>
              <a:rPr lang="en-US" b="0">
                <a:solidFill>
                  <a:schemeClr val="tx1"/>
                </a:solidFill>
              </a:rPr>
              <a:t>Euna M. August, PhD, MPH, MCHES®</a:t>
            </a:r>
          </a:p>
          <a:p>
            <a:pPr marL="282575" indent="-282575">
              <a:spcAft>
                <a:spcPts val="600"/>
              </a:spcAft>
            </a:pPr>
            <a:r>
              <a:rPr lang="en-US" b="0">
                <a:solidFill>
                  <a:schemeClr val="tx1"/>
                </a:solidFill>
              </a:rPr>
              <a:t>Kerry Caudwell, DPA, MPA</a:t>
            </a:r>
          </a:p>
          <a:p>
            <a:pPr marL="282575" indent="-282575">
              <a:spcAft>
                <a:spcPts val="600"/>
              </a:spcAft>
            </a:pPr>
            <a:r>
              <a:rPr lang="en-US" b="0">
                <a:solidFill>
                  <a:schemeClr val="tx1"/>
                </a:solidFill>
              </a:rPr>
              <a:t>Bridget Richards, MPH </a:t>
            </a:r>
          </a:p>
          <a:p>
            <a:pPr marL="282575" indent="-282575">
              <a:spcAft>
                <a:spcPts val="600"/>
              </a:spcAft>
            </a:pPr>
            <a:r>
              <a:rPr lang="en-US" b="0">
                <a:solidFill>
                  <a:schemeClr val="tx1"/>
                </a:solidFill>
              </a:rPr>
              <a:t>Leandris Liburd, PhD, MPH, MA</a:t>
            </a:r>
          </a:p>
        </p:txBody>
      </p:sp>
      <p:sp>
        <p:nvSpPr>
          <p:cNvPr id="2" name="Title 1">
            <a:extLst>
              <a:ext uri="{FF2B5EF4-FFF2-40B4-BE49-F238E27FC236}">
                <a16:creationId xmlns:a16="http://schemas.microsoft.com/office/drawing/2014/main" id="{C21164AE-43BB-F2C9-F7E0-5EFBDD253CBA}"/>
              </a:ext>
            </a:extLst>
          </p:cNvPr>
          <p:cNvSpPr>
            <a:spLocks noGrp="1"/>
          </p:cNvSpPr>
          <p:nvPr>
            <p:ph type="title"/>
          </p:nvPr>
        </p:nvSpPr>
        <p:spPr/>
        <p:txBody>
          <a:bodyPr/>
          <a:lstStyle/>
          <a:p>
            <a:r>
              <a:rPr lang="en-US"/>
              <a:t>Thank you to CDC team</a:t>
            </a:r>
          </a:p>
        </p:txBody>
      </p:sp>
    </p:spTree>
    <p:extLst>
      <p:ext uri="{BB962C8B-B14F-4D97-AF65-F5344CB8AC3E}">
        <p14:creationId xmlns:p14="http://schemas.microsoft.com/office/powerpoint/2010/main" val="24703557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D125CE9-4F5F-4764-A39C-72F04723A1DA}"/>
              </a:ext>
            </a:extLst>
          </p:cNvPr>
          <p:cNvSpPr>
            <a:spLocks noGrp="1"/>
          </p:cNvSpPr>
          <p:nvPr>
            <p:ph sz="quarter" idx="10"/>
          </p:nvPr>
        </p:nvSpPr>
        <p:spPr>
          <a:xfrm>
            <a:off x="592931" y="3368844"/>
            <a:ext cx="11006137" cy="1395664"/>
          </a:xfrm>
        </p:spPr>
        <p:txBody>
          <a:bodyPr vert="horz" lIns="91440" tIns="45720" rIns="91440" bIns="45720" rtlCol="0" anchor="t">
            <a:normAutofit/>
          </a:bodyPr>
          <a:lstStyle/>
          <a:p>
            <a:r>
              <a:rPr lang="en-US" dirty="0"/>
              <a:t>Discussion </a:t>
            </a:r>
          </a:p>
        </p:txBody>
      </p:sp>
      <p:sp>
        <p:nvSpPr>
          <p:cNvPr id="3" name="Slide Number Placeholder 12">
            <a:extLst>
              <a:ext uri="{FF2B5EF4-FFF2-40B4-BE49-F238E27FC236}">
                <a16:creationId xmlns:a16="http://schemas.microsoft.com/office/drawing/2014/main" id="{DDB15E1C-ECB5-117B-D038-2E372A28F207}"/>
              </a:ext>
            </a:extLst>
          </p:cNvPr>
          <p:cNvSpPr txBox="1">
            <a:spLocks/>
          </p:cNvSpPr>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RPr lang="en-US"/>
            </a:defPPr>
            <a:lvl1pPr marL="0" marR="0" lvl="0" algn="r" defTabSz="914400" rtl="0" eaLnBrk="1" latinLnBrk="0" hangingPunct="1">
              <a:lnSpc>
                <a:spcPct val="100000"/>
              </a:lnSpc>
              <a:spcBef>
                <a:spcPts val="0"/>
              </a:spcBef>
              <a:spcAft>
                <a:spcPts val="0"/>
              </a:spcAft>
              <a:buClr>
                <a:srgbClr val="000000"/>
              </a:buClr>
              <a:buFont typeface="Arial"/>
              <a:buNone/>
              <a:defRPr sz="1000" b="0" i="0" u="none" strike="noStrike" kern="1200" cap="none">
                <a:solidFill>
                  <a:schemeClr val="dk2"/>
                </a:solidFill>
                <a:latin typeface="Arial"/>
                <a:ea typeface="Arial"/>
                <a:cs typeface="Arial"/>
                <a:sym typeface="Arial"/>
              </a:defRPr>
            </a:lvl1pPr>
            <a:lvl2pPr marL="457200" marR="0" lvl="1" algn="r" defTabSz="914400" rtl="0" eaLnBrk="1" latinLnBrk="0" hangingPunct="1">
              <a:lnSpc>
                <a:spcPct val="100000"/>
              </a:lnSpc>
              <a:spcBef>
                <a:spcPts val="0"/>
              </a:spcBef>
              <a:spcAft>
                <a:spcPts val="0"/>
              </a:spcAft>
              <a:buClr>
                <a:srgbClr val="000000"/>
              </a:buClr>
              <a:buFont typeface="Arial"/>
              <a:buNone/>
              <a:defRPr sz="1000" b="0" i="0" u="none" strike="noStrike" kern="1200" cap="none">
                <a:solidFill>
                  <a:schemeClr val="dk2"/>
                </a:solidFill>
                <a:latin typeface="Arial"/>
                <a:ea typeface="Arial"/>
                <a:cs typeface="Arial"/>
                <a:sym typeface="Arial"/>
              </a:defRPr>
            </a:lvl2pPr>
            <a:lvl3pPr marL="914400" marR="0" lvl="2" algn="r" defTabSz="914400" rtl="0" eaLnBrk="1" latinLnBrk="0" hangingPunct="1">
              <a:lnSpc>
                <a:spcPct val="100000"/>
              </a:lnSpc>
              <a:spcBef>
                <a:spcPts val="0"/>
              </a:spcBef>
              <a:spcAft>
                <a:spcPts val="0"/>
              </a:spcAft>
              <a:buClr>
                <a:srgbClr val="000000"/>
              </a:buClr>
              <a:buFont typeface="Arial"/>
              <a:buNone/>
              <a:defRPr sz="1000" b="0" i="0" u="none" strike="noStrike" kern="1200" cap="none">
                <a:solidFill>
                  <a:schemeClr val="dk2"/>
                </a:solidFill>
                <a:latin typeface="Arial"/>
                <a:ea typeface="Arial"/>
                <a:cs typeface="Arial"/>
                <a:sym typeface="Arial"/>
              </a:defRPr>
            </a:lvl3pPr>
            <a:lvl4pPr marL="1371600" marR="0" lvl="3" algn="r" defTabSz="914400" rtl="0" eaLnBrk="1" latinLnBrk="0" hangingPunct="1">
              <a:lnSpc>
                <a:spcPct val="100000"/>
              </a:lnSpc>
              <a:spcBef>
                <a:spcPts val="0"/>
              </a:spcBef>
              <a:spcAft>
                <a:spcPts val="0"/>
              </a:spcAft>
              <a:buClr>
                <a:srgbClr val="000000"/>
              </a:buClr>
              <a:buFont typeface="Arial"/>
              <a:buNone/>
              <a:defRPr sz="1000" b="0" i="0" u="none" strike="noStrike" kern="1200" cap="none">
                <a:solidFill>
                  <a:schemeClr val="dk2"/>
                </a:solidFill>
                <a:latin typeface="Arial"/>
                <a:ea typeface="Arial"/>
                <a:cs typeface="Arial"/>
                <a:sym typeface="Arial"/>
              </a:defRPr>
            </a:lvl4pPr>
            <a:lvl5pPr marL="1828800" marR="0" lvl="4" algn="r" defTabSz="914400" rtl="0" eaLnBrk="1" latinLnBrk="0" hangingPunct="1">
              <a:lnSpc>
                <a:spcPct val="100000"/>
              </a:lnSpc>
              <a:spcBef>
                <a:spcPts val="0"/>
              </a:spcBef>
              <a:spcAft>
                <a:spcPts val="0"/>
              </a:spcAft>
              <a:buClr>
                <a:srgbClr val="000000"/>
              </a:buClr>
              <a:buFont typeface="Arial"/>
              <a:buNone/>
              <a:defRPr sz="1000" b="0" i="0" u="none" strike="noStrike" kern="1200" cap="none">
                <a:solidFill>
                  <a:schemeClr val="dk2"/>
                </a:solidFill>
                <a:latin typeface="Arial"/>
                <a:ea typeface="Arial"/>
                <a:cs typeface="Arial"/>
                <a:sym typeface="Arial"/>
              </a:defRPr>
            </a:lvl5pPr>
            <a:lvl6pPr marL="2286000" marR="0" lvl="5" algn="r" defTabSz="914400" rtl="0" eaLnBrk="1" latinLnBrk="0" hangingPunct="1">
              <a:lnSpc>
                <a:spcPct val="100000"/>
              </a:lnSpc>
              <a:spcBef>
                <a:spcPts val="0"/>
              </a:spcBef>
              <a:spcAft>
                <a:spcPts val="0"/>
              </a:spcAft>
              <a:buClr>
                <a:srgbClr val="000000"/>
              </a:buClr>
              <a:buFont typeface="Arial"/>
              <a:buNone/>
              <a:defRPr sz="1000" b="0" i="0" u="none" strike="noStrike" kern="1200" cap="none">
                <a:solidFill>
                  <a:schemeClr val="dk2"/>
                </a:solidFill>
                <a:latin typeface="Arial"/>
                <a:ea typeface="Arial"/>
                <a:cs typeface="Arial"/>
                <a:sym typeface="Arial"/>
              </a:defRPr>
            </a:lvl6pPr>
            <a:lvl7pPr marL="2743200" marR="0" lvl="6" algn="r" defTabSz="914400" rtl="0" eaLnBrk="1" latinLnBrk="0" hangingPunct="1">
              <a:lnSpc>
                <a:spcPct val="100000"/>
              </a:lnSpc>
              <a:spcBef>
                <a:spcPts val="0"/>
              </a:spcBef>
              <a:spcAft>
                <a:spcPts val="0"/>
              </a:spcAft>
              <a:buClr>
                <a:srgbClr val="000000"/>
              </a:buClr>
              <a:buFont typeface="Arial"/>
              <a:buNone/>
              <a:defRPr sz="1000" b="0" i="0" u="none" strike="noStrike" kern="1200" cap="none">
                <a:solidFill>
                  <a:schemeClr val="dk2"/>
                </a:solidFill>
                <a:latin typeface="Arial"/>
                <a:ea typeface="Arial"/>
                <a:cs typeface="Arial"/>
                <a:sym typeface="Arial"/>
              </a:defRPr>
            </a:lvl7pPr>
            <a:lvl8pPr marL="3200400" marR="0" lvl="7" algn="r" defTabSz="914400" rtl="0" eaLnBrk="1" latinLnBrk="0" hangingPunct="1">
              <a:lnSpc>
                <a:spcPct val="100000"/>
              </a:lnSpc>
              <a:spcBef>
                <a:spcPts val="0"/>
              </a:spcBef>
              <a:spcAft>
                <a:spcPts val="0"/>
              </a:spcAft>
              <a:buClr>
                <a:srgbClr val="000000"/>
              </a:buClr>
              <a:buFont typeface="Arial"/>
              <a:buNone/>
              <a:defRPr sz="1000" b="0" i="0" u="none" strike="noStrike" kern="1200" cap="none">
                <a:solidFill>
                  <a:schemeClr val="dk2"/>
                </a:solidFill>
                <a:latin typeface="Arial"/>
                <a:ea typeface="Arial"/>
                <a:cs typeface="Arial"/>
                <a:sym typeface="Arial"/>
              </a:defRPr>
            </a:lvl8pPr>
            <a:lvl9pPr marL="3657600" marR="0" lvl="8" algn="r" defTabSz="914400" rtl="0" eaLnBrk="1" latinLnBrk="0" hangingPunct="1">
              <a:lnSpc>
                <a:spcPct val="100000"/>
              </a:lnSpc>
              <a:spcBef>
                <a:spcPts val="0"/>
              </a:spcBef>
              <a:spcAft>
                <a:spcPts val="0"/>
              </a:spcAft>
              <a:buClr>
                <a:srgbClr val="000000"/>
              </a:buClr>
              <a:buFont typeface="Arial"/>
              <a:buNone/>
              <a:defRPr sz="1000" b="0" i="0" u="none" strike="noStrike" kern="1200" cap="none">
                <a:solidFill>
                  <a:schemeClr val="dk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120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74</a:t>
            </a:fld>
            <a:endParaRPr kumimoji="0" lang="en" sz="1000" b="0" i="0" u="none" strike="noStrike" kern="1200" cap="none" spc="0" normalizeH="0" baseline="0" noProof="0">
              <a:ln>
                <a:noFill/>
              </a:ln>
              <a:solidFill>
                <a:prstClr val="white"/>
              </a:solidFill>
              <a:effectLst/>
              <a:uLnTx/>
              <a:uFillTx/>
              <a:latin typeface="Arial"/>
              <a:cs typeface="Arial"/>
              <a:sym typeface="Arial"/>
            </a:endParaRPr>
          </a:p>
        </p:txBody>
      </p:sp>
    </p:spTree>
    <p:extLst>
      <p:ext uri="{BB962C8B-B14F-4D97-AF65-F5344CB8AC3E}">
        <p14:creationId xmlns:p14="http://schemas.microsoft.com/office/powerpoint/2010/main" val="40966682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C7E361-5F55-D3F1-BDDF-444CF10AC42D}"/>
              </a:ext>
            </a:extLst>
          </p:cNvPr>
          <p:cNvSpPr>
            <a:spLocks noGrp="1"/>
          </p:cNvSpPr>
          <p:nvPr>
            <p:ph sz="quarter" idx="10"/>
          </p:nvPr>
        </p:nvSpPr>
        <p:spPr>
          <a:xfrm>
            <a:off x="741823" y="1164102"/>
            <a:ext cx="10497656" cy="4529796"/>
          </a:xfrm>
        </p:spPr>
        <p:txBody>
          <a:bodyPr vert="horz" lIns="91440" tIns="45720" rIns="91440" bIns="45720" rtlCol="0" anchor="t">
            <a:normAutofit fontScale="92500" lnSpcReduction="10000"/>
          </a:bodyPr>
          <a:lstStyle/>
          <a:p>
            <a:pPr marL="282575" indent="-282575">
              <a:spcAft>
                <a:spcPts val="600"/>
              </a:spcAft>
            </a:pPr>
            <a:endParaRPr lang="en-US" b="0">
              <a:solidFill>
                <a:schemeClr val="tx1"/>
              </a:solidFill>
            </a:endParaRPr>
          </a:p>
          <a:p>
            <a:pPr marL="282575" indent="-282575">
              <a:spcAft>
                <a:spcPts val="600"/>
              </a:spcAft>
            </a:pPr>
            <a:r>
              <a:rPr lang="en-US" b="0" dirty="0">
                <a:solidFill>
                  <a:schemeClr val="tx1"/>
                </a:solidFill>
              </a:rPr>
              <a:t>“ The Advisory Committee to the Director acknowledges and appreciates the significant contributions of the Health Equity Workgroup in advancing health equity initiatives. After careful evaluation of the workgroup's proposed action steps that were later approved by the ACD Committee in the form of eight recommendations and subsequently acknowledged by the Department of Health and Human Services, the ACD hereby makes a motion to sunset the Health Equity Workgroup. ”</a:t>
            </a:r>
            <a:endParaRPr lang="en-US" b="0" dirty="0">
              <a:solidFill>
                <a:schemeClr val="tx1"/>
              </a:solidFill>
              <a:cs typeface="Calibri"/>
            </a:endParaRPr>
          </a:p>
          <a:p>
            <a:pPr marL="282575" indent="-282575">
              <a:spcAft>
                <a:spcPts val="600"/>
              </a:spcAft>
            </a:pPr>
            <a:endParaRPr lang="en-US" b="0" dirty="0">
              <a:solidFill>
                <a:schemeClr val="tx1"/>
              </a:solidFill>
              <a:cs typeface="Calibri"/>
            </a:endParaRPr>
          </a:p>
          <a:p>
            <a:pPr marL="282575" indent="-282575">
              <a:spcAft>
                <a:spcPts val="600"/>
              </a:spcAft>
            </a:pPr>
            <a:endParaRPr lang="en-US" b="0">
              <a:solidFill>
                <a:schemeClr val="tx1"/>
              </a:solidFill>
            </a:endParaRPr>
          </a:p>
        </p:txBody>
      </p:sp>
      <p:sp>
        <p:nvSpPr>
          <p:cNvPr id="2" name="Title 1">
            <a:extLst>
              <a:ext uri="{FF2B5EF4-FFF2-40B4-BE49-F238E27FC236}">
                <a16:creationId xmlns:a16="http://schemas.microsoft.com/office/drawing/2014/main" id="{C21164AE-43BB-F2C9-F7E0-5EFBDD253CBA}"/>
              </a:ext>
            </a:extLst>
          </p:cNvPr>
          <p:cNvSpPr>
            <a:spLocks noGrp="1"/>
          </p:cNvSpPr>
          <p:nvPr>
            <p:ph type="title"/>
          </p:nvPr>
        </p:nvSpPr>
        <p:spPr/>
        <p:txBody>
          <a:bodyPr/>
          <a:lstStyle/>
          <a:p>
            <a:r>
              <a:rPr lang="en-US"/>
              <a:t>Vote to Sunset the Health Equity Workgroup</a:t>
            </a:r>
          </a:p>
        </p:txBody>
      </p:sp>
    </p:spTree>
    <p:extLst>
      <p:ext uri="{BB962C8B-B14F-4D97-AF65-F5344CB8AC3E}">
        <p14:creationId xmlns:p14="http://schemas.microsoft.com/office/powerpoint/2010/main" val="10793652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A18A7C6-1789-4227-9B2A-ECBB8A73DDF7}"/>
              </a:ext>
            </a:extLst>
          </p:cNvPr>
          <p:cNvSpPr>
            <a:spLocks noGrp="1"/>
          </p:cNvSpPr>
          <p:nvPr>
            <p:ph type="body" idx="1"/>
          </p:nvPr>
        </p:nvSpPr>
        <p:spPr>
          <a:xfrm>
            <a:off x="576262" y="2920974"/>
            <a:ext cx="7772400" cy="2040132"/>
          </a:xfrm>
        </p:spPr>
        <p:txBody>
          <a:bodyPr>
            <a:normAutofit/>
          </a:bodyPr>
          <a:lstStyle/>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id="{8D125CE9-4F5F-4764-A39C-72F04723A1DA}"/>
              </a:ext>
            </a:extLst>
          </p:cNvPr>
          <p:cNvSpPr>
            <a:spLocks noGrp="1"/>
          </p:cNvSpPr>
          <p:nvPr>
            <p:ph sz="quarter" idx="10"/>
          </p:nvPr>
        </p:nvSpPr>
        <p:spPr/>
        <p:txBody>
          <a:bodyPr/>
          <a:lstStyle/>
          <a:p>
            <a:r>
              <a:rPr lang="en-US"/>
              <a:t>Break</a:t>
            </a:r>
          </a:p>
        </p:txBody>
      </p:sp>
    </p:spTree>
    <p:extLst>
      <p:ext uri="{BB962C8B-B14F-4D97-AF65-F5344CB8AC3E}">
        <p14:creationId xmlns:p14="http://schemas.microsoft.com/office/powerpoint/2010/main" val="4563316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A18A7C6-1789-4227-9B2A-ECBB8A73DDF7}"/>
              </a:ext>
            </a:extLst>
          </p:cNvPr>
          <p:cNvSpPr>
            <a:spLocks noGrp="1"/>
          </p:cNvSpPr>
          <p:nvPr>
            <p:ph type="body" idx="1"/>
          </p:nvPr>
        </p:nvSpPr>
        <p:spPr>
          <a:xfrm>
            <a:off x="576262" y="3158409"/>
            <a:ext cx="7772400" cy="1863534"/>
          </a:xfrm>
        </p:spPr>
        <p:txBody>
          <a:bodyPr>
            <a:normAutofit/>
          </a:bodyPr>
          <a:lstStyle/>
          <a:p>
            <a:pPr marL="0" marR="0">
              <a:lnSpc>
                <a:spcPct val="107000"/>
              </a:lnSpc>
              <a:spcBef>
                <a:spcPts val="0"/>
              </a:spcBef>
              <a:spcAft>
                <a:spcPts val="800"/>
              </a:spcAft>
            </a:pPr>
            <a:r>
              <a:rPr lang="en-US" b="1">
                <a:effectLst/>
                <a:latin typeface="Calibri" panose="020F0502020204030204" pitchFamily="34" charset="0"/>
                <a:ea typeface="Calibri" panose="020F0502020204030204" pitchFamily="34" charset="0"/>
                <a:cs typeface="Calibri" panose="020F0502020204030204" pitchFamily="34" charset="0"/>
              </a:rPr>
              <a:t>Jen Layden, MD, PhD</a:t>
            </a:r>
          </a:p>
          <a:p>
            <a:pPr marL="0" marR="0">
              <a:lnSpc>
                <a:spcPct val="107000"/>
              </a:lnSpc>
              <a:spcBef>
                <a:spcPts val="0"/>
              </a:spcBef>
              <a:spcAft>
                <a:spcPts val="800"/>
              </a:spcAft>
            </a:pPr>
            <a:r>
              <a:rPr lang="en-US">
                <a:effectLst/>
                <a:latin typeface="Calibri" panose="020F0502020204030204" pitchFamily="34" charset="0"/>
                <a:ea typeface="Calibri" panose="020F0502020204030204" pitchFamily="34" charset="0"/>
                <a:cs typeface="Calibri" panose="020F0502020204030204" pitchFamily="34" charset="0"/>
              </a:rPr>
              <a:t>Director, Office of Public Health Data, Surveillance, and Technology, CDC</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id="{8D125CE9-4F5F-4764-A39C-72F04723A1DA}"/>
              </a:ext>
            </a:extLst>
          </p:cNvPr>
          <p:cNvSpPr>
            <a:spLocks noGrp="1"/>
          </p:cNvSpPr>
          <p:nvPr>
            <p:ph sz="quarter" idx="10"/>
          </p:nvPr>
        </p:nvSpPr>
        <p:spPr>
          <a:xfrm>
            <a:off x="346224" y="3355727"/>
            <a:ext cx="12041306" cy="520824"/>
          </a:xfrm>
        </p:spPr>
        <p:txBody>
          <a:bodyPr vert="horz" lIns="91440" tIns="45720" rIns="91440" bIns="45720" rtlCol="0" anchor="t">
            <a:normAutofit fontScale="62500" lnSpcReduction="20000"/>
          </a:bodyPr>
          <a:lstStyle/>
          <a:p>
            <a:r>
              <a:rPr lang="en-US" dirty="0"/>
              <a:t>CDC Update – ACD Data and Surveillance Workgroup Recommendations </a:t>
            </a:r>
          </a:p>
        </p:txBody>
      </p:sp>
    </p:spTree>
    <p:extLst>
      <p:ext uri="{BB962C8B-B14F-4D97-AF65-F5344CB8AC3E}">
        <p14:creationId xmlns:p14="http://schemas.microsoft.com/office/powerpoint/2010/main" val="8264558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4C693-C32D-A546-3741-984B9C65A724}"/>
              </a:ext>
            </a:extLst>
          </p:cNvPr>
          <p:cNvSpPr>
            <a:spLocks noGrp="1"/>
          </p:cNvSpPr>
          <p:nvPr>
            <p:ph type="title"/>
          </p:nvPr>
        </p:nvSpPr>
        <p:spPr/>
        <p:txBody>
          <a:bodyPr vert="horz" lIns="91440" tIns="45720" rIns="91440" bIns="45720" rtlCol="0" anchor="ctr">
            <a:normAutofit fontScale="90000"/>
          </a:bodyPr>
          <a:lstStyle/>
          <a:p>
            <a:r>
              <a:rPr lang="en-US" sz="3200" b="1" dirty="0">
                <a:latin typeface="+mj-lt"/>
                <a:cs typeface="+mj-cs"/>
              </a:rPr>
              <a:t>Recommendations on Data and System Certification </a:t>
            </a:r>
          </a:p>
        </p:txBody>
      </p:sp>
      <p:grpSp>
        <p:nvGrpSpPr>
          <p:cNvPr id="3" name="Group 2">
            <a:extLst>
              <a:ext uri="{FF2B5EF4-FFF2-40B4-BE49-F238E27FC236}">
                <a16:creationId xmlns:a16="http://schemas.microsoft.com/office/drawing/2014/main" id="{07E0B685-3523-4C61-B0E0-FE68A52F74B3}"/>
              </a:ext>
            </a:extLst>
          </p:cNvPr>
          <p:cNvGrpSpPr/>
          <p:nvPr/>
        </p:nvGrpSpPr>
        <p:grpSpPr>
          <a:xfrm>
            <a:off x="334868" y="2165096"/>
            <a:ext cx="11124671" cy="3176437"/>
            <a:chOff x="291645" y="4147310"/>
            <a:chExt cx="10564106" cy="3135833"/>
          </a:xfrm>
        </p:grpSpPr>
        <p:sp>
          <p:nvSpPr>
            <p:cNvPr id="5" name="TextBox 4">
              <a:extLst>
                <a:ext uri="{FF2B5EF4-FFF2-40B4-BE49-F238E27FC236}">
                  <a16:creationId xmlns:a16="http://schemas.microsoft.com/office/drawing/2014/main" id="{2434FD81-D68F-B926-AE33-C57D092F6E5A}"/>
                </a:ext>
              </a:extLst>
            </p:cNvPr>
            <p:cNvSpPr txBox="1"/>
            <p:nvPr/>
          </p:nvSpPr>
          <p:spPr>
            <a:xfrm>
              <a:off x="3870849" y="4147310"/>
              <a:ext cx="40482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Goals</a:t>
              </a:r>
            </a:p>
          </p:txBody>
        </p:sp>
        <p:sp>
          <p:nvSpPr>
            <p:cNvPr id="15" name="TextBox 14">
              <a:extLst>
                <a:ext uri="{FF2B5EF4-FFF2-40B4-BE49-F238E27FC236}">
                  <a16:creationId xmlns:a16="http://schemas.microsoft.com/office/drawing/2014/main" id="{2C43A9C4-CF31-8FC5-0E41-645A6BF8CBE4}"/>
                </a:ext>
              </a:extLst>
            </p:cNvPr>
            <p:cNvSpPr txBox="1"/>
            <p:nvPr/>
          </p:nvSpPr>
          <p:spPr>
            <a:xfrm>
              <a:off x="4400956" y="6915111"/>
              <a:ext cx="2723041" cy="3646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black"/>
                  </a:solidFill>
                  <a:latin typeface="Calibri" panose="020F0502020204030204"/>
                </a:rPr>
                <a:t>Minimal Data</a:t>
              </a:r>
              <a:endPar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4C266F37-4BA3-D93A-8050-FA9A17443965}"/>
                </a:ext>
              </a:extLst>
            </p:cNvPr>
            <p:cNvSpPr txBox="1"/>
            <p:nvPr/>
          </p:nvSpPr>
          <p:spPr>
            <a:xfrm>
              <a:off x="291645" y="6918532"/>
              <a:ext cx="3274843" cy="3646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Data Use Agreements</a:t>
              </a:r>
              <a:endPar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D40705BD-7259-AB27-797F-C93696D73B41}"/>
                </a:ext>
              </a:extLst>
            </p:cNvPr>
            <p:cNvSpPr txBox="1"/>
            <p:nvPr/>
          </p:nvSpPr>
          <p:spPr>
            <a:xfrm>
              <a:off x="8132710" y="6915111"/>
              <a:ext cx="2723041" cy="3646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Certification</a:t>
              </a:r>
            </a:p>
          </p:txBody>
        </p:sp>
      </p:grpSp>
      <p:pic>
        <p:nvPicPr>
          <p:cNvPr id="6" name="Graphic 5" descr="Anger Symbol with solid fill">
            <a:extLst>
              <a:ext uri="{FF2B5EF4-FFF2-40B4-BE49-F238E27FC236}">
                <a16:creationId xmlns:a16="http://schemas.microsoft.com/office/drawing/2014/main" id="{355B9F72-7002-F452-C48C-61D6ED8BB3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14775" y="3142286"/>
            <a:ext cx="1502906" cy="1502906"/>
          </a:xfrm>
          <a:prstGeom prst="rect">
            <a:avLst/>
          </a:prstGeom>
        </p:spPr>
      </p:pic>
      <p:pic>
        <p:nvPicPr>
          <p:cNvPr id="9" name="Graphic 8" descr="Aperture with solid fill">
            <a:extLst>
              <a:ext uri="{FF2B5EF4-FFF2-40B4-BE49-F238E27FC236}">
                <a16:creationId xmlns:a16="http://schemas.microsoft.com/office/drawing/2014/main" id="{7EED9C42-A97D-770D-F941-87910A6624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74318" y="3142288"/>
            <a:ext cx="1502908" cy="1502908"/>
          </a:xfrm>
          <a:prstGeom prst="rect">
            <a:avLst/>
          </a:prstGeom>
        </p:spPr>
      </p:pic>
      <p:pic>
        <p:nvPicPr>
          <p:cNvPr id="12" name="Graphic 11" descr="Aquarius with solid fill">
            <a:extLst>
              <a:ext uri="{FF2B5EF4-FFF2-40B4-BE49-F238E27FC236}">
                <a16:creationId xmlns:a16="http://schemas.microsoft.com/office/drawing/2014/main" id="{DF23C888-3B97-B5BB-BE31-2F059E870ED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44546" y="3142289"/>
            <a:ext cx="1502907" cy="1502907"/>
          </a:xfrm>
          <a:prstGeom prst="rect">
            <a:avLst/>
          </a:prstGeom>
        </p:spPr>
      </p:pic>
    </p:spTree>
    <p:extLst>
      <p:ext uri="{BB962C8B-B14F-4D97-AF65-F5344CB8AC3E}">
        <p14:creationId xmlns:p14="http://schemas.microsoft.com/office/powerpoint/2010/main" val="3408447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4297C-B2EA-DB9A-162D-ABF67FCFC5AE}"/>
              </a:ext>
            </a:extLst>
          </p:cNvPr>
          <p:cNvSpPr>
            <a:spLocks noGrp="1"/>
          </p:cNvSpPr>
          <p:nvPr>
            <p:ph type="title"/>
          </p:nvPr>
        </p:nvSpPr>
        <p:spPr/>
        <p:txBody>
          <a:bodyPr/>
          <a:lstStyle/>
          <a:p>
            <a:r>
              <a:rPr lang="en-US"/>
              <a:t>Focus on Core Data</a:t>
            </a:r>
          </a:p>
        </p:txBody>
      </p:sp>
      <p:sp>
        <p:nvSpPr>
          <p:cNvPr id="3" name="Content Placeholder 2">
            <a:extLst>
              <a:ext uri="{FF2B5EF4-FFF2-40B4-BE49-F238E27FC236}">
                <a16:creationId xmlns:a16="http://schemas.microsoft.com/office/drawing/2014/main" id="{86C79F97-F950-FC05-A2B1-2C3CECBE8D80}"/>
              </a:ext>
            </a:extLst>
          </p:cNvPr>
          <p:cNvSpPr>
            <a:spLocks noGrp="1"/>
          </p:cNvSpPr>
          <p:nvPr>
            <p:ph idx="1"/>
          </p:nvPr>
        </p:nvSpPr>
        <p:spPr>
          <a:xfrm>
            <a:off x="838200" y="1581150"/>
            <a:ext cx="10515600" cy="4595813"/>
          </a:xfrm>
        </p:spPr>
        <p:txBody>
          <a:bodyPr/>
          <a:lstStyle/>
          <a:p>
            <a:r>
              <a:rPr lang="en-US" dirty="0"/>
              <a:t>Core Data are important data sources to ensure robust ability to detect and monitor new and evolving public health threats</a:t>
            </a:r>
          </a:p>
        </p:txBody>
      </p:sp>
      <p:graphicFrame>
        <p:nvGraphicFramePr>
          <p:cNvPr id="4" name="Diagram 3">
            <a:extLst>
              <a:ext uri="{FF2B5EF4-FFF2-40B4-BE49-F238E27FC236}">
                <a16:creationId xmlns:a16="http://schemas.microsoft.com/office/drawing/2014/main" id="{97474873-0DA3-6FFB-B73B-C9710C7B25A2}"/>
              </a:ext>
            </a:extLst>
          </p:cNvPr>
          <p:cNvGraphicFramePr/>
          <p:nvPr>
            <p:extLst>
              <p:ext uri="{D42A27DB-BD31-4B8C-83A1-F6EECF244321}">
                <p14:modId xmlns:p14="http://schemas.microsoft.com/office/powerpoint/2010/main" val="1826251898"/>
              </p:ext>
            </p:extLst>
          </p:nvPr>
        </p:nvGraphicFramePr>
        <p:xfrm>
          <a:off x="3482511" y="2523205"/>
          <a:ext cx="5226978" cy="38356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33803157"/>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917F0F2-35A5-DA17-56CD-9EF16AAE642C}"/>
              </a:ext>
            </a:extLst>
          </p:cNvPr>
          <p:cNvGrpSpPr/>
          <p:nvPr/>
        </p:nvGrpSpPr>
        <p:grpSpPr>
          <a:xfrm>
            <a:off x="970384" y="1308649"/>
            <a:ext cx="10518709" cy="3018901"/>
            <a:chOff x="1585818" y="4845651"/>
            <a:chExt cx="9222990" cy="1640409"/>
          </a:xfrm>
        </p:grpSpPr>
        <p:grpSp>
          <p:nvGrpSpPr>
            <p:cNvPr id="5" name="Group 4">
              <a:extLst>
                <a:ext uri="{FF2B5EF4-FFF2-40B4-BE49-F238E27FC236}">
                  <a16:creationId xmlns:a16="http://schemas.microsoft.com/office/drawing/2014/main" id="{0D09E9F7-67E1-8B78-813A-2314541C289E}"/>
                </a:ext>
              </a:extLst>
            </p:cNvPr>
            <p:cNvGrpSpPr/>
            <p:nvPr/>
          </p:nvGrpSpPr>
          <p:grpSpPr>
            <a:xfrm>
              <a:off x="1585818" y="4845651"/>
              <a:ext cx="6850266" cy="1640409"/>
              <a:chOff x="540789" y="2228850"/>
              <a:chExt cx="6850266" cy="1640409"/>
            </a:xfrm>
          </p:grpSpPr>
          <p:sp>
            <p:nvSpPr>
              <p:cNvPr id="8" name="Rectangle 7">
                <a:extLst>
                  <a:ext uri="{FF2B5EF4-FFF2-40B4-BE49-F238E27FC236}">
                    <a16:creationId xmlns:a16="http://schemas.microsoft.com/office/drawing/2014/main" id="{EDCE0398-3FCA-6E74-FA04-E965A5EFF666}"/>
                  </a:ext>
                </a:extLst>
              </p:cNvPr>
              <p:cNvSpPr>
                <a:spLocks noChangeAspect="1"/>
              </p:cNvSpPr>
              <p:nvPr/>
            </p:nvSpPr>
            <p:spPr>
              <a:xfrm>
                <a:off x="540789" y="2228851"/>
                <a:ext cx="1885950" cy="581024"/>
              </a:xfrm>
              <a:prstGeom prst="rect">
                <a:avLst/>
              </a:prstGeom>
              <a:solidFill>
                <a:srgbClr val="006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Submission to IDTRB</a:t>
                </a:r>
              </a:p>
            </p:txBody>
          </p:sp>
          <p:sp>
            <p:nvSpPr>
              <p:cNvPr id="9" name="Rectangle 8">
                <a:extLst>
                  <a:ext uri="{FF2B5EF4-FFF2-40B4-BE49-F238E27FC236}">
                    <a16:creationId xmlns:a16="http://schemas.microsoft.com/office/drawing/2014/main" id="{9FB41AF4-4618-4B34-AFAB-E94F748A0CE4}"/>
                  </a:ext>
                </a:extLst>
              </p:cNvPr>
              <p:cNvSpPr>
                <a:spLocks noChangeAspect="1"/>
              </p:cNvSpPr>
              <p:nvPr/>
            </p:nvSpPr>
            <p:spPr>
              <a:xfrm>
                <a:off x="2960139" y="2228850"/>
                <a:ext cx="1883664" cy="581025"/>
              </a:xfrm>
              <a:prstGeom prst="rect">
                <a:avLst/>
              </a:prstGeom>
              <a:solidFill>
                <a:srgbClr val="006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Review by two SMEs of appropriate test method</a:t>
                </a:r>
              </a:p>
            </p:txBody>
          </p:sp>
          <p:sp>
            <p:nvSpPr>
              <p:cNvPr id="24" name="Rectangle 23">
                <a:extLst>
                  <a:ext uri="{FF2B5EF4-FFF2-40B4-BE49-F238E27FC236}">
                    <a16:creationId xmlns:a16="http://schemas.microsoft.com/office/drawing/2014/main" id="{6696C08C-508B-7266-DE31-1D8E3483D71C}"/>
                  </a:ext>
                </a:extLst>
              </p:cNvPr>
              <p:cNvSpPr>
                <a:spLocks noChangeAspect="1"/>
              </p:cNvSpPr>
              <p:nvPr/>
            </p:nvSpPr>
            <p:spPr>
              <a:xfrm>
                <a:off x="5377203" y="2228851"/>
                <a:ext cx="2013852" cy="581024"/>
              </a:xfrm>
              <a:prstGeom prst="rect">
                <a:avLst/>
              </a:prstGeom>
              <a:solidFill>
                <a:srgbClr val="006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IDTRB review of SME recommendations</a:t>
                </a:r>
              </a:p>
            </p:txBody>
          </p:sp>
          <p:cxnSp>
            <p:nvCxnSpPr>
              <p:cNvPr id="25" name="Straight Arrow Connector 24">
                <a:extLst>
                  <a:ext uri="{FF2B5EF4-FFF2-40B4-BE49-F238E27FC236}">
                    <a16:creationId xmlns:a16="http://schemas.microsoft.com/office/drawing/2014/main" id="{522C6F48-4A5E-DEC7-4351-4500AE97431B}"/>
                  </a:ext>
                </a:extLst>
              </p:cNvPr>
              <p:cNvCxnSpPr>
                <a:stCxn id="8" idx="3"/>
                <a:endCxn id="9" idx="1"/>
              </p:cNvCxnSpPr>
              <p:nvPr/>
            </p:nvCxnSpPr>
            <p:spPr>
              <a:xfrm>
                <a:off x="2426739" y="2519363"/>
                <a:ext cx="533400" cy="0"/>
              </a:xfrm>
              <a:prstGeom prst="straightConnector1">
                <a:avLst/>
              </a:prstGeom>
              <a:ln w="15875">
                <a:solidFill>
                  <a:schemeClr val="tx1"/>
                </a:solidFill>
                <a:headEnd w="lg" len="med"/>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5053728-D00B-4EBE-79CF-1A4DCAD72AC4}"/>
                  </a:ext>
                </a:extLst>
              </p:cNvPr>
              <p:cNvCxnSpPr/>
              <p:nvPr/>
            </p:nvCxnSpPr>
            <p:spPr>
              <a:xfrm>
                <a:off x="4843803" y="2505076"/>
                <a:ext cx="533400" cy="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88102E8-5F3B-F7DD-3463-725C7C3EA73B}"/>
                  </a:ext>
                </a:extLst>
              </p:cNvPr>
              <p:cNvSpPr/>
              <p:nvPr/>
            </p:nvSpPr>
            <p:spPr>
              <a:xfrm>
                <a:off x="540789" y="2836484"/>
                <a:ext cx="1883664" cy="1021893"/>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Submission form includes necessary test validation documentation and CIO approvals</a:t>
                </a:r>
              </a:p>
            </p:txBody>
          </p:sp>
          <p:sp>
            <p:nvSpPr>
              <p:cNvPr id="28" name="Rectangle 27">
                <a:extLst>
                  <a:ext uri="{FF2B5EF4-FFF2-40B4-BE49-F238E27FC236}">
                    <a16:creationId xmlns:a16="http://schemas.microsoft.com/office/drawing/2014/main" id="{E0287029-0CC2-BDDC-3E88-6C00B411E786}"/>
                  </a:ext>
                </a:extLst>
              </p:cNvPr>
              <p:cNvSpPr/>
              <p:nvPr/>
            </p:nvSpPr>
            <p:spPr>
              <a:xfrm>
                <a:off x="2960139" y="2841318"/>
                <a:ext cx="1883664" cy="1021893"/>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Administrator facilitates board selection of SME reviewers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SME reviewers submit justified recommendations to IDTRB</a:t>
                </a:r>
              </a:p>
            </p:txBody>
          </p:sp>
          <p:sp>
            <p:nvSpPr>
              <p:cNvPr id="29" name="Rectangle 28">
                <a:extLst>
                  <a:ext uri="{FF2B5EF4-FFF2-40B4-BE49-F238E27FC236}">
                    <a16:creationId xmlns:a16="http://schemas.microsoft.com/office/drawing/2014/main" id="{D47BABE5-A5E2-7081-D0F1-D299F49E9628}"/>
                  </a:ext>
                </a:extLst>
              </p:cNvPr>
              <p:cNvSpPr/>
              <p:nvPr/>
            </p:nvSpPr>
            <p:spPr>
              <a:xfrm>
                <a:off x="5377202" y="2847366"/>
                <a:ext cx="2013853" cy="1021893"/>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Administrator communicates decision to PI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If test not approved, administrator aids in requested  remediation prior to resubmission</a:t>
                </a:r>
              </a:p>
            </p:txBody>
          </p:sp>
        </p:grpSp>
        <p:cxnSp>
          <p:nvCxnSpPr>
            <p:cNvPr id="6" name="Straight Arrow Connector 5">
              <a:extLst>
                <a:ext uri="{FF2B5EF4-FFF2-40B4-BE49-F238E27FC236}">
                  <a16:creationId xmlns:a16="http://schemas.microsoft.com/office/drawing/2014/main" id="{9457527B-15BC-3043-82F3-722D9BD9C10E}"/>
                </a:ext>
              </a:extLst>
            </p:cNvPr>
            <p:cNvCxnSpPr/>
            <p:nvPr/>
          </p:nvCxnSpPr>
          <p:spPr>
            <a:xfrm>
              <a:off x="8436089" y="5651194"/>
              <a:ext cx="533400" cy="0"/>
            </a:xfrm>
            <a:prstGeom prst="straightConnector1">
              <a:avLst/>
            </a:prstGeom>
            <a:ln w="349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0600EA4-5332-A228-CF0A-7E2A4BE87D20}"/>
                </a:ext>
              </a:extLst>
            </p:cNvPr>
            <p:cNvSpPr>
              <a:spLocks noChangeAspect="1"/>
            </p:cNvSpPr>
            <p:nvPr/>
          </p:nvSpPr>
          <p:spPr>
            <a:xfrm>
              <a:off x="9019772" y="5121877"/>
              <a:ext cx="1789036" cy="1021893"/>
            </a:xfrm>
            <a:prstGeom prst="rect">
              <a:avLst/>
            </a:prstGeom>
            <a:solidFill>
              <a:srgbClr val="006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Board approval provided with clear language on how each test should be used and deployed</a:t>
              </a:r>
            </a:p>
          </p:txBody>
        </p:sp>
      </p:grpSp>
      <p:cxnSp>
        <p:nvCxnSpPr>
          <p:cNvPr id="30" name="Straight Connector 29">
            <a:extLst>
              <a:ext uri="{FF2B5EF4-FFF2-40B4-BE49-F238E27FC236}">
                <a16:creationId xmlns:a16="http://schemas.microsoft.com/office/drawing/2014/main" id="{9F228805-3C55-1403-12D9-C5FC4EFA20C7}"/>
              </a:ext>
            </a:extLst>
          </p:cNvPr>
          <p:cNvCxnSpPr>
            <a:cxnSpLocks/>
          </p:cNvCxnSpPr>
          <p:nvPr/>
        </p:nvCxnSpPr>
        <p:spPr>
          <a:xfrm flipH="1">
            <a:off x="4676503" y="4650391"/>
            <a:ext cx="2784021" cy="0"/>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598B001-B29E-376F-DB1E-7693B24529F1}"/>
              </a:ext>
            </a:extLst>
          </p:cNvPr>
          <p:cNvCxnSpPr/>
          <p:nvPr/>
        </p:nvCxnSpPr>
        <p:spPr>
          <a:xfrm flipV="1">
            <a:off x="4685834" y="4326185"/>
            <a:ext cx="0" cy="320040"/>
          </a:xfrm>
          <a:prstGeom prst="straightConnector1">
            <a:avLst/>
          </a:prstGeom>
          <a:ln w="1270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BD97DC5-BCCC-F4C8-E855-6D1B5738557E}"/>
              </a:ext>
            </a:extLst>
          </p:cNvPr>
          <p:cNvCxnSpPr/>
          <p:nvPr/>
        </p:nvCxnSpPr>
        <p:spPr>
          <a:xfrm flipV="1">
            <a:off x="7469855" y="4339682"/>
            <a:ext cx="0" cy="320040"/>
          </a:xfrm>
          <a:prstGeom prst="straightConnector1">
            <a:avLst/>
          </a:prstGeom>
          <a:ln w="1270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CB83F75-E58D-4FB3-ABA5-33C47E48B212}"/>
              </a:ext>
            </a:extLst>
          </p:cNvPr>
          <p:cNvSpPr>
            <a:spLocks noGrp="1"/>
          </p:cNvSpPr>
          <p:nvPr>
            <p:ph type="title"/>
          </p:nvPr>
        </p:nvSpPr>
        <p:spPr>
          <a:xfrm>
            <a:off x="839788" y="26195"/>
            <a:ext cx="10515600" cy="1325563"/>
          </a:xfrm>
        </p:spPr>
        <p:txBody>
          <a:bodyPr/>
          <a:lstStyle/>
          <a:p>
            <a:r>
              <a:rPr lang="en-US"/>
              <a:t>Infectious Disease Test Review Board (IDTRB)</a:t>
            </a:r>
          </a:p>
        </p:txBody>
      </p:sp>
      <p:sp>
        <p:nvSpPr>
          <p:cNvPr id="3" name="Content Placeholder 2">
            <a:extLst>
              <a:ext uri="{FF2B5EF4-FFF2-40B4-BE49-F238E27FC236}">
                <a16:creationId xmlns:a16="http://schemas.microsoft.com/office/drawing/2014/main" id="{04762D6D-5016-4AAA-BA20-562EED829669}"/>
              </a:ext>
            </a:extLst>
          </p:cNvPr>
          <p:cNvSpPr>
            <a:spLocks noGrp="1"/>
          </p:cNvSpPr>
          <p:nvPr>
            <p:ph sz="half" idx="2"/>
          </p:nvPr>
        </p:nvSpPr>
        <p:spPr>
          <a:xfrm>
            <a:off x="839788" y="4976271"/>
            <a:ext cx="10931909" cy="1457130"/>
          </a:xfrm>
        </p:spPr>
        <p:txBody>
          <a:bodyPr>
            <a:normAutofit fontScale="92500" lnSpcReduction="10000"/>
          </a:bodyPr>
          <a:lstStyle/>
          <a:p>
            <a:r>
              <a:rPr lang="en-US"/>
              <a:t>Impact:</a:t>
            </a:r>
          </a:p>
          <a:p>
            <a:pPr lvl="1"/>
            <a:r>
              <a:rPr lang="en-US" sz="2000"/>
              <a:t>Verification and review to ensure tests are high-quality and suitable for intended purpose prior to externalization by Board SMEs and members</a:t>
            </a:r>
          </a:p>
          <a:p>
            <a:pPr lvl="1"/>
            <a:r>
              <a:rPr lang="en-US" sz="2000"/>
              <a:t>Encourage continuous quality improvement while providing quality assurance to ensure reliable test results</a:t>
            </a:r>
          </a:p>
          <a:p>
            <a:pPr lvl="1"/>
            <a:endParaRPr lang="en-US"/>
          </a:p>
        </p:txBody>
      </p:sp>
    </p:spTree>
    <p:extLst>
      <p:ext uri="{BB962C8B-B14F-4D97-AF65-F5344CB8AC3E}">
        <p14:creationId xmlns:p14="http://schemas.microsoft.com/office/powerpoint/2010/main" val="129422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D9BE073-648E-A02F-0E4C-F2F6434C6152}"/>
              </a:ext>
            </a:extLst>
          </p:cNvPr>
          <p:cNvSpPr>
            <a:spLocks noGrp="1"/>
          </p:cNvSpPr>
          <p:nvPr>
            <p:ph type="body" sz="half" idx="2"/>
          </p:nvPr>
        </p:nvSpPr>
        <p:spPr/>
        <p:txBody>
          <a:bodyPr>
            <a:normAutofit/>
          </a:bodyPr>
          <a:lstStyle/>
          <a:p>
            <a:r>
              <a:rPr lang="en-US" sz="4000" b="1">
                <a:solidFill>
                  <a:srgbClr val="FF0000"/>
                </a:solidFill>
                <a:latin typeface="+mj-lt"/>
                <a:cs typeface="+mj-cs"/>
              </a:rPr>
              <a:t>Data Use Agreements (DUAs)</a:t>
            </a:r>
          </a:p>
          <a:p>
            <a:endParaRPr lang="en-US" sz="3200" b="1">
              <a:latin typeface="+mj-lt"/>
              <a:cs typeface="+mj-cs"/>
            </a:endParaRPr>
          </a:p>
          <a:p>
            <a:r>
              <a:rPr lang="en-US" sz="3200" b="1">
                <a:latin typeface="+mj-lt"/>
                <a:cs typeface="+mj-cs"/>
              </a:rPr>
              <a:t>Nov. 2022 DSW Report Summary</a:t>
            </a:r>
          </a:p>
        </p:txBody>
      </p:sp>
      <p:sp>
        <p:nvSpPr>
          <p:cNvPr id="18" name="TextBox 17">
            <a:extLst>
              <a:ext uri="{FF2B5EF4-FFF2-40B4-BE49-F238E27FC236}">
                <a16:creationId xmlns:a16="http://schemas.microsoft.com/office/drawing/2014/main" id="{5B2912A9-9F84-95FC-C441-7E686494E6B5}"/>
              </a:ext>
            </a:extLst>
          </p:cNvPr>
          <p:cNvSpPr txBox="1"/>
          <p:nvPr/>
        </p:nvSpPr>
        <p:spPr>
          <a:xfrm>
            <a:off x="5038624" y="1454631"/>
            <a:ext cx="6482816" cy="317009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a:latin typeface="Calibri"/>
                <a:ea typeface="Calibri" panose="020F0502020204030204" pitchFamily="34" charset="0"/>
                <a:cs typeface="Calibri"/>
              </a:rPr>
              <a:t>ACD </a:t>
            </a:r>
            <a:r>
              <a:rPr lang="en-US" sz="2400" u="sng">
                <a:solidFill>
                  <a:srgbClr val="0563C1"/>
                </a:solidFill>
                <a:latin typeface="Calibri"/>
                <a:ea typeface="Calibri" panose="020F0502020204030204" pitchFamily="34" charset="0"/>
                <a:cs typeface="Calibri"/>
                <a:hlinkClick r:id="rId3"/>
              </a:rPr>
              <a:t>recommended</a:t>
            </a:r>
            <a:r>
              <a:rPr lang="en-US" sz="2400" u="sng">
                <a:solidFill>
                  <a:srgbClr val="0563C1"/>
                </a:solidFill>
                <a:latin typeface="Calibri"/>
                <a:ea typeface="Calibri" panose="020F0502020204030204" pitchFamily="34" charset="0"/>
                <a:cs typeface="Calibri"/>
              </a:rPr>
              <a:t>:</a:t>
            </a:r>
            <a:endParaRPr lang="en-US" sz="2400">
              <a:effectLst/>
              <a:latin typeface="Calibri"/>
              <a:ea typeface="Calibri" panose="020F0502020204030204" pitchFamily="34" charset="0"/>
              <a:cs typeface="Calibri"/>
            </a:endParaRPr>
          </a:p>
          <a:p>
            <a:pPr marL="742950" lvl="1" indent="-285750">
              <a:buFont typeface="Arial" panose="020B0604020202020204" pitchFamily="34" charset="0"/>
              <a:buChar char="•"/>
            </a:pPr>
            <a:r>
              <a:rPr lang="en-US" sz="2200">
                <a:latin typeface="Calibri"/>
                <a:ea typeface="Calibri" panose="020F0502020204030204" pitchFamily="34" charset="0"/>
                <a:cs typeface="Calibri"/>
              </a:rPr>
              <a:t>A proactive</a:t>
            </a:r>
            <a:r>
              <a:rPr lang="en-US" sz="2200">
                <a:effectLst/>
                <a:latin typeface="Calibri"/>
                <a:ea typeface="Calibri" panose="020F0502020204030204" pitchFamily="34" charset="0"/>
                <a:cs typeface="Calibri"/>
              </a:rPr>
              <a:t> approach to DUAs to prepare for future responses;</a:t>
            </a:r>
          </a:p>
          <a:p>
            <a:pPr marL="742950" lvl="1" indent="-285750">
              <a:buFont typeface="Arial" panose="020B0604020202020204" pitchFamily="34" charset="0"/>
              <a:buChar char="•"/>
            </a:pPr>
            <a:r>
              <a:rPr lang="en-US" sz="2200">
                <a:latin typeface="Calibri"/>
                <a:ea typeface="Calibri" panose="020F0502020204030204" pitchFamily="34" charset="0"/>
                <a:cs typeface="Calibri"/>
              </a:rPr>
              <a:t>A streamlined</a:t>
            </a:r>
            <a:r>
              <a:rPr lang="en-US" sz="2200">
                <a:effectLst/>
                <a:latin typeface="Calibri"/>
                <a:ea typeface="Calibri" panose="020F0502020204030204" pitchFamily="34" charset="0"/>
                <a:cs typeface="Calibri"/>
              </a:rPr>
              <a:t> creation and negotiation process;</a:t>
            </a:r>
          </a:p>
          <a:p>
            <a:pPr marL="742950" lvl="1" indent="-285750">
              <a:buFont typeface="Arial" panose="020B0604020202020204" pitchFamily="34" charset="0"/>
              <a:buChar char="•"/>
            </a:pPr>
            <a:r>
              <a:rPr lang="en-US" sz="2200">
                <a:effectLst/>
                <a:latin typeface="Calibri"/>
                <a:ea typeface="Calibri" panose="020F0502020204030204" pitchFamily="34" charset="0"/>
                <a:cs typeface="Calibri"/>
              </a:rPr>
              <a:t>consistent language across </a:t>
            </a:r>
            <a:r>
              <a:rPr lang="en-US" sz="2200">
                <a:latin typeface="Calibri"/>
                <a:ea typeface="Calibri" panose="020F0502020204030204" pitchFamily="34" charset="0"/>
                <a:cs typeface="Calibri"/>
              </a:rPr>
              <a:t>CDC DUAs</a:t>
            </a:r>
            <a:r>
              <a:rPr lang="en-US" sz="2200">
                <a:effectLst/>
                <a:latin typeface="Calibri"/>
                <a:ea typeface="Calibri" panose="020F0502020204030204" pitchFamily="34" charset="0"/>
                <a:cs typeface="Calibri"/>
              </a:rPr>
              <a:t> on protecting individual privacy</a:t>
            </a:r>
            <a:r>
              <a:rPr lang="en-US" sz="2200">
                <a:latin typeface="Calibri"/>
                <a:ea typeface="Calibri" panose="020F0502020204030204" pitchFamily="34" charset="0"/>
                <a:cs typeface="Calibri"/>
              </a:rPr>
              <a:t> </a:t>
            </a:r>
            <a:endParaRPr lang="en-US" sz="2200">
              <a:effectLst/>
              <a:latin typeface="Calibri"/>
              <a:ea typeface="Calibri" panose="020F0502020204030204" pitchFamily="34" charset="0"/>
              <a:cs typeface="Calibri"/>
            </a:endParaRPr>
          </a:p>
          <a:p>
            <a:pPr marL="742950" lvl="1" indent="-285750">
              <a:buFont typeface="Arial" panose="020B0604020202020204" pitchFamily="34" charset="0"/>
              <a:buChar char="•"/>
            </a:pPr>
            <a:r>
              <a:rPr lang="en-US" sz="2200">
                <a:latin typeface="Calibri"/>
                <a:ea typeface="Calibri" panose="020F0502020204030204" pitchFamily="34" charset="0"/>
                <a:cs typeface="Calibri"/>
              </a:rPr>
              <a:t>CDC’s DUA</a:t>
            </a:r>
            <a:r>
              <a:rPr lang="en-US" sz="2200">
                <a:effectLst/>
                <a:latin typeface="Calibri"/>
                <a:ea typeface="Calibri" panose="020F0502020204030204" pitchFamily="34" charset="0"/>
                <a:cs typeface="Calibri"/>
              </a:rPr>
              <a:t> to address other concerns like the use and re-release of data, consistent with laws applicable to each party</a:t>
            </a:r>
            <a:endParaRPr lang="en-US" sz="2200">
              <a:latin typeface="Calibri"/>
              <a:cs typeface="Calibri"/>
            </a:endParaRPr>
          </a:p>
        </p:txBody>
      </p:sp>
    </p:spTree>
    <p:extLst>
      <p:ext uri="{BB962C8B-B14F-4D97-AF65-F5344CB8AC3E}">
        <p14:creationId xmlns:p14="http://schemas.microsoft.com/office/powerpoint/2010/main" val="34601777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4C693-C32D-A546-3741-984B9C65A724}"/>
              </a:ext>
            </a:extLst>
          </p:cNvPr>
          <p:cNvSpPr>
            <a:spLocks noGrp="1"/>
          </p:cNvSpPr>
          <p:nvPr>
            <p:ph type="title"/>
          </p:nvPr>
        </p:nvSpPr>
        <p:spPr/>
        <p:txBody>
          <a:bodyPr vert="horz" lIns="91440" tIns="45720" rIns="91440" bIns="45720" rtlCol="0" anchor="ctr">
            <a:normAutofit fontScale="90000"/>
          </a:bodyPr>
          <a:lstStyle/>
          <a:p>
            <a:r>
              <a:rPr lang="en-US" sz="3200" b="1">
                <a:latin typeface="+mj-lt"/>
                <a:cs typeface="+mj-cs"/>
              </a:rPr>
              <a:t>DUA Goals</a:t>
            </a:r>
          </a:p>
        </p:txBody>
      </p:sp>
      <p:grpSp>
        <p:nvGrpSpPr>
          <p:cNvPr id="3" name="Group 2">
            <a:extLst>
              <a:ext uri="{FF2B5EF4-FFF2-40B4-BE49-F238E27FC236}">
                <a16:creationId xmlns:a16="http://schemas.microsoft.com/office/drawing/2014/main" id="{07E0B685-3523-4C61-B0E0-FE68A52F74B3}"/>
              </a:ext>
            </a:extLst>
          </p:cNvPr>
          <p:cNvGrpSpPr/>
          <p:nvPr/>
        </p:nvGrpSpPr>
        <p:grpSpPr>
          <a:xfrm>
            <a:off x="655380" y="2102742"/>
            <a:ext cx="10881240" cy="4174075"/>
            <a:chOff x="596006" y="4085754"/>
            <a:chExt cx="10332943" cy="4120719"/>
          </a:xfrm>
        </p:grpSpPr>
        <p:sp>
          <p:nvSpPr>
            <p:cNvPr id="5" name="TextBox 4">
              <a:extLst>
                <a:ext uri="{FF2B5EF4-FFF2-40B4-BE49-F238E27FC236}">
                  <a16:creationId xmlns:a16="http://schemas.microsoft.com/office/drawing/2014/main" id="{2434FD81-D68F-B926-AE33-C57D092F6E5A}"/>
                </a:ext>
              </a:extLst>
            </p:cNvPr>
            <p:cNvSpPr txBox="1"/>
            <p:nvPr/>
          </p:nvSpPr>
          <p:spPr>
            <a:xfrm>
              <a:off x="3738368" y="4085754"/>
              <a:ext cx="4048218" cy="584775"/>
            </a:xfrm>
            <a:prstGeom prst="rect">
              <a:avLst/>
            </a:prstGeom>
            <a:noFill/>
          </p:spPr>
          <p:txBody>
            <a:bodyPr wrap="square" rtlCol="0">
              <a:spAutoFit/>
            </a:bodyPr>
            <a:lstStyle/>
            <a:p>
              <a:pPr algn="ctr"/>
              <a:r>
                <a:rPr lang="en-US" sz="3200" b="1"/>
                <a:t>Goals</a:t>
              </a:r>
            </a:p>
          </p:txBody>
        </p:sp>
        <p:pic>
          <p:nvPicPr>
            <p:cNvPr id="8" name="Graphic 7" descr="Contract outline">
              <a:extLst>
                <a:ext uri="{FF2B5EF4-FFF2-40B4-BE49-F238E27FC236}">
                  <a16:creationId xmlns:a16="http://schemas.microsoft.com/office/drawing/2014/main" id="{31BD3998-7467-9C31-EBCA-043E24B2E9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0306" y="4828414"/>
              <a:ext cx="2255206" cy="2255206"/>
            </a:xfrm>
            <a:prstGeom prst="rect">
              <a:avLst/>
            </a:prstGeom>
          </p:spPr>
        </p:pic>
        <p:pic>
          <p:nvPicPr>
            <p:cNvPr id="11" name="Graphic 10" descr="Handshake outline">
              <a:extLst>
                <a:ext uri="{FF2B5EF4-FFF2-40B4-BE49-F238E27FC236}">
                  <a16:creationId xmlns:a16="http://schemas.microsoft.com/office/drawing/2014/main" id="{C8357995-5855-BB6B-83B3-C54229D82E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49778" y="4828414"/>
              <a:ext cx="2054870" cy="2054870"/>
            </a:xfrm>
            <a:prstGeom prst="rect">
              <a:avLst/>
            </a:prstGeom>
          </p:spPr>
        </p:pic>
        <p:pic>
          <p:nvPicPr>
            <p:cNvPr id="14" name="Graphic 13" descr="Social network outline">
              <a:extLst>
                <a:ext uri="{FF2B5EF4-FFF2-40B4-BE49-F238E27FC236}">
                  <a16:creationId xmlns:a16="http://schemas.microsoft.com/office/drawing/2014/main" id="{B91F8A29-7E09-418B-7324-1A50425A4F5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767137" y="4828414"/>
              <a:ext cx="2134445" cy="2134445"/>
            </a:xfrm>
            <a:prstGeom prst="rect">
              <a:avLst/>
            </a:prstGeom>
          </p:spPr>
        </p:pic>
        <p:sp>
          <p:nvSpPr>
            <p:cNvPr id="15" name="TextBox 14">
              <a:extLst>
                <a:ext uri="{FF2B5EF4-FFF2-40B4-BE49-F238E27FC236}">
                  <a16:creationId xmlns:a16="http://schemas.microsoft.com/office/drawing/2014/main" id="{2C43A9C4-CF31-8FC5-0E41-645A6BF8CBE4}"/>
                </a:ext>
              </a:extLst>
            </p:cNvPr>
            <p:cNvSpPr txBox="1"/>
            <p:nvPr/>
          </p:nvSpPr>
          <p:spPr>
            <a:xfrm>
              <a:off x="4472840" y="7283143"/>
              <a:ext cx="2723041" cy="923330"/>
            </a:xfrm>
            <a:prstGeom prst="rect">
              <a:avLst/>
            </a:prstGeom>
            <a:noFill/>
          </p:spPr>
          <p:txBody>
            <a:bodyPr wrap="square" rtlCol="0">
              <a:spAutoFit/>
            </a:bodyPr>
            <a:lstStyle/>
            <a:p>
              <a:pPr algn="ctr"/>
              <a:r>
                <a:rPr lang="en-US" b="1"/>
                <a:t>Expand and enhance program use of data in CDC custody</a:t>
              </a:r>
              <a:endParaRPr lang="en-US" b="1">
                <a:solidFill>
                  <a:srgbClr val="FF0000"/>
                </a:solidFill>
              </a:endParaRPr>
            </a:p>
          </p:txBody>
        </p:sp>
        <p:sp>
          <p:nvSpPr>
            <p:cNvPr id="17" name="TextBox 16">
              <a:extLst>
                <a:ext uri="{FF2B5EF4-FFF2-40B4-BE49-F238E27FC236}">
                  <a16:creationId xmlns:a16="http://schemas.microsoft.com/office/drawing/2014/main" id="{4C266F37-4BA3-D93A-8050-FA9A17443965}"/>
                </a:ext>
              </a:extLst>
            </p:cNvPr>
            <p:cNvSpPr txBox="1"/>
            <p:nvPr/>
          </p:nvSpPr>
          <p:spPr>
            <a:xfrm>
              <a:off x="596006" y="7283143"/>
              <a:ext cx="3274843" cy="646331"/>
            </a:xfrm>
            <a:prstGeom prst="rect">
              <a:avLst/>
            </a:prstGeom>
            <a:noFill/>
          </p:spPr>
          <p:txBody>
            <a:bodyPr wrap="square" rtlCol="0">
              <a:spAutoFit/>
            </a:bodyPr>
            <a:lstStyle/>
            <a:p>
              <a:pPr algn="ctr"/>
              <a:r>
                <a:rPr lang="en-US" b="1"/>
                <a:t>Create consistent, agency-wide terms</a:t>
              </a:r>
              <a:endParaRPr lang="en-US" b="1">
                <a:solidFill>
                  <a:srgbClr val="FF0000"/>
                </a:solidFill>
              </a:endParaRPr>
            </a:p>
          </p:txBody>
        </p:sp>
        <p:sp>
          <p:nvSpPr>
            <p:cNvPr id="19" name="TextBox 18">
              <a:extLst>
                <a:ext uri="{FF2B5EF4-FFF2-40B4-BE49-F238E27FC236}">
                  <a16:creationId xmlns:a16="http://schemas.microsoft.com/office/drawing/2014/main" id="{D40705BD-7259-AB27-797F-C93696D73B41}"/>
                </a:ext>
              </a:extLst>
            </p:cNvPr>
            <p:cNvSpPr txBox="1"/>
            <p:nvPr/>
          </p:nvSpPr>
          <p:spPr>
            <a:xfrm>
              <a:off x="8205908" y="7252254"/>
              <a:ext cx="2723041" cy="923330"/>
            </a:xfrm>
            <a:prstGeom prst="rect">
              <a:avLst/>
            </a:prstGeom>
            <a:noFill/>
          </p:spPr>
          <p:txBody>
            <a:bodyPr wrap="square" rtlCol="0">
              <a:spAutoFit/>
            </a:bodyPr>
            <a:lstStyle/>
            <a:p>
              <a:pPr algn="ctr"/>
              <a:r>
                <a:rPr lang="en-US" b="1"/>
                <a:t>Improve data sharing relationships with STLT jurisdictions and partners</a:t>
              </a:r>
            </a:p>
          </p:txBody>
        </p:sp>
      </p:grpSp>
    </p:spTree>
    <p:extLst>
      <p:ext uri="{BB962C8B-B14F-4D97-AF65-F5344CB8AC3E}">
        <p14:creationId xmlns:p14="http://schemas.microsoft.com/office/powerpoint/2010/main" val="23576960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24D63-3659-9195-4AE5-EF070833DF1F}"/>
              </a:ext>
            </a:extLst>
          </p:cNvPr>
          <p:cNvSpPr>
            <a:spLocks noGrp="1"/>
          </p:cNvSpPr>
          <p:nvPr>
            <p:ph type="title"/>
          </p:nvPr>
        </p:nvSpPr>
        <p:spPr/>
        <p:txBody>
          <a:bodyPr>
            <a:normAutofit fontScale="90000"/>
          </a:bodyPr>
          <a:lstStyle/>
          <a:p>
            <a:r>
              <a:rPr lang="en-US" sz="3600"/>
              <a:t>CDC’s New “Core DUA” Components</a:t>
            </a:r>
          </a:p>
        </p:txBody>
      </p:sp>
      <p:sp>
        <p:nvSpPr>
          <p:cNvPr id="4" name="Content Placeholder 3">
            <a:extLst>
              <a:ext uri="{FF2B5EF4-FFF2-40B4-BE49-F238E27FC236}">
                <a16:creationId xmlns:a16="http://schemas.microsoft.com/office/drawing/2014/main" id="{3B858227-8381-5D8E-BBE0-42D8F7741ECF}"/>
              </a:ext>
            </a:extLst>
          </p:cNvPr>
          <p:cNvSpPr>
            <a:spLocks noGrp="1"/>
          </p:cNvSpPr>
          <p:nvPr>
            <p:ph idx="1"/>
          </p:nvPr>
        </p:nvSpPr>
        <p:spPr/>
        <p:txBody>
          <a:bodyPr>
            <a:normAutofit/>
          </a:bodyPr>
          <a:lstStyle/>
          <a:p>
            <a:r>
              <a:rPr lang="en-US">
                <a:latin typeface="Arial" panose="020B0604020202020204" pitchFamily="34" charset="0"/>
                <a:cs typeface="Arial" panose="020B0604020202020204" pitchFamily="34" charset="0"/>
              </a:rPr>
              <a:t>Common, non-variable terms that apply to core data sources</a:t>
            </a:r>
          </a:p>
          <a:p>
            <a:pPr lvl="2"/>
            <a:r>
              <a:rPr lang="en-US"/>
              <a:t>Federal law requirements (e.g., security, privacy)</a:t>
            </a:r>
          </a:p>
          <a:p>
            <a:pPr lvl="2"/>
            <a:r>
              <a:rPr lang="en-US">
                <a:latin typeface="Arial" panose="020B0604020202020204" pitchFamily="34" charset="0"/>
                <a:cs typeface="Arial" panose="020B0604020202020204" pitchFamily="34" charset="0"/>
              </a:rPr>
              <a:t>Proced</a:t>
            </a:r>
            <a:r>
              <a:rPr lang="en-US"/>
              <a:t>ures (e.g., notification to jurisdictions ahead of release or publication)</a:t>
            </a:r>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Addenda to the common terms can be used for specific data sources</a:t>
            </a:r>
          </a:p>
          <a:p>
            <a:pPr lvl="2"/>
            <a:r>
              <a:rPr lang="en-US"/>
              <a:t>Jurisdictional terms (e.g., requirements or limitations to data sharing in STLT law)</a:t>
            </a:r>
          </a:p>
          <a:p>
            <a:pPr lvl="2"/>
            <a:r>
              <a:rPr lang="en-US">
                <a:latin typeface="Arial" panose="020B0604020202020204" pitchFamily="34" charset="0"/>
                <a:cs typeface="Arial" panose="020B0604020202020204" pitchFamily="34" charset="0"/>
              </a:rPr>
              <a:t>Procedures (e.g., data standards)</a:t>
            </a:r>
          </a:p>
          <a:p>
            <a:r>
              <a:rPr lang="en-US">
                <a:latin typeface="Arial" panose="020B0604020202020204" pitchFamily="34" charset="0"/>
                <a:cs typeface="Arial" panose="020B0604020202020204" pitchFamily="34" charset="0"/>
              </a:rPr>
              <a:t>Shared policy </a:t>
            </a:r>
            <a:r>
              <a:rPr lang="en-US"/>
              <a:t>g</a:t>
            </a:r>
            <a:r>
              <a:rPr lang="en-US">
                <a:latin typeface="Arial" panose="020B0604020202020204" pitchFamily="34" charset="0"/>
                <a:cs typeface="Arial" panose="020B0604020202020204" pitchFamily="34" charset="0"/>
              </a:rPr>
              <a:t>overnance in OPHDST</a:t>
            </a:r>
          </a:p>
          <a:p>
            <a:pPr lvl="2"/>
            <a:r>
              <a:rPr lang="en-US">
                <a:latin typeface="Arial" panose="020B0604020202020204" pitchFamily="34" charset="0"/>
                <a:cs typeface="Arial" panose="020B0604020202020204" pitchFamily="34" charset="0"/>
              </a:rPr>
              <a:t>Accountability and engagement (e.g., </a:t>
            </a:r>
            <a:r>
              <a:rPr lang="en-US"/>
              <a:t>where to direct questions)</a:t>
            </a:r>
            <a:endParaRPr lang="en-US">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28250851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BA31A-46FF-DBF2-26F4-6F5D4329B192}"/>
              </a:ext>
            </a:extLst>
          </p:cNvPr>
          <p:cNvSpPr>
            <a:spLocks noGrp="1"/>
          </p:cNvSpPr>
          <p:nvPr>
            <p:ph type="title"/>
          </p:nvPr>
        </p:nvSpPr>
        <p:spPr/>
        <p:txBody>
          <a:bodyPr>
            <a:normAutofit/>
          </a:bodyPr>
          <a:lstStyle/>
          <a:p>
            <a:r>
              <a:rPr lang="en-US" sz="2900" b="1">
                <a:latin typeface="+mj-lt"/>
              </a:rPr>
              <a:t>Timeline</a:t>
            </a:r>
          </a:p>
        </p:txBody>
      </p:sp>
      <p:graphicFrame>
        <p:nvGraphicFramePr>
          <p:cNvPr id="4" name="Content Placeholder 3">
            <a:extLst>
              <a:ext uri="{FF2B5EF4-FFF2-40B4-BE49-F238E27FC236}">
                <a16:creationId xmlns:a16="http://schemas.microsoft.com/office/drawing/2014/main" id="{D2E37665-E73E-F7EA-A422-898AB43A4781}"/>
              </a:ext>
            </a:extLst>
          </p:cNvPr>
          <p:cNvGraphicFramePr>
            <a:graphicFrameLocks noGrp="1"/>
          </p:cNvGraphicFramePr>
          <p:nvPr>
            <p:ph idx="1"/>
            <p:extLst>
              <p:ext uri="{D42A27DB-BD31-4B8C-83A1-F6EECF244321}">
                <p14:modId xmlns:p14="http://schemas.microsoft.com/office/powerpoint/2010/main" val="128529486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56292187"/>
      </p:ext>
    </p:extLst>
  </p:cSld>
  <p:clrMapOvr>
    <a:masterClrMapping/>
  </p:clrMapOvr>
  <p:extLst>
    <p:ext uri="{6950BFC3-D8DA-4A85-94F7-54DA5524770B}">
      <p188:commentRel xmlns:p188="http://schemas.microsoft.com/office/powerpoint/2018/8/main" r:id="rId3"/>
    </p:ext>
  </p:extLs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C9076-92B1-2378-20B2-436AC388D022}"/>
              </a:ext>
            </a:extLst>
          </p:cNvPr>
          <p:cNvSpPr>
            <a:spLocks noGrp="1"/>
          </p:cNvSpPr>
          <p:nvPr>
            <p:ph type="title"/>
          </p:nvPr>
        </p:nvSpPr>
        <p:spPr/>
        <p:txBody>
          <a:bodyPr/>
          <a:lstStyle/>
          <a:p>
            <a:r>
              <a:rPr lang="en-US"/>
              <a:t>Key Benefits and Impacts</a:t>
            </a:r>
          </a:p>
        </p:txBody>
      </p:sp>
      <p:sp>
        <p:nvSpPr>
          <p:cNvPr id="3" name="Content Placeholder 2">
            <a:extLst>
              <a:ext uri="{FF2B5EF4-FFF2-40B4-BE49-F238E27FC236}">
                <a16:creationId xmlns:a16="http://schemas.microsoft.com/office/drawing/2014/main" id="{25093DDE-D047-5250-EE16-117BF596C13B}"/>
              </a:ext>
            </a:extLst>
          </p:cNvPr>
          <p:cNvSpPr>
            <a:spLocks noGrp="1"/>
          </p:cNvSpPr>
          <p:nvPr>
            <p:ph idx="1"/>
          </p:nvPr>
        </p:nvSpPr>
        <p:spPr/>
        <p:txBody>
          <a:bodyPr/>
          <a:lstStyle/>
          <a:p>
            <a:r>
              <a:rPr lang="en-US"/>
              <a:t>Strengthens data exchange relationships with STLTs</a:t>
            </a:r>
          </a:p>
          <a:p>
            <a:r>
              <a:rPr lang="en-US"/>
              <a:t>Increases trust and transparency</a:t>
            </a:r>
          </a:p>
          <a:p>
            <a:r>
              <a:rPr lang="en-US"/>
              <a:t>Supports future technological innovations</a:t>
            </a:r>
          </a:p>
          <a:p>
            <a:r>
              <a:rPr lang="en-US"/>
              <a:t>Maintains necessary jurisdictional flexibility</a:t>
            </a:r>
          </a:p>
          <a:p>
            <a:r>
              <a:rPr lang="en-US"/>
              <a:t>Reduces burden on STLTs and CDC to negotiate and monitor individual DUAs</a:t>
            </a:r>
          </a:p>
          <a:p>
            <a:r>
              <a:rPr lang="en-US"/>
              <a:t>Improves engagement and accountability</a:t>
            </a:r>
          </a:p>
        </p:txBody>
      </p:sp>
    </p:spTree>
    <p:extLst>
      <p:ext uri="{BB962C8B-B14F-4D97-AF65-F5344CB8AC3E}">
        <p14:creationId xmlns:p14="http://schemas.microsoft.com/office/powerpoint/2010/main" val="27684420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4D9FCF-4F7B-C000-0D0A-06F6B4D4D051}"/>
              </a:ext>
            </a:extLst>
          </p:cNvPr>
          <p:cNvSpPr txBox="1"/>
          <p:nvPr/>
        </p:nvSpPr>
        <p:spPr>
          <a:xfrm>
            <a:off x="5091120" y="1476375"/>
            <a:ext cx="6555447" cy="2831544"/>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2400" dirty="0">
                <a:latin typeface="Calibri"/>
                <a:ea typeface="Calibri" panose="020F0502020204030204" pitchFamily="34" charset="0"/>
                <a:cs typeface="Calibri"/>
              </a:rPr>
              <a:t>ACD </a:t>
            </a:r>
            <a:r>
              <a:rPr lang="en-US" sz="2400" u="sng" dirty="0">
                <a:solidFill>
                  <a:srgbClr val="0563C1"/>
                </a:solidFill>
                <a:latin typeface="Calibri"/>
                <a:ea typeface="Calibri" panose="020F0502020204030204" pitchFamily="34" charset="0"/>
                <a:cs typeface="Calibri"/>
                <a:hlinkClick r:id="rId3"/>
              </a:rPr>
              <a:t>recommended</a:t>
            </a:r>
            <a:r>
              <a:rPr lang="en-US" sz="2400" u="sng" dirty="0">
                <a:solidFill>
                  <a:srgbClr val="0563C1"/>
                </a:solidFill>
                <a:latin typeface="Calibri"/>
                <a:ea typeface="Calibri" panose="020F0502020204030204" pitchFamily="34" charset="0"/>
                <a:cs typeface="Calibri"/>
              </a:rPr>
              <a:t>:</a:t>
            </a:r>
            <a:endParaRPr lang="en-US" sz="2400" dirty="0">
              <a:effectLst/>
              <a:latin typeface="Calibri"/>
              <a:ea typeface="Calibri" panose="020F0502020204030204" pitchFamily="34" charset="0"/>
              <a:cs typeface="Calibri"/>
            </a:endParaRPr>
          </a:p>
          <a:p>
            <a:pPr marL="742950" lvl="1" indent="-285750">
              <a:buFont typeface="Arial" panose="020B0604020202020204" pitchFamily="34" charset="0"/>
              <a:buChar char="•"/>
            </a:pPr>
            <a:r>
              <a:rPr lang="en-US" sz="2200" dirty="0">
                <a:latin typeface="Calibri"/>
                <a:cs typeface="Calibri"/>
              </a:rPr>
              <a:t>Establishment of minimal data necessary base standards for public health activities (6 core data sources)</a:t>
            </a:r>
          </a:p>
          <a:p>
            <a:pPr marL="742950" lvl="1" indent="-285750">
              <a:buFont typeface="Arial" panose="020B0604020202020204" pitchFamily="34" charset="0"/>
              <a:buChar char="•"/>
            </a:pPr>
            <a:r>
              <a:rPr lang="en-US" sz="2200" dirty="0">
                <a:latin typeface="Calibri"/>
                <a:cs typeface="Calibri"/>
              </a:rPr>
              <a:t>Leverage Health IT data standards when possible, to promote efficient data sharing and exchange</a:t>
            </a:r>
          </a:p>
          <a:p>
            <a:pPr marL="742950" lvl="1" indent="-285750">
              <a:buFont typeface="Arial" panose="020B0604020202020204" pitchFamily="34" charset="0"/>
              <a:buChar char="•"/>
            </a:pPr>
            <a:r>
              <a:rPr lang="en-US" sz="2200" dirty="0">
                <a:latin typeface="Calibri"/>
                <a:cs typeface="Calibri"/>
              </a:rPr>
              <a:t>Harmonize data standards to reduce duplication</a:t>
            </a:r>
          </a:p>
          <a:p>
            <a:pPr marL="742950" lvl="1" indent="-285750">
              <a:buFont typeface="Arial" panose="020B0604020202020204" pitchFamily="34" charset="0"/>
              <a:buChar char="•"/>
            </a:pPr>
            <a:r>
              <a:rPr lang="en-US" sz="2200" dirty="0">
                <a:latin typeface="Calibri"/>
                <a:cs typeface="Calibri"/>
              </a:rPr>
              <a:t>Ensure data availability for situational awareness</a:t>
            </a:r>
          </a:p>
        </p:txBody>
      </p:sp>
      <p:sp>
        <p:nvSpPr>
          <p:cNvPr id="6" name="Text Placeholder 3">
            <a:extLst>
              <a:ext uri="{FF2B5EF4-FFF2-40B4-BE49-F238E27FC236}">
                <a16:creationId xmlns:a16="http://schemas.microsoft.com/office/drawing/2014/main" id="{EC29C7EA-BBB5-B9C3-CF79-8E46495DF4F6}"/>
              </a:ext>
            </a:extLst>
          </p:cNvPr>
          <p:cNvSpPr txBox="1">
            <a:spLocks/>
          </p:cNvSpPr>
          <p:nvPr/>
        </p:nvSpPr>
        <p:spPr>
          <a:xfrm>
            <a:off x="615081" y="893385"/>
            <a:ext cx="3590542" cy="512800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600" kern="1200" spc="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b="1">
                <a:solidFill>
                  <a:srgbClr val="FF0000"/>
                </a:solidFill>
                <a:latin typeface="+mj-lt"/>
                <a:cs typeface="+mj-cs"/>
              </a:rPr>
              <a:t>Minimal Data</a:t>
            </a:r>
          </a:p>
          <a:p>
            <a:endParaRPr lang="en-US" sz="3200" b="1">
              <a:latin typeface="+mj-lt"/>
              <a:cs typeface="+mj-cs"/>
            </a:endParaRPr>
          </a:p>
          <a:p>
            <a:r>
              <a:rPr lang="en-US" sz="3200" b="1">
                <a:latin typeface="+mj-lt"/>
                <a:cs typeface="+mj-cs"/>
              </a:rPr>
              <a:t>Nov. 2022 DSW Report Summary</a:t>
            </a:r>
          </a:p>
        </p:txBody>
      </p:sp>
    </p:spTree>
    <p:extLst>
      <p:ext uri="{BB962C8B-B14F-4D97-AF65-F5344CB8AC3E}">
        <p14:creationId xmlns:p14="http://schemas.microsoft.com/office/powerpoint/2010/main" val="40253916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4C693-C32D-A546-3741-984B9C65A724}"/>
              </a:ext>
            </a:extLst>
          </p:cNvPr>
          <p:cNvSpPr>
            <a:spLocks noGrp="1"/>
          </p:cNvSpPr>
          <p:nvPr>
            <p:ph type="title"/>
          </p:nvPr>
        </p:nvSpPr>
        <p:spPr/>
        <p:txBody>
          <a:bodyPr vert="horz" lIns="91440" tIns="45720" rIns="91440" bIns="45720" rtlCol="0" anchor="ctr">
            <a:normAutofit fontScale="90000"/>
          </a:bodyPr>
          <a:lstStyle/>
          <a:p>
            <a:r>
              <a:rPr lang="en-US" sz="3200" b="1">
                <a:latin typeface="+mj-lt"/>
                <a:cs typeface="+mj-cs"/>
              </a:rPr>
              <a:t>Initial Focus on Case and Laboratory Minimal Data Elements </a:t>
            </a:r>
          </a:p>
        </p:txBody>
      </p:sp>
      <p:sp>
        <p:nvSpPr>
          <p:cNvPr id="14" name="Content Placeholder 13">
            <a:extLst>
              <a:ext uri="{FF2B5EF4-FFF2-40B4-BE49-F238E27FC236}">
                <a16:creationId xmlns:a16="http://schemas.microsoft.com/office/drawing/2014/main" id="{80E7867B-4CE1-AB37-C92A-A72948CCFCF2}"/>
              </a:ext>
            </a:extLst>
          </p:cNvPr>
          <p:cNvSpPr>
            <a:spLocks noGrp="1"/>
          </p:cNvSpPr>
          <p:nvPr>
            <p:ph idx="1"/>
          </p:nvPr>
        </p:nvSpPr>
        <p:spPr>
          <a:xfrm>
            <a:off x="743712" y="2101489"/>
            <a:ext cx="4494715" cy="4351338"/>
          </a:xfrm>
        </p:spPr>
        <p:txBody>
          <a:bodyPr vert="horz" lIns="91440" tIns="45720" rIns="91440" bIns="45720" rtlCol="0" anchor="t">
            <a:normAutofit/>
          </a:bodyPr>
          <a:lstStyle/>
          <a:p>
            <a:r>
              <a:rPr lang="en-US">
                <a:latin typeface="+mn-lt"/>
                <a:cs typeface="Arial"/>
              </a:rPr>
              <a:t>Examined </a:t>
            </a:r>
            <a:r>
              <a:rPr lang="en-US">
                <a:latin typeface="+mn-lt"/>
                <a:ea typeface="Calibri" panose="020F0502020204030204" pitchFamily="34" charset="0"/>
                <a:cs typeface="Arial" panose="020B0604020202020204" pitchFamily="34" charset="0"/>
              </a:rPr>
              <a:t>existing internal standards and data collections</a:t>
            </a:r>
            <a:r>
              <a:rPr lang="en-US">
                <a:latin typeface="+mn-lt"/>
                <a:cs typeface="Arial"/>
              </a:rPr>
              <a:t> </a:t>
            </a:r>
          </a:p>
          <a:p>
            <a:r>
              <a:rPr lang="en-US">
                <a:latin typeface="+mn-lt"/>
                <a:cs typeface="Arial"/>
              </a:rPr>
              <a:t>Surveyed external standards, including healthcare standards, for synergies</a:t>
            </a:r>
          </a:p>
          <a:p>
            <a:r>
              <a:rPr lang="en-US">
                <a:latin typeface="+mn-lt"/>
                <a:cs typeface="Arial"/>
              </a:rPr>
              <a:t>Established processes for sharing and receiving feedback with national partners and STLTs</a:t>
            </a:r>
          </a:p>
          <a:p>
            <a:pPr marL="0" indent="0">
              <a:buNone/>
            </a:pPr>
            <a:endParaRPr lang="en-US">
              <a:latin typeface="+mn-lt"/>
              <a:cs typeface="Arial"/>
            </a:endParaRPr>
          </a:p>
        </p:txBody>
      </p:sp>
      <p:pic>
        <p:nvPicPr>
          <p:cNvPr id="20" name="Picture 19">
            <a:extLst>
              <a:ext uri="{FF2B5EF4-FFF2-40B4-BE49-F238E27FC236}">
                <a16:creationId xmlns:a16="http://schemas.microsoft.com/office/drawing/2014/main" id="{02683160-B51B-8603-0E17-908EB8038C22}"/>
              </a:ext>
            </a:extLst>
          </p:cNvPr>
          <p:cNvPicPr>
            <a:picLocks noChangeAspect="1"/>
          </p:cNvPicPr>
          <p:nvPr/>
        </p:nvPicPr>
        <p:blipFill>
          <a:blip r:embed="rId3"/>
          <a:stretch>
            <a:fillRect/>
          </a:stretch>
        </p:blipFill>
        <p:spPr>
          <a:xfrm>
            <a:off x="5238427" y="1921791"/>
            <a:ext cx="6948437" cy="3838648"/>
          </a:xfrm>
          <a:prstGeom prst="rect">
            <a:avLst/>
          </a:prstGeom>
        </p:spPr>
      </p:pic>
      <p:sp>
        <p:nvSpPr>
          <p:cNvPr id="26" name="TextBox 25">
            <a:extLst>
              <a:ext uri="{FF2B5EF4-FFF2-40B4-BE49-F238E27FC236}">
                <a16:creationId xmlns:a16="http://schemas.microsoft.com/office/drawing/2014/main" id="{8F0DFF59-0424-7C0B-E0CF-D6A2C1ABB1B5}"/>
              </a:ext>
            </a:extLst>
          </p:cNvPr>
          <p:cNvSpPr txBox="1"/>
          <p:nvPr/>
        </p:nvSpPr>
        <p:spPr>
          <a:xfrm>
            <a:off x="5510042" y="5708441"/>
            <a:ext cx="4753738" cy="646331"/>
          </a:xfrm>
          <a:prstGeom prst="rect">
            <a:avLst/>
          </a:prstGeom>
          <a:noFill/>
        </p:spPr>
        <p:txBody>
          <a:bodyPr wrap="square" lIns="91440" tIns="45720" rIns="91440" bIns="45720" rtlCol="0" anchor="t">
            <a:spAutoFit/>
          </a:bodyPr>
          <a:lstStyle/>
          <a:p>
            <a:r>
              <a:rPr lang="en-US"/>
              <a:t>Milestone 4.4 in the Public Health Data Strategy</a:t>
            </a:r>
          </a:p>
          <a:p>
            <a:r>
              <a:rPr lang="en-US"/>
              <a:t> Completion Date: End of 2024</a:t>
            </a:r>
            <a:endParaRPr lang="en-US">
              <a:cs typeface="Calibri"/>
            </a:endParaRPr>
          </a:p>
        </p:txBody>
      </p:sp>
    </p:spTree>
    <p:extLst>
      <p:ext uri="{BB962C8B-B14F-4D97-AF65-F5344CB8AC3E}">
        <p14:creationId xmlns:p14="http://schemas.microsoft.com/office/powerpoint/2010/main" val="9521809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4C693-C32D-A546-3741-984B9C65A724}"/>
              </a:ext>
            </a:extLst>
          </p:cNvPr>
          <p:cNvSpPr>
            <a:spLocks noGrp="1"/>
          </p:cNvSpPr>
          <p:nvPr>
            <p:ph type="title"/>
          </p:nvPr>
        </p:nvSpPr>
        <p:spPr/>
        <p:txBody>
          <a:bodyPr vert="horz" lIns="91440" tIns="45720" rIns="91440" bIns="45720" rtlCol="0" anchor="ctr">
            <a:normAutofit fontScale="90000"/>
          </a:bodyPr>
          <a:lstStyle/>
          <a:p>
            <a:r>
              <a:rPr lang="en-US" sz="3200" b="1">
                <a:latin typeface="+mj-lt"/>
                <a:cs typeface="+mj-cs"/>
              </a:rPr>
              <a:t>Example: Case Data Situational Awareness</a:t>
            </a:r>
          </a:p>
        </p:txBody>
      </p:sp>
      <p:sp>
        <p:nvSpPr>
          <p:cNvPr id="32" name="Isosceles Triangle 31">
            <a:extLst>
              <a:ext uri="{FF2B5EF4-FFF2-40B4-BE49-F238E27FC236}">
                <a16:creationId xmlns:a16="http://schemas.microsoft.com/office/drawing/2014/main" id="{BFF15125-2D45-24C8-7135-648DB51E5842}"/>
              </a:ext>
            </a:extLst>
          </p:cNvPr>
          <p:cNvSpPr/>
          <p:nvPr/>
        </p:nvSpPr>
        <p:spPr>
          <a:xfrm>
            <a:off x="2921563" y="4019383"/>
            <a:ext cx="3045278" cy="223493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500">
              <a:solidFill>
                <a:srgbClr val="FFFFFF"/>
              </a:solidFill>
              <a:latin typeface="Calibri" panose="020F0502020204030204" pitchFamily="34" charset="0"/>
              <a:cs typeface="Calibri" panose="020F0502020204030204" pitchFamily="34" charset="0"/>
            </a:endParaRPr>
          </a:p>
        </p:txBody>
      </p:sp>
      <p:sp>
        <p:nvSpPr>
          <p:cNvPr id="33" name="Isosceles Triangle 32">
            <a:extLst>
              <a:ext uri="{FF2B5EF4-FFF2-40B4-BE49-F238E27FC236}">
                <a16:creationId xmlns:a16="http://schemas.microsoft.com/office/drawing/2014/main" id="{976D9112-79EB-ECB0-B644-FBE2E271DCC8}"/>
              </a:ext>
            </a:extLst>
          </p:cNvPr>
          <p:cNvSpPr/>
          <p:nvPr/>
        </p:nvSpPr>
        <p:spPr>
          <a:xfrm>
            <a:off x="6212586" y="4088744"/>
            <a:ext cx="3045278" cy="216557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500">
              <a:solidFill>
                <a:srgbClr val="FFFFFF"/>
              </a:solidFill>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A5877FFA-247C-8439-7D95-FA118C1AE174}"/>
              </a:ext>
            </a:extLst>
          </p:cNvPr>
          <p:cNvSpPr txBox="1"/>
          <p:nvPr/>
        </p:nvSpPr>
        <p:spPr>
          <a:xfrm>
            <a:off x="5173680" y="4088744"/>
            <a:ext cx="1753689" cy="1338828"/>
          </a:xfrm>
          <a:prstGeom prst="rect">
            <a:avLst/>
          </a:prstGeom>
          <a:noFill/>
        </p:spPr>
        <p:txBody>
          <a:bodyPr wrap="square" rtlCol="0">
            <a:spAutoFit/>
          </a:bodyPr>
          <a:lstStyle/>
          <a:p>
            <a:pPr algn="ctr" defTabSz="685800" eaLnBrk="1" fontAlgn="auto" hangingPunct="1">
              <a:spcBef>
                <a:spcPts val="0"/>
              </a:spcBef>
              <a:spcAft>
                <a:spcPts val="0"/>
              </a:spcAft>
            </a:pPr>
            <a:r>
              <a:rPr lang="en-US" sz="1350" b="1">
                <a:solidFill>
                  <a:srgbClr val="7F7F7F">
                    <a:lumMod val="50000"/>
                  </a:srgbClr>
                </a:solidFill>
                <a:latin typeface="Calibri" panose="020F0502020204030204" pitchFamily="34" charset="0"/>
                <a:cs typeface="Calibri" panose="020F0502020204030204" pitchFamily="34" charset="0"/>
              </a:rPr>
              <a:t>Minimum dataset for line-level case situational awareness at the start of an event</a:t>
            </a:r>
          </a:p>
          <a:p>
            <a:pPr algn="ctr" defTabSz="685800" eaLnBrk="1" fontAlgn="auto" hangingPunct="1">
              <a:spcBef>
                <a:spcPts val="0"/>
              </a:spcBef>
              <a:spcAft>
                <a:spcPts val="0"/>
              </a:spcAft>
            </a:pPr>
            <a:endParaRPr lang="en-US" sz="1350">
              <a:solidFill>
                <a:srgbClr val="000000"/>
              </a:solidFill>
              <a:latin typeface="Calibri" panose="020F0502020204030204" pitchFamily="34" charset="0"/>
            </a:endParaRPr>
          </a:p>
        </p:txBody>
      </p:sp>
      <p:sp>
        <p:nvSpPr>
          <p:cNvPr id="36" name="Isosceles Triangle 35">
            <a:extLst>
              <a:ext uri="{FF2B5EF4-FFF2-40B4-BE49-F238E27FC236}">
                <a16:creationId xmlns:a16="http://schemas.microsoft.com/office/drawing/2014/main" id="{47A763C1-0753-A937-27AD-356E8B342185}"/>
              </a:ext>
            </a:extLst>
          </p:cNvPr>
          <p:cNvSpPr/>
          <p:nvPr/>
        </p:nvSpPr>
        <p:spPr>
          <a:xfrm rot="10800000">
            <a:off x="4667413" y="4088743"/>
            <a:ext cx="2847213" cy="2066257"/>
          </a:xfrm>
          <a:prstGeom prst="triangle">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619F0A30-8099-ABC9-EF65-2577419A6B33}"/>
              </a:ext>
            </a:extLst>
          </p:cNvPr>
          <p:cNvSpPr txBox="1"/>
          <p:nvPr/>
        </p:nvSpPr>
        <p:spPr>
          <a:xfrm>
            <a:off x="5374521" y="2599220"/>
            <a:ext cx="1589263" cy="1477328"/>
          </a:xfrm>
          <a:prstGeom prst="rect">
            <a:avLst/>
          </a:prstGeom>
          <a:noFill/>
        </p:spPr>
        <p:txBody>
          <a:bodyPr wrap="square" rtlCol="0">
            <a:spAutoFit/>
          </a:bodyPr>
          <a:lstStyle/>
          <a:p>
            <a:pPr algn="ctr" defTabSz="685800" eaLnBrk="1" fontAlgn="auto" hangingPunct="1">
              <a:spcBef>
                <a:spcPts val="0"/>
              </a:spcBef>
              <a:spcAft>
                <a:spcPts val="0"/>
              </a:spcAft>
            </a:pPr>
            <a:r>
              <a:rPr lang="en-US" sz="1500" dirty="0">
                <a:solidFill>
                  <a:srgbClr val="FFFFFF"/>
                </a:solidFill>
                <a:latin typeface="Calibri" panose="020F0502020204030204" pitchFamily="34" charset="0"/>
                <a:cs typeface="Calibri" panose="020F0502020204030204" pitchFamily="34" charset="0"/>
              </a:rPr>
              <a:t>What do states routinely collect,  and have in their systems at the start of an event? </a:t>
            </a:r>
          </a:p>
          <a:p>
            <a:pPr algn="ctr" defTabSz="685800" eaLnBrk="1" fontAlgn="auto" hangingPunct="1">
              <a:spcBef>
                <a:spcPts val="0"/>
              </a:spcBef>
              <a:spcAft>
                <a:spcPts val="0"/>
              </a:spcAft>
            </a:pPr>
            <a:endParaRPr lang="en-US" sz="1500" dirty="0">
              <a:solidFill>
                <a:srgbClr val="000000"/>
              </a:solidFill>
              <a:latin typeface="Calibri" panose="020F0502020204030204" pitchFamily="34" charset="0"/>
            </a:endParaRPr>
          </a:p>
        </p:txBody>
      </p:sp>
      <p:sp>
        <p:nvSpPr>
          <p:cNvPr id="38" name="TextBox 37">
            <a:extLst>
              <a:ext uri="{FF2B5EF4-FFF2-40B4-BE49-F238E27FC236}">
                <a16:creationId xmlns:a16="http://schemas.microsoft.com/office/drawing/2014/main" id="{D3F276F4-4398-7128-B468-F0EE2EBDD64C}"/>
              </a:ext>
            </a:extLst>
          </p:cNvPr>
          <p:cNvSpPr txBox="1"/>
          <p:nvPr/>
        </p:nvSpPr>
        <p:spPr>
          <a:xfrm>
            <a:off x="3462520" y="5121872"/>
            <a:ext cx="1875587" cy="1246495"/>
          </a:xfrm>
          <a:prstGeom prst="rect">
            <a:avLst/>
          </a:prstGeom>
          <a:noFill/>
        </p:spPr>
        <p:txBody>
          <a:bodyPr wrap="square" rtlCol="0">
            <a:spAutoFit/>
          </a:bodyPr>
          <a:lstStyle/>
          <a:p>
            <a:pPr algn="ctr" defTabSz="685800" eaLnBrk="1" fontAlgn="auto" hangingPunct="1">
              <a:spcBef>
                <a:spcPts val="0"/>
              </a:spcBef>
              <a:spcAft>
                <a:spcPts val="0"/>
              </a:spcAft>
            </a:pPr>
            <a:r>
              <a:rPr lang="en-US" sz="1500">
                <a:solidFill>
                  <a:srgbClr val="FFFFFF"/>
                </a:solidFill>
                <a:latin typeface="Calibri" panose="020F0502020204030204" pitchFamily="34" charset="0"/>
                <a:cs typeface="Calibri" panose="020F0502020204030204" pitchFamily="34" charset="0"/>
              </a:rPr>
              <a:t>What is already defined for routine, condition-agnostic, case notification? </a:t>
            </a:r>
          </a:p>
          <a:p>
            <a:pPr algn="ctr" defTabSz="685800" eaLnBrk="1" fontAlgn="auto" hangingPunct="1">
              <a:spcBef>
                <a:spcPts val="0"/>
              </a:spcBef>
              <a:spcAft>
                <a:spcPts val="0"/>
              </a:spcAft>
            </a:pPr>
            <a:endParaRPr lang="en-US" sz="1500">
              <a:solidFill>
                <a:srgbClr val="000000"/>
              </a:solidFill>
              <a:latin typeface="Calibri" panose="020F0502020204030204" pitchFamily="34" charset="0"/>
            </a:endParaRPr>
          </a:p>
        </p:txBody>
      </p:sp>
      <p:sp>
        <p:nvSpPr>
          <p:cNvPr id="39" name="TextBox 38">
            <a:extLst>
              <a:ext uri="{FF2B5EF4-FFF2-40B4-BE49-F238E27FC236}">
                <a16:creationId xmlns:a16="http://schemas.microsoft.com/office/drawing/2014/main" id="{65FF6936-C9B2-9B77-99E8-B6CB6ED23CA4}"/>
              </a:ext>
            </a:extLst>
          </p:cNvPr>
          <p:cNvSpPr txBox="1"/>
          <p:nvPr/>
        </p:nvSpPr>
        <p:spPr>
          <a:xfrm>
            <a:off x="6940593" y="5034931"/>
            <a:ext cx="1589263" cy="1246495"/>
          </a:xfrm>
          <a:prstGeom prst="rect">
            <a:avLst/>
          </a:prstGeom>
          <a:noFill/>
        </p:spPr>
        <p:txBody>
          <a:bodyPr wrap="square" rtlCol="0">
            <a:spAutoFit/>
          </a:bodyPr>
          <a:lstStyle/>
          <a:p>
            <a:pPr algn="ctr" defTabSz="685800" eaLnBrk="1" fontAlgn="auto" hangingPunct="1">
              <a:spcBef>
                <a:spcPts val="0"/>
              </a:spcBef>
              <a:spcAft>
                <a:spcPts val="0"/>
              </a:spcAft>
            </a:pPr>
            <a:r>
              <a:rPr lang="en-US" sz="1500">
                <a:solidFill>
                  <a:srgbClr val="FFFFFF"/>
                </a:solidFill>
                <a:latin typeface="Calibri" panose="020F0502020204030204" pitchFamily="34" charset="0"/>
                <a:cs typeface="Calibri" panose="020F0502020204030204" pitchFamily="34" charset="0"/>
              </a:rPr>
              <a:t>What questions need to be answered at the start of an event? </a:t>
            </a:r>
          </a:p>
          <a:p>
            <a:pPr algn="ctr" defTabSz="685800" eaLnBrk="1" fontAlgn="auto" hangingPunct="1">
              <a:spcBef>
                <a:spcPts val="0"/>
              </a:spcBef>
              <a:spcAft>
                <a:spcPts val="0"/>
              </a:spcAft>
            </a:pPr>
            <a:endParaRPr lang="en-US" sz="1500">
              <a:solidFill>
                <a:srgbClr val="000000"/>
              </a:solidFill>
              <a:latin typeface="Calibri" panose="020F0502020204030204" pitchFamily="34" charset="0"/>
            </a:endParaRPr>
          </a:p>
        </p:txBody>
      </p:sp>
      <p:sp>
        <p:nvSpPr>
          <p:cNvPr id="40" name="Isosceles Triangle 39">
            <a:extLst>
              <a:ext uri="{FF2B5EF4-FFF2-40B4-BE49-F238E27FC236}">
                <a16:creationId xmlns:a16="http://schemas.microsoft.com/office/drawing/2014/main" id="{2F9022EF-814E-7616-B32C-F3E5CB442E22}"/>
              </a:ext>
            </a:extLst>
          </p:cNvPr>
          <p:cNvSpPr/>
          <p:nvPr/>
        </p:nvSpPr>
        <p:spPr>
          <a:xfrm>
            <a:off x="2028226" y="2079389"/>
            <a:ext cx="1332412" cy="87543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685800" eaLnBrk="1" fontAlgn="auto" hangingPunct="1">
              <a:spcBef>
                <a:spcPts val="0"/>
              </a:spcBef>
              <a:spcAft>
                <a:spcPts val="0"/>
              </a:spcAft>
            </a:pPr>
            <a:r>
              <a:rPr lang="en-US" sz="1350">
                <a:solidFill>
                  <a:srgbClr val="FFFFFF"/>
                </a:solidFill>
                <a:latin typeface="Calibri"/>
                <a:cs typeface="Calibri"/>
              </a:rPr>
              <a:t>INPUT</a:t>
            </a:r>
          </a:p>
        </p:txBody>
      </p:sp>
      <p:sp>
        <p:nvSpPr>
          <p:cNvPr id="41" name="Isosceles Triangle 40">
            <a:extLst>
              <a:ext uri="{FF2B5EF4-FFF2-40B4-BE49-F238E27FC236}">
                <a16:creationId xmlns:a16="http://schemas.microsoft.com/office/drawing/2014/main" id="{5F121223-B0DB-30DE-7E4B-516E6905523F}"/>
              </a:ext>
            </a:extLst>
          </p:cNvPr>
          <p:cNvSpPr/>
          <p:nvPr/>
        </p:nvSpPr>
        <p:spPr>
          <a:xfrm rot="10800000">
            <a:off x="2028224" y="3143947"/>
            <a:ext cx="1332410" cy="875435"/>
          </a:xfrm>
          <a:prstGeom prst="triangle">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Myriad Web Pro"/>
            </a:endParaRPr>
          </a:p>
        </p:txBody>
      </p:sp>
      <p:sp>
        <p:nvSpPr>
          <p:cNvPr id="42" name="TextBox 41">
            <a:extLst>
              <a:ext uri="{FF2B5EF4-FFF2-40B4-BE49-F238E27FC236}">
                <a16:creationId xmlns:a16="http://schemas.microsoft.com/office/drawing/2014/main" id="{21F82107-17BE-E45F-0DEA-80A689A76115}"/>
              </a:ext>
            </a:extLst>
          </p:cNvPr>
          <p:cNvSpPr txBox="1"/>
          <p:nvPr/>
        </p:nvSpPr>
        <p:spPr>
          <a:xfrm>
            <a:off x="2362027" y="3187273"/>
            <a:ext cx="780983" cy="300082"/>
          </a:xfrm>
          <a:prstGeom prst="rect">
            <a:avLst/>
          </a:prstGeom>
          <a:noFill/>
        </p:spPr>
        <p:txBody>
          <a:bodyPr wrap="none" rtlCol="0">
            <a:spAutoFit/>
          </a:bodyPr>
          <a:lstStyle/>
          <a:p>
            <a:pPr defTabSz="685800" eaLnBrk="1" fontAlgn="auto" hangingPunct="1">
              <a:spcBef>
                <a:spcPts val="0"/>
              </a:spcBef>
              <a:spcAft>
                <a:spcPts val="0"/>
              </a:spcAft>
            </a:pPr>
            <a:r>
              <a:rPr lang="en-US" sz="1350">
                <a:solidFill>
                  <a:srgbClr val="000000"/>
                </a:solidFill>
                <a:latin typeface="Calibri" panose="020F0502020204030204" pitchFamily="34" charset="0"/>
              </a:rPr>
              <a:t>OUTPUT</a:t>
            </a:r>
          </a:p>
        </p:txBody>
      </p:sp>
      <p:sp>
        <p:nvSpPr>
          <p:cNvPr id="44" name="TextBox 43">
            <a:extLst>
              <a:ext uri="{FF2B5EF4-FFF2-40B4-BE49-F238E27FC236}">
                <a16:creationId xmlns:a16="http://schemas.microsoft.com/office/drawing/2014/main" id="{1DE7327C-2D4F-DF86-22F1-DB1B2315157E}"/>
              </a:ext>
            </a:extLst>
          </p:cNvPr>
          <p:cNvSpPr txBox="1"/>
          <p:nvPr/>
        </p:nvSpPr>
        <p:spPr>
          <a:xfrm>
            <a:off x="7683627" y="4261868"/>
            <a:ext cx="2199098" cy="507831"/>
          </a:xfrm>
          <a:prstGeom prst="rect">
            <a:avLst/>
          </a:prstGeom>
          <a:solidFill>
            <a:schemeClr val="bg1">
              <a:lumMod val="40000"/>
              <a:lumOff val="60000"/>
            </a:schemeClr>
          </a:solidFill>
        </p:spPr>
        <p:txBody>
          <a:bodyPr wrap="square" rtlCol="0">
            <a:spAutoFit/>
          </a:bodyPr>
          <a:lstStyle/>
          <a:p>
            <a:pPr algn="ctr" defTabSz="685800" eaLnBrk="1" fontAlgn="auto" hangingPunct="1">
              <a:spcBef>
                <a:spcPts val="0"/>
              </a:spcBef>
              <a:spcAft>
                <a:spcPts val="0"/>
              </a:spcAft>
            </a:pPr>
            <a:r>
              <a:rPr lang="en-US" sz="1350">
                <a:solidFill>
                  <a:srgbClr val="000000"/>
                </a:solidFill>
                <a:latin typeface="Calibri" panose="020F0502020204030204" pitchFamily="34" charset="0"/>
              </a:rPr>
              <a:t>Situational Awareness (SA) Reports from CDC EOC</a:t>
            </a:r>
          </a:p>
        </p:txBody>
      </p:sp>
      <p:sp>
        <p:nvSpPr>
          <p:cNvPr id="45" name="TextBox 44">
            <a:extLst>
              <a:ext uri="{FF2B5EF4-FFF2-40B4-BE49-F238E27FC236}">
                <a16:creationId xmlns:a16="http://schemas.microsoft.com/office/drawing/2014/main" id="{014309D1-D62B-DF48-1EDF-2DA52578FFE1}"/>
              </a:ext>
            </a:extLst>
          </p:cNvPr>
          <p:cNvSpPr txBox="1"/>
          <p:nvPr/>
        </p:nvSpPr>
        <p:spPr>
          <a:xfrm>
            <a:off x="2193555" y="4300941"/>
            <a:ext cx="2206758" cy="715581"/>
          </a:xfrm>
          <a:prstGeom prst="rect">
            <a:avLst/>
          </a:prstGeom>
          <a:solidFill>
            <a:schemeClr val="bg1">
              <a:lumMod val="40000"/>
              <a:lumOff val="60000"/>
            </a:schemeClr>
          </a:solidFill>
        </p:spPr>
        <p:txBody>
          <a:bodyPr wrap="square" rtlCol="0">
            <a:spAutoFit/>
          </a:bodyPr>
          <a:lstStyle/>
          <a:p>
            <a:pPr algn="ctr" defTabSz="685800" eaLnBrk="1" fontAlgn="auto" hangingPunct="1">
              <a:spcBef>
                <a:spcPts val="0"/>
              </a:spcBef>
              <a:spcAft>
                <a:spcPts val="0"/>
              </a:spcAft>
            </a:pPr>
            <a:r>
              <a:rPr lang="en-US" sz="1350">
                <a:solidFill>
                  <a:srgbClr val="000000"/>
                </a:solidFill>
                <a:latin typeface="Calibri" panose="020F0502020204030204" pitchFamily="34" charset="0"/>
              </a:rPr>
              <a:t>OMB-approved data elements for NNDSS (Generic V2, lab, vaccine)</a:t>
            </a:r>
          </a:p>
        </p:txBody>
      </p:sp>
    </p:spTree>
    <p:extLst>
      <p:ext uri="{BB962C8B-B14F-4D97-AF65-F5344CB8AC3E}">
        <p14:creationId xmlns:p14="http://schemas.microsoft.com/office/powerpoint/2010/main" val="3704663274"/>
      </p:ext>
    </p:extLst>
  </p:cSld>
  <p:clrMapOvr>
    <a:masterClrMapping/>
  </p:clrMapOvr>
  <p:extLst>
    <p:ext uri="{6950BFC3-D8DA-4A85-94F7-54DA5524770B}">
      <p188:commentRel xmlns:p188="http://schemas.microsoft.com/office/powerpoint/2018/8/main" r:id="rId3"/>
    </p:ext>
  </p:extLs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4C693-C32D-A546-3741-984B9C65A724}"/>
              </a:ext>
            </a:extLst>
          </p:cNvPr>
          <p:cNvSpPr>
            <a:spLocks noGrp="1"/>
          </p:cNvSpPr>
          <p:nvPr>
            <p:ph type="title"/>
          </p:nvPr>
        </p:nvSpPr>
        <p:spPr/>
        <p:txBody>
          <a:bodyPr vert="horz" lIns="91440" tIns="45720" rIns="91440" bIns="45720" rtlCol="0" anchor="ctr">
            <a:normAutofit fontScale="90000"/>
          </a:bodyPr>
          <a:lstStyle/>
          <a:p>
            <a:r>
              <a:rPr lang="en-US" sz="3200" b="1">
                <a:latin typeface="+mj-lt"/>
                <a:cs typeface="+mj-cs"/>
              </a:rPr>
              <a:t>Key Milestones for Case and Laboratory Minimal Data Elements</a:t>
            </a:r>
          </a:p>
        </p:txBody>
      </p:sp>
      <p:sp>
        <p:nvSpPr>
          <p:cNvPr id="4" name="Content Placeholder 3">
            <a:extLst>
              <a:ext uri="{FF2B5EF4-FFF2-40B4-BE49-F238E27FC236}">
                <a16:creationId xmlns:a16="http://schemas.microsoft.com/office/drawing/2014/main" id="{A2D72B95-0C30-12D1-7F89-FC6F9E0AE8E6}"/>
              </a:ext>
            </a:extLst>
          </p:cNvPr>
          <p:cNvSpPr>
            <a:spLocks noGrp="1"/>
          </p:cNvSpPr>
          <p:nvPr>
            <p:ph idx="1"/>
          </p:nvPr>
        </p:nvSpPr>
        <p:spPr/>
        <p:txBody>
          <a:bodyPr>
            <a:normAutofit fontScale="92500"/>
          </a:bodyPr>
          <a:lstStyle/>
          <a:p>
            <a:r>
              <a:rPr lang="en-US" sz="2800" dirty="0">
                <a:latin typeface="+mn-lt"/>
                <a:ea typeface="Calibri" panose="020F0502020204030204" pitchFamily="34" charset="0"/>
                <a:cs typeface="Arial" panose="020B0604020202020204" pitchFamily="34" charset="0"/>
              </a:rPr>
              <a:t>Case Data:</a:t>
            </a:r>
          </a:p>
          <a:p>
            <a:pPr lvl="1"/>
            <a:r>
              <a:rPr lang="en-US" sz="2400" dirty="0">
                <a:latin typeface="+mn-lt"/>
                <a:ea typeface="Calibri" panose="020F0502020204030204" pitchFamily="34" charset="0"/>
                <a:cs typeface="Arial" panose="020B0604020202020204" pitchFamily="34" charset="0"/>
              </a:rPr>
              <a:t>March 2023: CDC established initial draft Minimal Data </a:t>
            </a:r>
            <a:r>
              <a:rPr lang="en-US" sz="2400" dirty="0">
                <a:latin typeface="+mn-lt"/>
                <a:ea typeface="Calibri" panose="020F0502020204030204" pitchFamily="34" charset="0"/>
              </a:rPr>
              <a:t>E</a:t>
            </a:r>
            <a:r>
              <a:rPr lang="en-US" sz="2400" dirty="0">
                <a:latin typeface="+mn-lt"/>
                <a:ea typeface="Calibri" panose="020F0502020204030204" pitchFamily="34" charset="0"/>
                <a:cs typeface="Arial" panose="020B0604020202020204" pitchFamily="34" charset="0"/>
              </a:rPr>
              <a:t>lements for situational awareness at the federal level at the beginning of an event</a:t>
            </a:r>
          </a:p>
          <a:p>
            <a:pPr lvl="2"/>
            <a:r>
              <a:rPr lang="en-US" sz="2200" dirty="0">
                <a:latin typeface="+mn-lt"/>
                <a:ea typeface="Calibri" panose="020F0502020204030204" pitchFamily="34" charset="0"/>
              </a:rPr>
              <a:t>List is a subset of GenV2</a:t>
            </a:r>
          </a:p>
          <a:p>
            <a:pPr lvl="2"/>
            <a:r>
              <a:rPr lang="en-US" sz="2200" dirty="0">
                <a:latin typeface="+mn-lt"/>
                <a:ea typeface="Calibri" panose="020F0502020204030204" pitchFamily="34" charset="0"/>
                <a:cs typeface="Arial" panose="020B0604020202020204" pitchFamily="34" charset="0"/>
              </a:rPr>
              <a:t>List includes some laboratory and immunization data that go beyond traditional case</a:t>
            </a:r>
          </a:p>
          <a:p>
            <a:pPr lvl="1"/>
            <a:r>
              <a:rPr lang="en-US" sz="2400" dirty="0">
                <a:latin typeface="+mn-lt"/>
                <a:ea typeface="Calibri" panose="020F0502020204030204" pitchFamily="34" charset="0"/>
                <a:cs typeface="Arial" panose="020B0604020202020204" pitchFamily="34" charset="0"/>
              </a:rPr>
              <a:t>June 2024: CDC engages STLT and federal partners to align minimal data elements with health IT standards </a:t>
            </a:r>
          </a:p>
          <a:p>
            <a:r>
              <a:rPr lang="en-US" sz="2800" dirty="0">
                <a:latin typeface="+mn-lt"/>
              </a:rPr>
              <a:t>Laboratory Data:</a:t>
            </a:r>
          </a:p>
          <a:p>
            <a:pPr lvl="1"/>
            <a:r>
              <a:rPr lang="en-US" sz="2400" dirty="0">
                <a:latin typeface="+mn-lt"/>
              </a:rPr>
              <a:t>December 2023: CDC finishes socializing initial draft minimal data elements for situational awareness agency-wide</a:t>
            </a:r>
          </a:p>
          <a:p>
            <a:pPr lvl="1"/>
            <a:r>
              <a:rPr lang="en-US" sz="2400" dirty="0">
                <a:latin typeface="+mn-lt"/>
              </a:rPr>
              <a:t>February 2024: CDC engages STLTs to align draft with existing practice and solicit feedback</a:t>
            </a:r>
          </a:p>
        </p:txBody>
      </p:sp>
    </p:spTree>
    <p:extLst>
      <p:ext uri="{BB962C8B-B14F-4D97-AF65-F5344CB8AC3E}">
        <p14:creationId xmlns:p14="http://schemas.microsoft.com/office/powerpoint/2010/main" val="2762753383"/>
      </p:ext>
    </p:extLst>
  </p:cSld>
  <p:clrMapOvr>
    <a:masterClrMapping/>
  </p:clrMapOvr>
  <p:extLst>
    <p:ext uri="{6950BFC3-D8DA-4A85-94F7-54DA5524770B}">
      <p188:commentRel xmlns:p188="http://schemas.microsoft.com/office/powerpoint/2018/8/main" r:id="rId3"/>
    </p:ext>
  </p:extLs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277B6-E6D4-D32C-F7AA-DEBD2C51484E}"/>
              </a:ext>
            </a:extLst>
          </p:cNvPr>
          <p:cNvSpPr>
            <a:spLocks noGrp="1"/>
          </p:cNvSpPr>
          <p:nvPr>
            <p:ph type="title"/>
          </p:nvPr>
        </p:nvSpPr>
        <p:spPr/>
        <p:txBody>
          <a:bodyPr/>
          <a:lstStyle/>
          <a:p>
            <a:r>
              <a:rPr lang="en-US" dirty="0"/>
              <a:t>Next Focus: Hospitalization and Healthcare Capacity Minimal Data </a:t>
            </a:r>
          </a:p>
        </p:txBody>
      </p:sp>
      <p:sp>
        <p:nvSpPr>
          <p:cNvPr id="3" name="Content Placeholder 2">
            <a:extLst>
              <a:ext uri="{FF2B5EF4-FFF2-40B4-BE49-F238E27FC236}">
                <a16:creationId xmlns:a16="http://schemas.microsoft.com/office/drawing/2014/main" id="{BFE5BBBF-9EF6-0575-37FD-8553035F6445}"/>
              </a:ext>
            </a:extLst>
          </p:cNvPr>
          <p:cNvSpPr>
            <a:spLocks noGrp="1"/>
          </p:cNvSpPr>
          <p:nvPr>
            <p:ph idx="1"/>
          </p:nvPr>
        </p:nvSpPr>
        <p:spPr>
          <a:xfrm>
            <a:off x="657225" y="1646721"/>
            <a:ext cx="10515600" cy="4351338"/>
          </a:xfrm>
        </p:spPr>
        <p:txBody>
          <a:bodyPr vert="horz" lIns="91440" tIns="45720" rIns="91440" bIns="45720" rtlCol="0" anchor="t">
            <a:noAutofit/>
          </a:bodyPr>
          <a:lstStyle/>
          <a:p>
            <a:pPr marL="0" indent="0">
              <a:lnSpc>
                <a:spcPct val="115000"/>
              </a:lnSpc>
              <a:spcBef>
                <a:spcPts val="0"/>
              </a:spcBef>
              <a:spcAft>
                <a:spcPts val="800"/>
              </a:spcAft>
              <a:buNone/>
            </a:pPr>
            <a:r>
              <a:rPr lang="en-US" dirty="0">
                <a:latin typeface="+mn-lt"/>
                <a:ea typeface="Calibri" panose="020F0502020204030204" pitchFamily="34" charset="0"/>
                <a:cs typeface="Arial"/>
              </a:rPr>
              <a:t>Implementing an </a:t>
            </a:r>
            <a:r>
              <a:rPr lang="en-US" dirty="0">
                <a:effectLst/>
                <a:latin typeface="+mn-lt"/>
                <a:ea typeface="Calibri" panose="020F0502020204030204" pitchFamily="34" charset="0"/>
                <a:cs typeface="Arial"/>
              </a:rPr>
              <a:t>agency-unified plan for hospitalization data and hospital bed capacity </a:t>
            </a:r>
            <a:r>
              <a:rPr lang="en-US" dirty="0">
                <a:latin typeface="+mn-lt"/>
                <a:ea typeface="Calibri" panose="020F0502020204030204" pitchFamily="34" charset="0"/>
                <a:cs typeface="Arial"/>
              </a:rPr>
              <a:t>/ </a:t>
            </a:r>
            <a:r>
              <a:rPr lang="en-US" dirty="0">
                <a:effectLst/>
                <a:latin typeface="+mn-lt"/>
                <a:ea typeface="Calibri" panose="020F0502020204030204" pitchFamily="34" charset="0"/>
                <a:cs typeface="Arial"/>
              </a:rPr>
              <a:t>utilization data.</a:t>
            </a:r>
            <a:r>
              <a:rPr lang="en-US" dirty="0">
                <a:latin typeface="+mn-lt"/>
                <a:ea typeface="Calibri" panose="020F0502020204030204" pitchFamily="34" charset="0"/>
                <a:cs typeface="Arial"/>
              </a:rPr>
              <a:t> </a:t>
            </a:r>
            <a:endParaRPr lang="en-US" dirty="0">
              <a:latin typeface="+mn-lt"/>
            </a:endParaRPr>
          </a:p>
          <a:p>
            <a:pPr marL="742950" lvl="1" indent="-285750">
              <a:lnSpc>
                <a:spcPct val="115000"/>
              </a:lnSpc>
              <a:spcBef>
                <a:spcPts val="0"/>
              </a:spcBef>
              <a:buFont typeface="Courier New" panose="02070309020205020404" pitchFamily="49" charset="0"/>
              <a:buChar char="o"/>
            </a:pPr>
            <a:r>
              <a:rPr lang="en-US" sz="2400" b="1" dirty="0">
                <a:latin typeface="+mn-lt"/>
                <a:ea typeface="Calibri" panose="020F0502020204030204" pitchFamily="34" charset="0"/>
                <a:cs typeface="Times New Roman"/>
              </a:rPr>
              <a:t>Focus </a:t>
            </a:r>
            <a:r>
              <a:rPr lang="en-US" sz="2400" b="1" dirty="0">
                <a:effectLst/>
                <a:latin typeface="+mn-lt"/>
                <a:ea typeface="Calibri" panose="020F0502020204030204" pitchFamily="34" charset="0"/>
                <a:cs typeface="Times New Roman"/>
              </a:rPr>
              <a:t>and rationalize</a:t>
            </a:r>
            <a:r>
              <a:rPr lang="en-US" sz="2400" dirty="0">
                <a:effectLst/>
                <a:latin typeface="+mn-lt"/>
                <a:ea typeface="Calibri" panose="020F0502020204030204" pitchFamily="34" charset="0"/>
                <a:cs typeface="Times New Roman"/>
              </a:rPr>
              <a:t> current ED and inpatient hospital encounters, admissions, hospitalizations, and hospital bed utilization and capacity data collection efforts for situational awareness and emergency response</a:t>
            </a:r>
            <a:r>
              <a:rPr lang="en-US" sz="2400" b="1" dirty="0">
                <a:effectLst/>
                <a:latin typeface="+mn-lt"/>
                <a:ea typeface="Calibri" panose="020F0502020204030204" pitchFamily="34" charset="0"/>
                <a:cs typeface="Times New Roman"/>
              </a:rPr>
              <a:t>;</a:t>
            </a:r>
            <a:r>
              <a:rPr lang="en-US" sz="2400" b="1" dirty="0">
                <a:latin typeface="+mn-lt"/>
                <a:ea typeface="Calibri" panose="020F0502020204030204" pitchFamily="34" charset="0"/>
                <a:cs typeface="Times New Roman"/>
              </a:rPr>
              <a:t> </a:t>
            </a:r>
            <a:endParaRPr lang="en-US" sz="2400" dirty="0">
              <a:effectLst/>
              <a:latin typeface="+mn-lt"/>
              <a:ea typeface="Calibri" panose="020F0502020204030204" pitchFamily="34" charset="0"/>
              <a:cs typeface="Times New Roman" panose="02020603050405020304" pitchFamily="18" charset="0"/>
            </a:endParaRPr>
          </a:p>
          <a:p>
            <a:pPr marL="742950" lvl="1" indent="-285750">
              <a:lnSpc>
                <a:spcPct val="115000"/>
              </a:lnSpc>
              <a:spcBef>
                <a:spcPts val="0"/>
              </a:spcBef>
              <a:buFont typeface="Courier New" panose="02070309020205020404" pitchFamily="49" charset="0"/>
              <a:buChar char="o"/>
            </a:pPr>
            <a:r>
              <a:rPr lang="en-US" sz="2400" b="1" dirty="0">
                <a:latin typeface="+mn-lt"/>
                <a:ea typeface="Calibri" panose="020F0502020204030204" pitchFamily="34" charset="0"/>
                <a:cs typeface="Times New Roman"/>
              </a:rPr>
              <a:t>Define </a:t>
            </a:r>
            <a:r>
              <a:rPr lang="en-US" sz="2400" b="1" dirty="0">
                <a:effectLst/>
                <a:latin typeface="+mn-lt"/>
                <a:ea typeface="Calibri" panose="020F0502020204030204" pitchFamily="34" charset="0"/>
                <a:cs typeface="Times New Roman"/>
              </a:rPr>
              <a:t>and ensure access</a:t>
            </a:r>
            <a:r>
              <a:rPr lang="en-US" sz="2400" dirty="0">
                <a:effectLst/>
                <a:latin typeface="+mn-lt"/>
                <a:ea typeface="Calibri" panose="020F0502020204030204" pitchFamily="34" charset="0"/>
                <a:cs typeface="Times New Roman"/>
              </a:rPr>
              <a:t> to minimum necessary emergency department (ED) and inpatient hospital encounter, admission, or hospitalization data and hospital bed capacity or utilization data for decision-making and public health action; and</a:t>
            </a:r>
            <a:r>
              <a:rPr lang="en-US" sz="2400" dirty="0">
                <a:latin typeface="+mn-lt"/>
                <a:ea typeface="Calibri" panose="020F0502020204030204" pitchFamily="34" charset="0"/>
                <a:cs typeface="Times New Roman"/>
              </a:rPr>
              <a:t> </a:t>
            </a:r>
            <a:endParaRPr lang="en-US" sz="2400" dirty="0">
              <a:effectLst/>
              <a:latin typeface="+mn-lt"/>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800"/>
              </a:spcAft>
              <a:buFont typeface="Courier New" panose="02070309020205020404" pitchFamily="49" charset="0"/>
              <a:buChar char="o"/>
            </a:pPr>
            <a:r>
              <a:rPr lang="en-US" sz="2400" b="1" dirty="0">
                <a:latin typeface="+mn-lt"/>
                <a:ea typeface="Calibri" panose="020F0502020204030204" pitchFamily="34" charset="0"/>
                <a:cs typeface="Times New Roman"/>
              </a:rPr>
              <a:t>Guide</a:t>
            </a:r>
            <a:r>
              <a:rPr lang="en-US" sz="2400" b="1" dirty="0">
                <a:effectLst/>
                <a:latin typeface="+mn-lt"/>
                <a:ea typeface="Calibri" panose="020F0502020204030204" pitchFamily="34" charset="0"/>
                <a:cs typeface="Times New Roman"/>
              </a:rPr>
              <a:t> future investments</a:t>
            </a:r>
            <a:r>
              <a:rPr lang="en-US" sz="2400" dirty="0">
                <a:effectLst/>
                <a:latin typeface="+mn-lt"/>
                <a:ea typeface="Calibri" panose="020F0502020204030204" pitchFamily="34" charset="0"/>
                <a:cs typeface="Times New Roman"/>
              </a:rPr>
              <a:t> aimed at advancing and supporting </a:t>
            </a:r>
            <a:r>
              <a:rPr lang="en-US" sz="2400" b="1" dirty="0">
                <a:effectLst/>
                <a:latin typeface="+mn-lt"/>
                <a:ea typeface="Calibri" panose="020F0502020204030204" pitchFamily="34" charset="0"/>
                <a:cs typeface="Times New Roman"/>
              </a:rPr>
              <a:t>automated, standards-based</a:t>
            </a:r>
            <a:r>
              <a:rPr lang="en-US" sz="2400" dirty="0">
                <a:effectLst/>
                <a:latin typeface="+mn-lt"/>
                <a:ea typeface="Calibri" panose="020F0502020204030204" pitchFamily="34" charset="0"/>
                <a:cs typeface="Times New Roman"/>
              </a:rPr>
              <a:t> exchange of these data with hospitals.</a:t>
            </a:r>
          </a:p>
        </p:txBody>
      </p:sp>
    </p:spTree>
    <p:extLst>
      <p:ext uri="{BB962C8B-B14F-4D97-AF65-F5344CB8AC3E}">
        <p14:creationId xmlns:p14="http://schemas.microsoft.com/office/powerpoint/2010/main" val="92841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839DD22-95DA-74B2-5B3B-BAD029756F66}"/>
              </a:ext>
            </a:extLst>
          </p:cNvPr>
          <p:cNvCxnSpPr>
            <a:cxnSpLocks/>
          </p:cNvCxnSpPr>
          <p:nvPr/>
        </p:nvCxnSpPr>
        <p:spPr>
          <a:xfrm flipH="1">
            <a:off x="6095999" y="2221889"/>
            <a:ext cx="1" cy="786398"/>
          </a:xfrm>
          <a:prstGeom prst="line">
            <a:avLst/>
          </a:prstGeom>
          <a:ln w="9525">
            <a:solidFill>
              <a:schemeClr val="tx1"/>
            </a:solidFill>
            <a:headEnd type="none"/>
          </a:ln>
          <a:effectLst/>
        </p:spPr>
        <p:style>
          <a:lnRef idx="2">
            <a:schemeClr val="accent5"/>
          </a:lnRef>
          <a:fillRef idx="0">
            <a:schemeClr val="accent5"/>
          </a:fillRef>
          <a:effectRef idx="1">
            <a:schemeClr val="accent5"/>
          </a:effectRef>
          <a:fontRef idx="minor">
            <a:schemeClr val="tx1"/>
          </a:fontRef>
        </p:style>
      </p:cxnSp>
      <p:sp>
        <p:nvSpPr>
          <p:cNvPr id="5" name="Title 1">
            <a:extLst>
              <a:ext uri="{FF2B5EF4-FFF2-40B4-BE49-F238E27FC236}">
                <a16:creationId xmlns:a16="http://schemas.microsoft.com/office/drawing/2014/main" id="{5740E027-967D-203D-FF18-FD2E776AD415}"/>
              </a:ext>
            </a:extLst>
          </p:cNvPr>
          <p:cNvSpPr>
            <a:spLocks noGrp="1"/>
          </p:cNvSpPr>
          <p:nvPr>
            <p:ph type="title"/>
          </p:nvPr>
        </p:nvSpPr>
        <p:spPr>
          <a:xfrm>
            <a:off x="0" y="333600"/>
            <a:ext cx="12192000" cy="698751"/>
          </a:xfrm>
        </p:spPr>
        <p:txBody>
          <a:bodyPr/>
          <a:lstStyle/>
          <a:p>
            <a:pPr algn="ctr"/>
            <a:r>
              <a:rPr lang="en-US"/>
              <a:t>Center for Laboratory Systems and Response</a:t>
            </a:r>
          </a:p>
        </p:txBody>
      </p:sp>
      <p:sp>
        <p:nvSpPr>
          <p:cNvPr id="6" name="Rectangle 5">
            <a:extLst>
              <a:ext uri="{FF2B5EF4-FFF2-40B4-BE49-F238E27FC236}">
                <a16:creationId xmlns:a16="http://schemas.microsoft.com/office/drawing/2014/main" id="{DD6CD3FF-6B2B-268C-7761-DD387A21E186}"/>
              </a:ext>
            </a:extLst>
          </p:cNvPr>
          <p:cNvSpPr/>
          <p:nvPr/>
        </p:nvSpPr>
        <p:spPr>
          <a:xfrm>
            <a:off x="4284045" y="2770034"/>
            <a:ext cx="3606703" cy="2102949"/>
          </a:xfrm>
          <a:prstGeom prst="rect">
            <a:avLst/>
          </a:prstGeom>
          <a:solidFill>
            <a:srgbClr val="E9EDF4"/>
          </a:solidFill>
          <a:ln w="127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Center for Laboratory Systems and Response (CLSR)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a:ea typeface="+mn-ea"/>
                <a:cs typeface="+mn-cs"/>
              </a:rPr>
              <a:t>Office of the Director</a:t>
            </a:r>
            <a:endParaRPr kumimoji="0" lang="en-US" sz="16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Reynolds M Salerno, PhD, Acting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Deputy Director (TBN)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CDC Laboratory IT Governance</a:t>
            </a:r>
          </a:p>
        </p:txBody>
      </p:sp>
      <p:sp>
        <p:nvSpPr>
          <p:cNvPr id="7" name="Rectangle 6">
            <a:extLst>
              <a:ext uri="{FF2B5EF4-FFF2-40B4-BE49-F238E27FC236}">
                <a16:creationId xmlns:a16="http://schemas.microsoft.com/office/drawing/2014/main" id="{A73D514B-FB03-4420-CB64-D5EFF5D609A5}"/>
              </a:ext>
            </a:extLst>
          </p:cNvPr>
          <p:cNvSpPr/>
          <p:nvPr/>
        </p:nvSpPr>
        <p:spPr>
          <a:xfrm>
            <a:off x="561859" y="2789175"/>
            <a:ext cx="3294557" cy="584776"/>
          </a:xfrm>
          <a:prstGeom prst="rect">
            <a:avLst/>
          </a:prstGeom>
          <a:solidFill>
            <a:srgbClr val="E9EDF4"/>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Management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Operations Office</a:t>
            </a:r>
          </a:p>
        </p:txBody>
      </p:sp>
      <p:sp>
        <p:nvSpPr>
          <p:cNvPr id="8" name="Rectangle 7">
            <a:extLst>
              <a:ext uri="{FF2B5EF4-FFF2-40B4-BE49-F238E27FC236}">
                <a16:creationId xmlns:a16="http://schemas.microsoft.com/office/drawing/2014/main" id="{5F27E2A8-753E-CCAC-1FFE-089F659418A1}"/>
              </a:ext>
            </a:extLst>
          </p:cNvPr>
          <p:cNvSpPr/>
          <p:nvPr/>
        </p:nvSpPr>
        <p:spPr>
          <a:xfrm>
            <a:off x="545926" y="4278587"/>
            <a:ext cx="3294557" cy="584776"/>
          </a:xfrm>
          <a:prstGeom prst="rect">
            <a:avLst/>
          </a:prstGeom>
          <a:solidFill>
            <a:srgbClr val="E9EDF4"/>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Communication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Partnerships Office</a:t>
            </a:r>
          </a:p>
        </p:txBody>
      </p:sp>
      <p:sp>
        <p:nvSpPr>
          <p:cNvPr id="9" name="Rectangle 8">
            <a:extLst>
              <a:ext uri="{FF2B5EF4-FFF2-40B4-BE49-F238E27FC236}">
                <a16:creationId xmlns:a16="http://schemas.microsoft.com/office/drawing/2014/main" id="{AEF07659-3D46-6388-A5B4-B76A961FB4BF}"/>
              </a:ext>
            </a:extLst>
          </p:cNvPr>
          <p:cNvSpPr/>
          <p:nvPr/>
        </p:nvSpPr>
        <p:spPr>
          <a:xfrm>
            <a:off x="8342639" y="4278587"/>
            <a:ext cx="3294557" cy="584776"/>
          </a:xfrm>
          <a:prstGeom prst="rect">
            <a:avLst/>
          </a:prstGeom>
          <a:solidFill>
            <a:srgbClr val="E9EDF4"/>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Office of Policy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Regulatory Affairs</a:t>
            </a:r>
          </a:p>
        </p:txBody>
      </p:sp>
      <p:sp>
        <p:nvSpPr>
          <p:cNvPr id="10" name="Rectangle 9">
            <a:extLst>
              <a:ext uri="{FF2B5EF4-FFF2-40B4-BE49-F238E27FC236}">
                <a16:creationId xmlns:a16="http://schemas.microsoft.com/office/drawing/2014/main" id="{E9E5D86B-CA71-6A99-0A50-A7F8DEA81BF1}"/>
              </a:ext>
            </a:extLst>
          </p:cNvPr>
          <p:cNvSpPr/>
          <p:nvPr/>
        </p:nvSpPr>
        <p:spPr>
          <a:xfrm>
            <a:off x="8356025" y="2788589"/>
            <a:ext cx="3294557" cy="584776"/>
          </a:xfrm>
          <a:prstGeom prst="rect">
            <a:avLst/>
          </a:prstGeom>
          <a:solidFill>
            <a:srgbClr val="E9EDF4"/>
          </a:solidFill>
          <a:ln>
            <a:solidFill>
              <a:schemeClr val="tx1"/>
            </a:solid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Office of Science, Strategy, and Program Evaluation</a:t>
            </a:r>
          </a:p>
        </p:txBody>
      </p:sp>
      <p:grpSp>
        <p:nvGrpSpPr>
          <p:cNvPr id="11" name="Group 10">
            <a:extLst>
              <a:ext uri="{FF2B5EF4-FFF2-40B4-BE49-F238E27FC236}">
                <a16:creationId xmlns:a16="http://schemas.microsoft.com/office/drawing/2014/main" id="{876329F1-D9EF-5E79-050D-B55F8A997A10}"/>
              </a:ext>
            </a:extLst>
          </p:cNvPr>
          <p:cNvGrpSpPr/>
          <p:nvPr/>
        </p:nvGrpSpPr>
        <p:grpSpPr>
          <a:xfrm>
            <a:off x="2537228" y="4892124"/>
            <a:ext cx="3294557" cy="1374061"/>
            <a:chOff x="2776933" y="4203862"/>
            <a:chExt cx="3294557" cy="1374061"/>
          </a:xfrm>
        </p:grpSpPr>
        <p:sp>
          <p:nvSpPr>
            <p:cNvPr id="12" name="Rectangle 11">
              <a:extLst>
                <a:ext uri="{FF2B5EF4-FFF2-40B4-BE49-F238E27FC236}">
                  <a16:creationId xmlns:a16="http://schemas.microsoft.com/office/drawing/2014/main" id="{F20D1D66-8715-5B2D-3AF5-52D168AF371B}"/>
                </a:ext>
              </a:extLst>
            </p:cNvPr>
            <p:cNvSpPr/>
            <p:nvPr/>
          </p:nvSpPr>
          <p:spPr>
            <a:xfrm>
              <a:off x="2776933" y="4993147"/>
              <a:ext cx="3294557" cy="584776"/>
            </a:xfrm>
            <a:prstGeom prst="rect">
              <a:avLst/>
            </a:prstGeom>
            <a:solidFill>
              <a:srgbClr val="FFFFCC"/>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Division of Laboratory Systems</a:t>
              </a:r>
            </a:p>
          </p:txBody>
        </p:sp>
        <p:cxnSp>
          <p:nvCxnSpPr>
            <p:cNvPr id="13" name="Straight Connector 12">
              <a:extLst>
                <a:ext uri="{FF2B5EF4-FFF2-40B4-BE49-F238E27FC236}">
                  <a16:creationId xmlns:a16="http://schemas.microsoft.com/office/drawing/2014/main" id="{538B0E49-034D-25BC-227D-9B4FED0779D5}"/>
                </a:ext>
              </a:extLst>
            </p:cNvPr>
            <p:cNvCxnSpPr>
              <a:cxnSpLocks/>
            </p:cNvCxnSpPr>
            <p:nvPr/>
          </p:nvCxnSpPr>
          <p:spPr>
            <a:xfrm flipH="1">
              <a:off x="4978756" y="4203862"/>
              <a:ext cx="1" cy="786398"/>
            </a:xfrm>
            <a:prstGeom prst="line">
              <a:avLst/>
            </a:prstGeom>
            <a:ln w="9525">
              <a:solidFill>
                <a:schemeClr val="tx1"/>
              </a:solidFill>
              <a:headEnd type="none"/>
            </a:ln>
            <a:effectLst/>
          </p:spPr>
          <p:style>
            <a:lnRef idx="2">
              <a:schemeClr val="accent5"/>
            </a:lnRef>
            <a:fillRef idx="0">
              <a:schemeClr val="accent5"/>
            </a:fillRef>
            <a:effectRef idx="1">
              <a:schemeClr val="accent5"/>
            </a:effectRef>
            <a:fontRef idx="minor">
              <a:schemeClr val="tx1"/>
            </a:fontRef>
          </p:style>
        </p:cxnSp>
      </p:grpSp>
      <p:cxnSp>
        <p:nvCxnSpPr>
          <p:cNvPr id="14" name="Straight Connector 13">
            <a:extLst>
              <a:ext uri="{FF2B5EF4-FFF2-40B4-BE49-F238E27FC236}">
                <a16:creationId xmlns:a16="http://schemas.microsoft.com/office/drawing/2014/main" id="{C7124D05-10EC-CC3B-BC86-6C7CFDD671D6}"/>
              </a:ext>
            </a:extLst>
          </p:cNvPr>
          <p:cNvCxnSpPr>
            <a:cxnSpLocks/>
            <a:stCxn id="7" idx="3"/>
          </p:cNvCxnSpPr>
          <p:nvPr/>
        </p:nvCxnSpPr>
        <p:spPr>
          <a:xfrm flipV="1">
            <a:off x="3856416" y="3080977"/>
            <a:ext cx="427629" cy="586"/>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B043E333-2FF3-8198-1876-8C7E8DC37775}"/>
              </a:ext>
            </a:extLst>
          </p:cNvPr>
          <p:cNvCxnSpPr>
            <a:cxnSpLocks/>
          </p:cNvCxnSpPr>
          <p:nvPr/>
        </p:nvCxnSpPr>
        <p:spPr>
          <a:xfrm flipV="1">
            <a:off x="3846635" y="4570614"/>
            <a:ext cx="437410" cy="129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826CB3B9-1600-CBF3-0BBB-F0E5C13B7914}"/>
              </a:ext>
            </a:extLst>
          </p:cNvPr>
          <p:cNvCxnSpPr>
            <a:cxnSpLocks/>
          </p:cNvCxnSpPr>
          <p:nvPr/>
        </p:nvCxnSpPr>
        <p:spPr>
          <a:xfrm>
            <a:off x="7917010" y="3080977"/>
            <a:ext cx="439015"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8241E3FD-932F-517F-A1A6-1F5EA4917EFD}"/>
              </a:ext>
            </a:extLst>
          </p:cNvPr>
          <p:cNvCxnSpPr>
            <a:cxnSpLocks/>
          </p:cNvCxnSpPr>
          <p:nvPr/>
        </p:nvCxnSpPr>
        <p:spPr>
          <a:xfrm>
            <a:off x="7890748" y="4570614"/>
            <a:ext cx="451891"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18" name="Group 17">
            <a:extLst>
              <a:ext uri="{FF2B5EF4-FFF2-40B4-BE49-F238E27FC236}">
                <a16:creationId xmlns:a16="http://schemas.microsoft.com/office/drawing/2014/main" id="{840D8130-9B58-74D6-FE1E-1B2F62D112FE}"/>
              </a:ext>
            </a:extLst>
          </p:cNvPr>
          <p:cNvGrpSpPr/>
          <p:nvPr/>
        </p:nvGrpSpPr>
        <p:grpSpPr>
          <a:xfrm>
            <a:off x="6377971" y="4906481"/>
            <a:ext cx="3294557" cy="1359704"/>
            <a:chOff x="8223437" y="4597061"/>
            <a:chExt cx="3294557" cy="1359704"/>
          </a:xfrm>
        </p:grpSpPr>
        <p:sp>
          <p:nvSpPr>
            <p:cNvPr id="19" name="Rectangle 18">
              <a:extLst>
                <a:ext uri="{FF2B5EF4-FFF2-40B4-BE49-F238E27FC236}">
                  <a16:creationId xmlns:a16="http://schemas.microsoft.com/office/drawing/2014/main" id="{5BBDD3FE-A137-9423-7E85-4E45EC638D19}"/>
                </a:ext>
              </a:extLst>
            </p:cNvPr>
            <p:cNvSpPr/>
            <p:nvPr/>
          </p:nvSpPr>
          <p:spPr>
            <a:xfrm>
              <a:off x="8223437" y="5371989"/>
              <a:ext cx="3294557" cy="584776"/>
            </a:xfrm>
            <a:prstGeom prst="rect">
              <a:avLst/>
            </a:prstGeom>
            <a:solidFill>
              <a:srgbClr val="FFFFCC"/>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Division of Core Laboratory Services and Response</a:t>
              </a:r>
            </a:p>
          </p:txBody>
        </p:sp>
        <p:cxnSp>
          <p:nvCxnSpPr>
            <p:cNvPr id="20" name="Straight Connector 19">
              <a:extLst>
                <a:ext uri="{FF2B5EF4-FFF2-40B4-BE49-F238E27FC236}">
                  <a16:creationId xmlns:a16="http://schemas.microsoft.com/office/drawing/2014/main" id="{D0C569BF-801E-6632-4402-DDB762FF73CF}"/>
                </a:ext>
              </a:extLst>
            </p:cNvPr>
            <p:cNvCxnSpPr/>
            <p:nvPr/>
          </p:nvCxnSpPr>
          <p:spPr>
            <a:xfrm flipH="1">
              <a:off x="9267036" y="4597061"/>
              <a:ext cx="1" cy="786398"/>
            </a:xfrm>
            <a:prstGeom prst="line">
              <a:avLst/>
            </a:prstGeom>
            <a:ln w="9525">
              <a:solidFill>
                <a:schemeClr val="tx1"/>
              </a:solidFill>
              <a:prstDash val="dash"/>
              <a:headEnd type="none"/>
            </a:ln>
            <a:effectLst/>
          </p:spPr>
          <p:style>
            <a:lnRef idx="2">
              <a:schemeClr val="accent5"/>
            </a:lnRef>
            <a:fillRef idx="0">
              <a:schemeClr val="accent5"/>
            </a:fillRef>
            <a:effectRef idx="1">
              <a:schemeClr val="accent5"/>
            </a:effectRef>
            <a:fontRef idx="minor">
              <a:schemeClr val="tx1"/>
            </a:fontRef>
          </p:style>
        </p:cxnSp>
      </p:grpSp>
      <p:sp>
        <p:nvSpPr>
          <p:cNvPr id="21" name="TextBox 20">
            <a:extLst>
              <a:ext uri="{FF2B5EF4-FFF2-40B4-BE49-F238E27FC236}">
                <a16:creationId xmlns:a16="http://schemas.microsoft.com/office/drawing/2014/main" id="{63C074AF-409A-9CBB-032A-69EDD43EA11F}"/>
              </a:ext>
            </a:extLst>
          </p:cNvPr>
          <p:cNvSpPr txBox="1"/>
          <p:nvPr/>
        </p:nvSpPr>
        <p:spPr>
          <a:xfrm>
            <a:off x="6940875" y="5368682"/>
            <a:ext cx="195227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FY2024</a:t>
            </a:r>
          </a:p>
        </p:txBody>
      </p:sp>
      <p:sp>
        <p:nvSpPr>
          <p:cNvPr id="22" name="Rectangle 21">
            <a:extLst>
              <a:ext uri="{FF2B5EF4-FFF2-40B4-BE49-F238E27FC236}">
                <a16:creationId xmlns:a16="http://schemas.microsoft.com/office/drawing/2014/main" id="{26356F4F-B79C-0E40-2091-9D32040FEA46}"/>
              </a:ext>
            </a:extLst>
          </p:cNvPr>
          <p:cNvSpPr/>
          <p:nvPr/>
        </p:nvSpPr>
        <p:spPr>
          <a:xfrm>
            <a:off x="4387264" y="1417635"/>
            <a:ext cx="3417473" cy="812591"/>
          </a:xfrm>
          <a:prstGeom prst="rect">
            <a:avLst/>
          </a:prstGeom>
          <a:solidFill>
            <a:srgbClr val="E9EDF4"/>
          </a:solidFill>
          <a:ln w="127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Associate Director for Laboratory Science and Safety (ADLSS)</a:t>
            </a:r>
            <a:endParaRPr kumimoji="0" lang="en-US" sz="1100" b="1"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James Pirkle, MD, PhD</a:t>
            </a:r>
          </a:p>
        </p:txBody>
      </p:sp>
    </p:spTree>
    <p:extLst>
      <p:ext uri="{BB962C8B-B14F-4D97-AF65-F5344CB8AC3E}">
        <p14:creationId xmlns:p14="http://schemas.microsoft.com/office/powerpoint/2010/main" val="301982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4C693-C32D-A546-3741-984B9C65A724}"/>
              </a:ext>
            </a:extLst>
          </p:cNvPr>
          <p:cNvSpPr>
            <a:spLocks noGrp="1"/>
          </p:cNvSpPr>
          <p:nvPr>
            <p:ph type="title"/>
          </p:nvPr>
        </p:nvSpPr>
        <p:spPr/>
        <p:txBody>
          <a:bodyPr vert="horz" lIns="91440" tIns="45720" rIns="91440" bIns="45720" rtlCol="0" anchor="ctr">
            <a:normAutofit fontScale="90000"/>
          </a:bodyPr>
          <a:lstStyle/>
          <a:p>
            <a:r>
              <a:rPr lang="en-US" sz="3200" b="1">
                <a:latin typeface="+mj-lt"/>
                <a:cs typeface="+mj-cs"/>
              </a:rPr>
              <a:t>Key Benefits</a:t>
            </a:r>
          </a:p>
        </p:txBody>
      </p:sp>
      <p:sp>
        <p:nvSpPr>
          <p:cNvPr id="4" name="Content Placeholder 3">
            <a:extLst>
              <a:ext uri="{FF2B5EF4-FFF2-40B4-BE49-F238E27FC236}">
                <a16:creationId xmlns:a16="http://schemas.microsoft.com/office/drawing/2014/main" id="{A2D72B95-0C30-12D1-7F89-FC6F9E0AE8E6}"/>
              </a:ext>
            </a:extLst>
          </p:cNvPr>
          <p:cNvSpPr>
            <a:spLocks noGrp="1"/>
          </p:cNvSpPr>
          <p:nvPr>
            <p:ph idx="1"/>
          </p:nvPr>
        </p:nvSpPr>
        <p:spPr/>
        <p:txBody>
          <a:bodyPr>
            <a:normAutofit fontScale="92500" lnSpcReduction="10000"/>
          </a:bodyPr>
          <a:lstStyle/>
          <a:p>
            <a:pPr marL="342900" marR="0" lvl="0" indent="-342900">
              <a:lnSpc>
                <a:spcPct val="107000"/>
              </a:lnSpc>
              <a:spcBef>
                <a:spcPts val="0"/>
              </a:spcBef>
              <a:spcAft>
                <a:spcPts val="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Arial" panose="020B0604020202020204" pitchFamily="34" charset="0"/>
              </a:rPr>
              <a:t>Provides transparency and clarity in defining the key data elements / sources needed for CDC’s </a:t>
            </a:r>
            <a:r>
              <a:rPr lang="en-US" dirty="0">
                <a:latin typeface="Calibri" panose="020F0502020204030204" pitchFamily="34" charset="0"/>
                <a:ea typeface="Calibri" panose="020F0502020204030204" pitchFamily="34" charset="0"/>
              </a:rPr>
              <a:t>key </a:t>
            </a:r>
            <a:r>
              <a:rPr lang="en-US" dirty="0">
                <a:effectLst/>
                <a:latin typeface="Calibri" panose="020F0502020204030204" pitchFamily="34" charset="0"/>
                <a:ea typeface="Calibri" panose="020F0502020204030204" pitchFamily="34" charset="0"/>
                <a:cs typeface="Arial" panose="020B0604020202020204" pitchFamily="34" charset="0"/>
              </a:rPr>
              <a:t>public health responsibilities</a:t>
            </a:r>
          </a:p>
          <a:p>
            <a:pPr marL="638175" lvl="1" indent="-342900">
              <a:lnSpc>
                <a:spcPct val="107000"/>
              </a:lnSpc>
              <a:spcBef>
                <a:spcPts val="0"/>
              </a:spcBef>
              <a:buFont typeface="Courier New" panose="02070309020205020404" pitchFamily="49" charset="0"/>
              <a:buChar char="o"/>
            </a:pPr>
            <a:r>
              <a:rPr lang="en-US" dirty="0">
                <a:latin typeface="Calibri" panose="020F0502020204030204" pitchFamily="34" charset="0"/>
                <a:ea typeface="Calibri" panose="020F0502020204030204" pitchFamily="34" charset="0"/>
              </a:rPr>
              <a:t>F</a:t>
            </a:r>
            <a:r>
              <a:rPr lang="en-US" dirty="0">
                <a:effectLst/>
                <a:latin typeface="Calibri" panose="020F0502020204030204" pitchFamily="34" charset="0"/>
                <a:ea typeface="Calibri" panose="020F0502020204030204" pitchFamily="34" charset="0"/>
                <a:cs typeface="Arial" panose="020B0604020202020204" pitchFamily="34" charset="0"/>
              </a:rPr>
              <a:t>ocus is on minimal data necessary for essential situational awareness</a:t>
            </a: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rPr>
              <a:t>Streamlines reporting burden on data senders, and enables data senders to proactively prepare</a:t>
            </a:r>
          </a:p>
          <a:p>
            <a:pPr marL="638175" lvl="1" indent="-342900">
              <a:lnSpc>
                <a:spcPct val="107000"/>
              </a:lnSpc>
              <a:spcBef>
                <a:spcPts val="0"/>
              </a:spcBef>
              <a:buFont typeface="Courier New" panose="02070309020205020404" pitchFamily="49" charset="0"/>
              <a:buChar char="o"/>
            </a:pPr>
            <a:r>
              <a:rPr lang="en-US" dirty="0">
                <a:latin typeface="Calibri" panose="020F0502020204030204" pitchFamily="34" charset="0"/>
                <a:ea typeface="Calibri" panose="020F0502020204030204" pitchFamily="34" charset="0"/>
              </a:rPr>
              <a:t>Aligns priority data elements to Health IT standards, enabling more robust interoperability with healthcare</a:t>
            </a:r>
          </a:p>
          <a:p>
            <a:pPr marL="638175" lvl="1" indent="-342900">
              <a:lnSpc>
                <a:spcPct val="107000"/>
              </a:lnSpc>
              <a:spcBef>
                <a:spcPts val="0"/>
              </a:spcBef>
              <a:buFont typeface="Courier New" panose="02070309020205020404" pitchFamily="49" charset="0"/>
              <a:buChar char="o"/>
            </a:pPr>
            <a:r>
              <a:rPr lang="en-US" dirty="0">
                <a:effectLst/>
                <a:latin typeface="Calibri" panose="020F0502020204030204" pitchFamily="34" charset="0"/>
                <a:ea typeface="Calibri" panose="020F0502020204030204" pitchFamily="34" charset="0"/>
                <a:cs typeface="Arial" panose="020B0604020202020204" pitchFamily="34" charset="0"/>
              </a:rPr>
              <a:t>Allows CDC programs more time for data analysis and application, and less on the mechanics of collecting the data</a:t>
            </a:r>
          </a:p>
          <a:p>
            <a:pPr marL="638175" lvl="1" indent="-342900">
              <a:lnSpc>
                <a:spcPct val="107000"/>
              </a:lnSpc>
              <a:spcBef>
                <a:spcPts val="0"/>
              </a:spcBef>
              <a:buFont typeface="Courier New" panose="02070309020205020404" pitchFamily="49" charset="0"/>
              <a:buChar char="o"/>
            </a:pPr>
            <a:r>
              <a:rPr lang="en-US" dirty="0">
                <a:latin typeface="Calibri" panose="020F0502020204030204" pitchFamily="34" charset="0"/>
                <a:ea typeface="Calibri" panose="020F0502020204030204" pitchFamily="34" charset="0"/>
              </a:rPr>
              <a:t>Allows alignment with STLT partners</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Arial" panose="020B0604020202020204" pitchFamily="34" charset="0"/>
              </a:rPr>
              <a:t>Supports a more collaborative data atmosphere across the public health ecosystem, which will enable faster coordination in emergencies and all public health action—rather than siloed data approaches</a:t>
            </a:r>
          </a:p>
        </p:txBody>
      </p:sp>
    </p:spTree>
    <p:extLst>
      <p:ext uri="{BB962C8B-B14F-4D97-AF65-F5344CB8AC3E}">
        <p14:creationId xmlns:p14="http://schemas.microsoft.com/office/powerpoint/2010/main" val="789917934"/>
      </p:ext>
    </p:extLst>
  </p:cSld>
  <p:clrMapOvr>
    <a:masterClrMapping/>
  </p:clrMapOvr>
  <p:extLst>
    <p:ext uri="{6950BFC3-D8DA-4A85-94F7-54DA5524770B}">
      <p188:commentRel xmlns:p188="http://schemas.microsoft.com/office/powerpoint/2018/8/main" r:id="rId3"/>
    </p:ext>
  </p:extLs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4D9FCF-4F7B-C000-0D0A-06F6B4D4D051}"/>
              </a:ext>
            </a:extLst>
          </p:cNvPr>
          <p:cNvSpPr txBox="1"/>
          <p:nvPr/>
        </p:nvSpPr>
        <p:spPr>
          <a:xfrm>
            <a:off x="5038625" y="1429921"/>
            <a:ext cx="6550192" cy="3237809"/>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2400">
                <a:cs typeface="Arial"/>
              </a:rPr>
              <a:t>ACD </a:t>
            </a:r>
            <a:r>
              <a:rPr lang="en-US" sz="2400" u="sng">
                <a:solidFill>
                  <a:srgbClr val="0563C1"/>
                </a:solidFill>
                <a:ea typeface="Calibri" panose="020F0502020204030204" pitchFamily="34" charset="0"/>
                <a:cs typeface="Calibri"/>
                <a:hlinkClick r:id="rId3"/>
              </a:rPr>
              <a:t>recommended</a:t>
            </a:r>
            <a:r>
              <a:rPr lang="en-US" sz="2400" u="sng">
                <a:solidFill>
                  <a:srgbClr val="0563C1"/>
                </a:solidFill>
                <a:ea typeface="Calibri" panose="020F0502020204030204" pitchFamily="34" charset="0"/>
                <a:cs typeface="Calibri"/>
              </a:rPr>
              <a:t>:</a:t>
            </a:r>
            <a:endParaRPr lang="en-US" sz="2400">
              <a:effectLst/>
              <a:ea typeface="Calibri" panose="020F0502020204030204" pitchFamily="34" charset="0"/>
              <a:cs typeface="Calibri"/>
            </a:endParaRPr>
          </a:p>
          <a:p>
            <a:pPr marL="742950" lvl="1" indent="-285750">
              <a:lnSpc>
                <a:spcPct val="90000"/>
              </a:lnSpc>
              <a:buFont typeface="Arial" panose="020B0604020202020204" pitchFamily="34" charset="0"/>
              <a:buChar char="•"/>
            </a:pPr>
            <a:r>
              <a:rPr lang="en-US" sz="2200">
                <a:cs typeface="Arial"/>
              </a:rPr>
              <a:t>Establishment of public health standards and certification</a:t>
            </a:r>
          </a:p>
          <a:p>
            <a:pPr marL="742950" lvl="1" indent="-285750">
              <a:lnSpc>
                <a:spcPct val="90000"/>
              </a:lnSpc>
              <a:buFont typeface="Arial" panose="020B0604020202020204" pitchFamily="34" charset="0"/>
              <a:buChar char="•"/>
            </a:pPr>
            <a:r>
              <a:rPr lang="en-US" sz="2200">
                <a:cs typeface="Arial"/>
              </a:rPr>
              <a:t>Ensure public health data systems and technologies develop and maintain core capabilities</a:t>
            </a:r>
          </a:p>
          <a:p>
            <a:pPr marL="742950" lvl="1" indent="-285750">
              <a:lnSpc>
                <a:spcPct val="90000"/>
              </a:lnSpc>
              <a:buFont typeface="Arial" panose="020B0604020202020204" pitchFamily="34" charset="0"/>
              <a:buChar char="•"/>
            </a:pPr>
            <a:r>
              <a:rPr lang="en-US" sz="2200">
                <a:cs typeface="Arial"/>
              </a:rPr>
              <a:t>Ensure public health data systems and technologies can integrate standardized data from healthcare organizations. </a:t>
            </a:r>
          </a:p>
          <a:p>
            <a:pPr marL="742950" lvl="1" indent="-285750">
              <a:buFont typeface="Arial" panose="020B0604020202020204" pitchFamily="34" charset="0"/>
              <a:buChar char="•"/>
            </a:pPr>
            <a:endParaRPr lang="en-US" sz="2200">
              <a:latin typeface="Calibri"/>
              <a:cs typeface="Calibri"/>
            </a:endParaRPr>
          </a:p>
        </p:txBody>
      </p:sp>
      <p:sp>
        <p:nvSpPr>
          <p:cNvPr id="6" name="Text Placeholder 3">
            <a:extLst>
              <a:ext uri="{FF2B5EF4-FFF2-40B4-BE49-F238E27FC236}">
                <a16:creationId xmlns:a16="http://schemas.microsoft.com/office/drawing/2014/main" id="{4529F0C7-28B8-B973-E543-D5AA02FB29DC}"/>
              </a:ext>
            </a:extLst>
          </p:cNvPr>
          <p:cNvSpPr txBox="1">
            <a:spLocks/>
          </p:cNvSpPr>
          <p:nvPr/>
        </p:nvSpPr>
        <p:spPr>
          <a:xfrm>
            <a:off x="615081" y="893385"/>
            <a:ext cx="3590542" cy="512800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600" kern="1200" spc="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b="1">
                <a:solidFill>
                  <a:srgbClr val="FF0000"/>
                </a:solidFill>
                <a:latin typeface="+mj-lt"/>
                <a:cs typeface="+mj-cs"/>
              </a:rPr>
              <a:t>Public Health Certification</a:t>
            </a:r>
          </a:p>
          <a:p>
            <a:endParaRPr lang="en-US" sz="3200" b="1">
              <a:latin typeface="+mj-lt"/>
              <a:cs typeface="+mj-cs"/>
            </a:endParaRPr>
          </a:p>
          <a:p>
            <a:r>
              <a:rPr lang="en-US" sz="3200" b="1">
                <a:latin typeface="+mj-lt"/>
                <a:cs typeface="+mj-cs"/>
              </a:rPr>
              <a:t>Nov. 2022 DSW Report Summary</a:t>
            </a:r>
          </a:p>
        </p:txBody>
      </p:sp>
    </p:spTree>
    <p:extLst>
      <p:ext uri="{BB962C8B-B14F-4D97-AF65-F5344CB8AC3E}">
        <p14:creationId xmlns:p14="http://schemas.microsoft.com/office/powerpoint/2010/main" val="40916625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50A85-1B1F-E358-293C-865632F2150D}"/>
              </a:ext>
            </a:extLst>
          </p:cNvPr>
          <p:cNvSpPr>
            <a:spLocks noGrp="1"/>
          </p:cNvSpPr>
          <p:nvPr>
            <p:ph type="title"/>
          </p:nvPr>
        </p:nvSpPr>
        <p:spPr/>
        <p:txBody>
          <a:bodyPr>
            <a:normAutofit/>
          </a:bodyPr>
          <a:lstStyle/>
          <a:p>
            <a:r>
              <a:rPr lang="en-US" sz="2900" b="1">
                <a:latin typeface="+mj-lt"/>
              </a:rPr>
              <a:t>Public Health Certification</a:t>
            </a:r>
          </a:p>
        </p:txBody>
      </p:sp>
      <p:graphicFrame>
        <p:nvGraphicFramePr>
          <p:cNvPr id="4" name="Diagram 3">
            <a:extLst>
              <a:ext uri="{FF2B5EF4-FFF2-40B4-BE49-F238E27FC236}">
                <a16:creationId xmlns:a16="http://schemas.microsoft.com/office/drawing/2014/main" id="{4C0A57B0-F2FA-9949-80C2-14822179E6F6}"/>
              </a:ext>
            </a:extLst>
          </p:cNvPr>
          <p:cNvGraphicFramePr/>
          <p:nvPr/>
        </p:nvGraphicFramePr>
        <p:xfrm>
          <a:off x="564389" y="2626406"/>
          <a:ext cx="11063220" cy="31175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a:extLst>
              <a:ext uri="{FF2B5EF4-FFF2-40B4-BE49-F238E27FC236}">
                <a16:creationId xmlns:a16="http://schemas.microsoft.com/office/drawing/2014/main" id="{8AA14F89-5245-DA08-FB90-AE515F307A7B}"/>
              </a:ext>
            </a:extLst>
          </p:cNvPr>
          <p:cNvSpPr txBox="1"/>
          <p:nvPr/>
        </p:nvSpPr>
        <p:spPr>
          <a:xfrm>
            <a:off x="564389" y="1999662"/>
            <a:ext cx="10049357" cy="830997"/>
          </a:xfrm>
          <a:prstGeom prst="rect">
            <a:avLst/>
          </a:prstGeom>
          <a:noFill/>
        </p:spPr>
        <p:txBody>
          <a:bodyPr wrap="square" lIns="91440" tIns="45720" rIns="91440" bIns="45720" rtlCol="0" anchor="t">
            <a:spAutoFit/>
          </a:bodyPr>
          <a:lstStyle/>
          <a:p>
            <a:r>
              <a:rPr lang="en-US" sz="2400" b="1"/>
              <a:t>CDC and ONC are close partners on data modernization, for which clarifying system and technology capabilities is a crucial component.</a:t>
            </a:r>
          </a:p>
        </p:txBody>
      </p:sp>
    </p:spTree>
    <p:extLst>
      <p:ext uri="{BB962C8B-B14F-4D97-AF65-F5344CB8AC3E}">
        <p14:creationId xmlns:p14="http://schemas.microsoft.com/office/powerpoint/2010/main" val="2078906366"/>
      </p:ext>
    </p:extLst>
  </p:cSld>
  <p:clrMapOvr>
    <a:masterClrMapping/>
  </p:clrMapOvr>
  <p:extLst>
    <p:ext uri="{6950BFC3-D8DA-4A85-94F7-54DA5524770B}">
      <p188:commentRel xmlns:p188="http://schemas.microsoft.com/office/powerpoint/2018/8/main" r:id="rId3"/>
    </p:ext>
  </p:extLs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50A85-1B1F-E358-293C-865632F2150D}"/>
              </a:ext>
            </a:extLst>
          </p:cNvPr>
          <p:cNvSpPr>
            <a:spLocks noGrp="1"/>
          </p:cNvSpPr>
          <p:nvPr>
            <p:ph type="title"/>
          </p:nvPr>
        </p:nvSpPr>
        <p:spPr/>
        <p:txBody>
          <a:bodyPr>
            <a:normAutofit/>
          </a:bodyPr>
          <a:lstStyle/>
          <a:p>
            <a:r>
              <a:rPr lang="en-US" sz="2900" b="1" dirty="0">
                <a:latin typeface="+mj-lt"/>
              </a:rPr>
              <a:t>Action Steps to Public Health System Capabilities</a:t>
            </a:r>
          </a:p>
        </p:txBody>
      </p:sp>
      <p:sp>
        <p:nvSpPr>
          <p:cNvPr id="11" name="TextBox 10">
            <a:extLst>
              <a:ext uri="{FF2B5EF4-FFF2-40B4-BE49-F238E27FC236}">
                <a16:creationId xmlns:a16="http://schemas.microsoft.com/office/drawing/2014/main" id="{8AA14F89-5245-DA08-FB90-AE515F307A7B}"/>
              </a:ext>
            </a:extLst>
          </p:cNvPr>
          <p:cNvSpPr txBox="1"/>
          <p:nvPr/>
        </p:nvSpPr>
        <p:spPr>
          <a:xfrm>
            <a:off x="564389" y="1999662"/>
            <a:ext cx="10049357" cy="4524315"/>
          </a:xfrm>
          <a:prstGeom prst="rect">
            <a:avLst/>
          </a:prstGeom>
          <a:noFill/>
        </p:spPr>
        <p:txBody>
          <a:bodyPr wrap="square" lIns="91440" tIns="45720" rIns="91440" bIns="45720" rtlCol="0" anchor="t">
            <a:spAutoFit/>
          </a:bodyPr>
          <a:lstStyle/>
          <a:p>
            <a:r>
              <a:rPr lang="en-US" sz="2400" dirty="0"/>
              <a:t>CDC has funded the establishment of implementation centers:</a:t>
            </a:r>
          </a:p>
          <a:p>
            <a:pPr marL="342900" indent="-342900">
              <a:buFont typeface="Arial" panose="020B0604020202020204" pitchFamily="34" charset="0"/>
              <a:buChar char="•"/>
            </a:pPr>
            <a:r>
              <a:rPr lang="en-US" sz="2400" dirty="0"/>
              <a:t>implement public health data exchange/systems that correspond to potential certification requirements</a:t>
            </a:r>
          </a:p>
          <a:p>
            <a:pPr marL="342900" indent="-342900">
              <a:buFont typeface="Arial" panose="020B0604020202020204" pitchFamily="34" charset="0"/>
              <a:buChar char="•"/>
            </a:pPr>
            <a:r>
              <a:rPr lang="en-US" sz="2400" dirty="0"/>
              <a:t>implement scalable date exchange approaches</a:t>
            </a:r>
          </a:p>
          <a:p>
            <a:pPr marL="342900" indent="-342900">
              <a:buFont typeface="Arial" panose="020B0604020202020204" pitchFamily="34" charset="0"/>
              <a:buChar char="•"/>
            </a:pPr>
            <a:r>
              <a:rPr lang="en-US" sz="2400" dirty="0"/>
              <a:t>Provide technical assistance to STLTs</a:t>
            </a:r>
          </a:p>
          <a:p>
            <a:pPr marL="342900" indent="-342900">
              <a:buFont typeface="Arial" panose="020B0604020202020204" pitchFamily="34" charset="0"/>
              <a:buChar char="•"/>
            </a:pPr>
            <a:endParaRPr lang="en-US" sz="2400" dirty="0"/>
          </a:p>
          <a:p>
            <a:r>
              <a:rPr lang="en-US" sz="2400" dirty="0"/>
              <a:t>IT and Data Governance Board Executive Endorsements:</a:t>
            </a:r>
          </a:p>
          <a:p>
            <a:pPr marL="342900" indent="-342900">
              <a:buFont typeface="Arial" panose="020B0604020202020204" pitchFamily="34" charset="0"/>
              <a:buChar char="•"/>
            </a:pPr>
            <a:r>
              <a:rPr lang="en-US" sz="2400" dirty="0"/>
              <a:t>Align ITDG governance / system reviews with ONC HTI system standards</a:t>
            </a:r>
          </a:p>
          <a:p>
            <a:pPr marL="342900" indent="-342900">
              <a:buFont typeface="Arial" panose="020B0604020202020204" pitchFamily="34" charset="0"/>
              <a:buChar char="•"/>
            </a:pPr>
            <a:endParaRPr lang="en-US" sz="2400" dirty="0"/>
          </a:p>
          <a:p>
            <a:r>
              <a:rPr lang="en-US" sz="2400" dirty="0"/>
              <a:t>Policy / Incentive Levers:</a:t>
            </a:r>
          </a:p>
          <a:p>
            <a:pPr marL="342900" indent="-342900">
              <a:buFont typeface="Arial" panose="020B0604020202020204" pitchFamily="34" charset="0"/>
              <a:buChar char="•"/>
            </a:pPr>
            <a:r>
              <a:rPr lang="en-US" sz="2400" dirty="0"/>
              <a:t>With HTI 1 / 2, align funding / grant requirements and guidance to system standards</a:t>
            </a:r>
          </a:p>
        </p:txBody>
      </p:sp>
    </p:spTree>
    <p:extLst>
      <p:ext uri="{BB962C8B-B14F-4D97-AF65-F5344CB8AC3E}">
        <p14:creationId xmlns:p14="http://schemas.microsoft.com/office/powerpoint/2010/main" val="38541589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F0247A-CCE9-F502-CDEA-1BF20925C486}"/>
              </a:ext>
            </a:extLst>
          </p:cNvPr>
          <p:cNvSpPr>
            <a:spLocks noGrp="1"/>
          </p:cNvSpPr>
          <p:nvPr>
            <p:ph type="body" sz="half" idx="2"/>
          </p:nvPr>
        </p:nvSpPr>
        <p:spPr/>
        <p:txBody>
          <a:bodyPr vert="horz" lIns="91440" tIns="45720" rIns="91440" bIns="45720" rtlCol="0" anchor="t">
            <a:normAutofit/>
          </a:bodyPr>
          <a:lstStyle/>
          <a:p>
            <a:r>
              <a:rPr lang="en-US" sz="3200" b="1">
                <a:solidFill>
                  <a:schemeClr val="bg2"/>
                </a:solidFill>
                <a:latin typeface="+mj-lt"/>
                <a:cs typeface="+mj-cs"/>
              </a:rPr>
              <a:t>Three Priority Areas to Addressing Epidemiology, Public Health Data Science and Informatics, and Information Technology Workforce. </a:t>
            </a:r>
            <a:endParaRPr lang="en-US"/>
          </a:p>
        </p:txBody>
      </p:sp>
      <p:sp>
        <p:nvSpPr>
          <p:cNvPr id="4" name="TextBox 3">
            <a:extLst>
              <a:ext uri="{FF2B5EF4-FFF2-40B4-BE49-F238E27FC236}">
                <a16:creationId xmlns:a16="http://schemas.microsoft.com/office/drawing/2014/main" id="{3D4D9FCF-4F7B-C000-0D0A-06F6B4D4D051}"/>
              </a:ext>
            </a:extLst>
          </p:cNvPr>
          <p:cNvSpPr txBox="1"/>
          <p:nvPr/>
        </p:nvSpPr>
        <p:spPr>
          <a:xfrm>
            <a:off x="5038625" y="540921"/>
            <a:ext cx="6550192" cy="5783122"/>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2400">
                <a:cs typeface="Arial"/>
              </a:rPr>
              <a:t>In </a:t>
            </a:r>
            <a:r>
              <a:rPr lang="en-US" sz="2400">
                <a:solidFill>
                  <a:srgbClr val="000000"/>
                </a:solidFill>
                <a:cs typeface="Arial"/>
              </a:rPr>
              <a:t>May</a:t>
            </a:r>
            <a:r>
              <a:rPr lang="en-US" sz="2400">
                <a:cs typeface="Arial"/>
              </a:rPr>
              <a:t> 2023, ACD </a:t>
            </a:r>
            <a:r>
              <a:rPr lang="en-US" sz="2400" u="sng">
                <a:solidFill>
                  <a:srgbClr val="FF0000"/>
                </a:solidFill>
                <a:cs typeface="Calibri"/>
                <a:hlinkClick r:id="rId4"/>
              </a:rPr>
              <a:t>recommended</a:t>
            </a:r>
            <a:r>
              <a:rPr lang="en-US" sz="2400">
                <a:cs typeface="Calibri"/>
              </a:rPr>
              <a:t> </a:t>
            </a:r>
            <a:r>
              <a:rPr lang="en-US" sz="2400">
                <a:cs typeface="Arial"/>
              </a:rPr>
              <a:t>th</a:t>
            </a:r>
            <a:r>
              <a:rPr lang="en-US" sz="2400">
                <a:solidFill>
                  <a:srgbClr val="000000"/>
                </a:solidFill>
                <a:cs typeface="Arial"/>
              </a:rPr>
              <a:t>ree</a:t>
            </a:r>
            <a:r>
              <a:rPr lang="en-US" sz="2400">
                <a:cs typeface="Arial"/>
              </a:rPr>
              <a:t> priority areas to addressing workforce:</a:t>
            </a:r>
            <a:endParaRPr lang="en-US" sz="2400">
              <a:solidFill>
                <a:srgbClr val="FF0000"/>
              </a:solidFill>
              <a:cs typeface="Calibri"/>
            </a:endParaRPr>
          </a:p>
          <a:p>
            <a:pPr marL="800100" lvl="1" indent="-342900">
              <a:buFont typeface="Arial"/>
              <a:buChar char="•"/>
            </a:pPr>
            <a:r>
              <a:rPr lang="en-US" sz="2000">
                <a:solidFill>
                  <a:srgbClr val="000000"/>
                </a:solidFill>
                <a:cs typeface="Calibri"/>
              </a:rPr>
              <a:t>Assess </a:t>
            </a:r>
            <a:r>
              <a:rPr lang="en-US" sz="2000" b="1">
                <a:solidFill>
                  <a:srgbClr val="000000"/>
                </a:solidFill>
                <a:cs typeface="Calibri"/>
              </a:rPr>
              <a:t>workforce needs </a:t>
            </a:r>
            <a:r>
              <a:rPr lang="en-US" sz="2000">
                <a:solidFill>
                  <a:srgbClr val="000000"/>
                </a:solidFill>
                <a:cs typeface="Calibri"/>
              </a:rPr>
              <a:t>to support the Data Modernization Initiative (DMI) including identifying the range of skills needed, the size of the workforce gap, and a prioritized roadmap to meet short and medium-term needs</a:t>
            </a:r>
            <a:endParaRPr lang="en-US" sz="2400">
              <a:solidFill>
                <a:srgbClr val="FF0000"/>
              </a:solidFill>
              <a:cs typeface="Calibri"/>
            </a:endParaRPr>
          </a:p>
          <a:p>
            <a:pPr marL="800100" lvl="1" indent="-342900">
              <a:buFont typeface="Arial"/>
              <a:buChar char="•"/>
            </a:pPr>
            <a:r>
              <a:rPr lang="en-US" sz="2000">
                <a:solidFill>
                  <a:srgbClr val="000000"/>
                </a:solidFill>
                <a:cs typeface="Calibri"/>
              </a:rPr>
              <a:t>Assemble a cohesive </a:t>
            </a:r>
            <a:r>
              <a:rPr lang="en-US" sz="2000" b="1">
                <a:solidFill>
                  <a:srgbClr val="000000"/>
                </a:solidFill>
                <a:cs typeface="Calibri"/>
              </a:rPr>
              <a:t>workforce training </a:t>
            </a:r>
            <a:r>
              <a:rPr lang="en-US" sz="2000">
                <a:solidFill>
                  <a:srgbClr val="000000"/>
                </a:solidFill>
                <a:cs typeface="Calibri"/>
              </a:rPr>
              <a:t>strategy aligned with identified needs and work with the private sector and academia partners to build programs that enable upskilling, recruitment, and retention</a:t>
            </a:r>
            <a:endParaRPr lang="en-US">
              <a:solidFill>
                <a:srgbClr val="000000"/>
              </a:solidFill>
              <a:cs typeface="Calibri"/>
            </a:endParaRPr>
          </a:p>
          <a:p>
            <a:pPr marL="800100" lvl="1" indent="-342900">
              <a:buFont typeface="Arial"/>
              <a:buChar char="•"/>
            </a:pPr>
            <a:r>
              <a:rPr lang="en-US" sz="2000">
                <a:solidFill>
                  <a:srgbClr val="000000"/>
                </a:solidFill>
                <a:cs typeface="Calibri"/>
              </a:rPr>
              <a:t>Issue </a:t>
            </a:r>
            <a:r>
              <a:rPr lang="en-US" sz="2000" b="1">
                <a:solidFill>
                  <a:srgbClr val="000000"/>
                </a:solidFill>
                <a:cs typeface="Calibri"/>
              </a:rPr>
              <a:t>guidance on the use of dedicated data infrastructure funds </a:t>
            </a:r>
            <a:r>
              <a:rPr lang="en-US" sz="2000">
                <a:solidFill>
                  <a:srgbClr val="000000"/>
                </a:solidFill>
                <a:cs typeface="Calibri"/>
              </a:rPr>
              <a:t>including how funds may be used to support the epidemiology, public health data science, and IT workforce</a:t>
            </a:r>
            <a:endParaRPr lang="en-US">
              <a:cs typeface="Calibri" panose="020F0502020204030204"/>
            </a:endParaRPr>
          </a:p>
          <a:p>
            <a:pPr marL="742950" lvl="1" indent="-285750">
              <a:lnSpc>
                <a:spcPct val="90000"/>
              </a:lnSpc>
              <a:buFont typeface="Arial" panose="020B0604020202020204" pitchFamily="34" charset="0"/>
              <a:buChar char="•"/>
            </a:pPr>
            <a:endParaRPr lang="en-US" sz="2200">
              <a:cs typeface="Arial"/>
            </a:endParaRPr>
          </a:p>
          <a:p>
            <a:pPr marL="742950" lvl="1" indent="-285750">
              <a:buFont typeface="Arial" panose="020B0604020202020204" pitchFamily="34" charset="0"/>
              <a:buChar char="•"/>
            </a:pPr>
            <a:endParaRPr lang="en-US" sz="2200">
              <a:latin typeface="Calibri"/>
              <a:cs typeface="Calibri"/>
            </a:endParaRPr>
          </a:p>
        </p:txBody>
      </p:sp>
    </p:spTree>
    <p:extLst>
      <p:ext uri="{BB962C8B-B14F-4D97-AF65-F5344CB8AC3E}">
        <p14:creationId xmlns:p14="http://schemas.microsoft.com/office/powerpoint/2010/main" val="1030612786"/>
      </p:ext>
    </p:extLst>
  </p:cSld>
  <p:clrMapOvr>
    <a:masterClrMapping/>
  </p:clrMapOvr>
  <p:extLst>
    <p:ext uri="{6950BFC3-D8DA-4A85-94F7-54DA5524770B}">
      <p188:commentRel xmlns:p188="http://schemas.microsoft.com/office/powerpoint/2018/8/main" r:id="rId3"/>
    </p:ext>
  </p:extLs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F0247A-CCE9-F502-CDEA-1BF20925C486}"/>
              </a:ext>
            </a:extLst>
          </p:cNvPr>
          <p:cNvSpPr>
            <a:spLocks noGrp="1"/>
          </p:cNvSpPr>
          <p:nvPr>
            <p:ph type="body" sz="half" idx="2"/>
          </p:nvPr>
        </p:nvSpPr>
        <p:spPr/>
        <p:txBody>
          <a:bodyPr vert="horz" lIns="91440" tIns="45720" rIns="91440" bIns="45720" rtlCol="0" anchor="t">
            <a:normAutofit/>
          </a:bodyPr>
          <a:lstStyle/>
          <a:p>
            <a:r>
              <a:rPr lang="en-US" sz="3200" b="1">
                <a:solidFill>
                  <a:schemeClr val="bg2"/>
                </a:solidFill>
                <a:latin typeface="Calibri Light"/>
                <a:cs typeface="Calibri Light"/>
              </a:rPr>
              <a:t>BACKGROUND</a:t>
            </a:r>
          </a:p>
        </p:txBody>
      </p:sp>
      <p:sp>
        <p:nvSpPr>
          <p:cNvPr id="4" name="TextBox 3">
            <a:extLst>
              <a:ext uri="{FF2B5EF4-FFF2-40B4-BE49-F238E27FC236}">
                <a16:creationId xmlns:a16="http://schemas.microsoft.com/office/drawing/2014/main" id="{3D4D9FCF-4F7B-C000-0D0A-06F6B4D4D051}"/>
              </a:ext>
            </a:extLst>
          </p:cNvPr>
          <p:cNvSpPr txBox="1"/>
          <p:nvPr/>
        </p:nvSpPr>
        <p:spPr>
          <a:xfrm>
            <a:off x="5038625" y="540921"/>
            <a:ext cx="6793608" cy="5226046"/>
          </a:xfrm>
          <a:prstGeom prst="rect">
            <a:avLst/>
          </a:prstGeom>
          <a:noFill/>
        </p:spPr>
        <p:txBody>
          <a:bodyPr wrap="square" lIns="91440" tIns="45720" rIns="91440" bIns="45720" anchor="t">
            <a:spAutoFit/>
          </a:bodyPr>
          <a:lstStyle/>
          <a:p>
            <a:pPr marL="57150">
              <a:lnSpc>
                <a:spcPct val="90000"/>
              </a:lnSpc>
              <a:spcBef>
                <a:spcPts val="1000"/>
              </a:spcBef>
              <a:spcAft>
                <a:spcPts val="1200"/>
              </a:spcAft>
            </a:pPr>
            <a:r>
              <a:rPr lang="en-US" sz="3600" b="1" dirty="0">
                <a:latin typeface="Calibri Light"/>
                <a:cs typeface="Calibri Light"/>
              </a:rPr>
              <a:t>New Terms of Reference were </a:t>
            </a:r>
            <a:endParaRPr lang="en-US" sz="3600" dirty="0">
              <a:latin typeface="Calibri" panose="020F0502020204030204"/>
              <a:cs typeface="Calibri"/>
            </a:endParaRPr>
          </a:p>
          <a:p>
            <a:pPr marL="57150">
              <a:lnSpc>
                <a:spcPct val="90000"/>
              </a:lnSpc>
              <a:spcBef>
                <a:spcPts val="1000"/>
              </a:spcBef>
              <a:spcAft>
                <a:spcPts val="1200"/>
              </a:spcAft>
            </a:pPr>
            <a:r>
              <a:rPr lang="en-US" sz="3600" b="1" dirty="0">
                <a:latin typeface="Calibri Light"/>
                <a:cs typeface="Calibri Light"/>
              </a:rPr>
              <a:t>drafted because:</a:t>
            </a:r>
            <a:endParaRPr lang="en-US" sz="3600" dirty="0">
              <a:cs typeface="Calibri"/>
            </a:endParaRPr>
          </a:p>
          <a:p>
            <a:pPr marL="800100" lvl="1" indent="-285750">
              <a:lnSpc>
                <a:spcPct val="90000"/>
              </a:lnSpc>
              <a:spcBef>
                <a:spcPts val="1000"/>
              </a:spcBef>
              <a:spcAft>
                <a:spcPts val="1200"/>
              </a:spcAft>
              <a:buFont typeface="Arial,Sans-Serif" panose="020B0604020202020204" pitchFamily="34" charset="0"/>
              <a:buChar char="•"/>
            </a:pPr>
            <a:r>
              <a:rPr lang="en-US" sz="3000" dirty="0">
                <a:cs typeface="Calibri"/>
              </a:rPr>
              <a:t>The existing TOR document does not address CDC’s current challenges.</a:t>
            </a:r>
            <a:endParaRPr lang="en-US" sz="3000" dirty="0">
              <a:solidFill>
                <a:srgbClr val="000000"/>
              </a:solidFill>
              <a:cs typeface="Calibri"/>
            </a:endParaRPr>
          </a:p>
          <a:p>
            <a:pPr marL="800100" lvl="1" indent="-285750">
              <a:lnSpc>
                <a:spcPct val="90000"/>
              </a:lnSpc>
              <a:spcBef>
                <a:spcPts val="1000"/>
              </a:spcBef>
              <a:spcAft>
                <a:spcPts val="1200"/>
              </a:spcAft>
              <a:buFont typeface="Arial,Sans-Serif" panose="020B0604020202020204" pitchFamily="34" charset="0"/>
              <a:buChar char="•"/>
            </a:pPr>
            <a:r>
              <a:rPr lang="en-US" sz="3000" dirty="0">
                <a:cs typeface="Calibri"/>
              </a:rPr>
              <a:t>The new TOR document will align the workgroup's objectives with the CDC's current priorities and needs of the office.</a:t>
            </a:r>
          </a:p>
          <a:p>
            <a:pPr marL="742950" lvl="1" indent="-285750">
              <a:lnSpc>
                <a:spcPct val="90000"/>
              </a:lnSpc>
              <a:buFont typeface="Arial" panose="020B0604020202020204" pitchFamily="34" charset="0"/>
              <a:buChar char="•"/>
            </a:pPr>
            <a:endParaRPr lang="en-US" sz="2200" dirty="0">
              <a:cs typeface="Arial"/>
            </a:endParaRPr>
          </a:p>
          <a:p>
            <a:pPr marL="742950" lvl="1" indent="-285750">
              <a:buFont typeface="Arial" panose="020B0604020202020204" pitchFamily="34" charset="0"/>
              <a:buChar char="•"/>
            </a:pPr>
            <a:endParaRPr lang="en-US" sz="2200" dirty="0">
              <a:latin typeface="Calibri"/>
              <a:cs typeface="Calibri"/>
            </a:endParaRPr>
          </a:p>
        </p:txBody>
      </p:sp>
    </p:spTree>
    <p:extLst>
      <p:ext uri="{BB962C8B-B14F-4D97-AF65-F5344CB8AC3E}">
        <p14:creationId xmlns:p14="http://schemas.microsoft.com/office/powerpoint/2010/main" val="682263730"/>
      </p:ext>
    </p:extLst>
  </p:cSld>
  <p:clrMapOvr>
    <a:masterClrMapping/>
  </p:clrMapOvr>
  <p:extLst>
    <p:ext uri="{6950BFC3-D8DA-4A85-94F7-54DA5524770B}">
      <p188:commentRel xmlns:p188="http://schemas.microsoft.com/office/powerpoint/2018/8/main" r:id="rId3"/>
    </p:ext>
  </p:extLs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4C693-C32D-A546-3741-984B9C65A724}"/>
              </a:ext>
            </a:extLst>
          </p:cNvPr>
          <p:cNvSpPr>
            <a:spLocks noGrp="1"/>
          </p:cNvSpPr>
          <p:nvPr>
            <p:ph type="title"/>
          </p:nvPr>
        </p:nvSpPr>
        <p:spPr/>
        <p:txBody>
          <a:bodyPr vert="horz" lIns="91440" tIns="45720" rIns="91440" bIns="45720" rtlCol="0" anchor="ctr">
            <a:normAutofit fontScale="90000"/>
          </a:bodyPr>
          <a:lstStyle/>
          <a:p>
            <a:r>
              <a:rPr lang="en-US" sz="3200" b="1" dirty="0">
                <a:solidFill>
                  <a:srgbClr val="FFFFFF"/>
                </a:solidFill>
                <a:latin typeface="Calibri Light"/>
                <a:cs typeface="Calibri Light"/>
              </a:rPr>
              <a:t>New Terms of Reference will address the following challenges</a:t>
            </a:r>
            <a:endParaRPr lang="en-US" dirty="0">
              <a:cs typeface="+mj-cs"/>
            </a:endParaRPr>
          </a:p>
        </p:txBody>
      </p:sp>
      <p:sp>
        <p:nvSpPr>
          <p:cNvPr id="4" name="Content Placeholder 3">
            <a:extLst>
              <a:ext uri="{FF2B5EF4-FFF2-40B4-BE49-F238E27FC236}">
                <a16:creationId xmlns:a16="http://schemas.microsoft.com/office/drawing/2014/main" id="{A2D72B95-0C30-12D1-7F89-FC6F9E0AE8E6}"/>
              </a:ext>
            </a:extLst>
          </p:cNvPr>
          <p:cNvSpPr>
            <a:spLocks noGrp="1"/>
          </p:cNvSpPr>
          <p:nvPr>
            <p:ph idx="1"/>
          </p:nvPr>
        </p:nvSpPr>
        <p:spPr>
          <a:xfrm>
            <a:off x="838200" y="1825625"/>
            <a:ext cx="10515600" cy="4827588"/>
          </a:xfrm>
        </p:spPr>
        <p:txBody>
          <a:bodyPr vert="horz" lIns="91440" tIns="45720" rIns="91440" bIns="45720" rtlCol="0" anchor="t">
            <a:normAutofit fontScale="85000" lnSpcReduction="10000"/>
          </a:bodyPr>
          <a:lstStyle/>
          <a:p>
            <a:pPr marL="457200" indent="-457200">
              <a:lnSpc>
                <a:spcPct val="110000"/>
              </a:lnSpc>
              <a:buAutoNum type="arabicPeriod"/>
            </a:pPr>
            <a:r>
              <a:rPr lang="en-US" b="1" dirty="0">
                <a:latin typeface="+mn-lt"/>
                <a:cs typeface="Arial"/>
              </a:rPr>
              <a:t>Fragmented Data Ecosystem: </a:t>
            </a:r>
            <a:r>
              <a:rPr lang="en-US" dirty="0">
                <a:latin typeface="+mn-lt"/>
                <a:cs typeface="Arial"/>
              </a:rPr>
              <a:t>The CDC currently employs multiple data reporting systems, each designed for specific purposes and programs. This fragmentation leads to inefficiencies in data collection, processing, and analysis, as well as increased administrative overhead.</a:t>
            </a:r>
            <a:endParaRPr lang="en-US" dirty="0"/>
          </a:p>
          <a:p>
            <a:pPr marL="457200" indent="-457200">
              <a:lnSpc>
                <a:spcPct val="110000"/>
              </a:lnSpc>
              <a:buAutoNum type="arabicPeriod"/>
            </a:pPr>
            <a:r>
              <a:rPr lang="en-US" b="1" dirty="0">
                <a:latin typeface="+mn-lt"/>
                <a:cs typeface="Arial"/>
              </a:rPr>
              <a:t>Data Silos and Redundancies: </a:t>
            </a:r>
            <a:r>
              <a:rPr lang="en-US" dirty="0">
                <a:latin typeface="+mn-lt"/>
                <a:cs typeface="Calibri"/>
              </a:rPr>
              <a:t>Different reporting systems often operate in isolation, creating data silos that inhibit seamless information sharing across departments and programs. Redundant data entry and storage occur due to overlapping functionalities, resulting in wasted resources.</a:t>
            </a:r>
          </a:p>
          <a:p>
            <a:pPr marL="457200" indent="-457200">
              <a:lnSpc>
                <a:spcPct val="110000"/>
              </a:lnSpc>
              <a:buAutoNum type="arabicPeriod"/>
            </a:pPr>
            <a:r>
              <a:rPr lang="en-US" b="1" dirty="0">
                <a:latin typeface="+mn-lt"/>
                <a:cs typeface="Arial"/>
              </a:rPr>
              <a:t>Inconsistent Data Quality and Health IT Standards:</a:t>
            </a:r>
            <a:r>
              <a:rPr lang="en-US" dirty="0">
                <a:latin typeface="+mn-lt"/>
                <a:cs typeface="Calibri"/>
              </a:rPr>
              <a:t> With various reporting systems in place, maintaining consistent data quality and adhering to standardized data collection protocols becomes challenging. Inconsistencies in data quality can impede accurate trend analysis and hinder the CDC's ability to respond effectively to emerging health threats.</a:t>
            </a:r>
          </a:p>
          <a:p>
            <a:pPr marL="457200" indent="-457200">
              <a:lnSpc>
                <a:spcPct val="110000"/>
              </a:lnSpc>
              <a:buAutoNum type="arabicPeriod"/>
            </a:pPr>
            <a:r>
              <a:rPr lang="en-US" b="1" dirty="0">
                <a:latin typeface="+mn-lt"/>
                <a:cs typeface="Arial"/>
              </a:rPr>
              <a:t>Resource Allocation and Sustainability:</a:t>
            </a:r>
            <a:r>
              <a:rPr lang="en-US" dirty="0">
                <a:latin typeface="+mn-lt"/>
                <a:cs typeface="Calibri"/>
              </a:rPr>
              <a:t> The operation and maintenance of multiple reporting systems require significant financial and human resources and is not a sustainable model.</a:t>
            </a:r>
            <a:endParaRPr lang="en-US" dirty="0"/>
          </a:p>
        </p:txBody>
      </p:sp>
    </p:spTree>
    <p:extLst>
      <p:ext uri="{BB962C8B-B14F-4D97-AF65-F5344CB8AC3E}">
        <p14:creationId xmlns:p14="http://schemas.microsoft.com/office/powerpoint/2010/main" val="4268006623"/>
      </p:ext>
    </p:extLst>
  </p:cSld>
  <p:clrMapOvr>
    <a:masterClrMapping/>
  </p:clrMapOvr>
  <p:extLst>
    <p:ext uri="{6950BFC3-D8DA-4A85-94F7-54DA5524770B}">
      <p188:commentRel xmlns:p188="http://schemas.microsoft.com/office/powerpoint/2018/8/main" r:id="rId3"/>
    </p:ext>
  </p:extLs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4C693-C32D-A546-3741-984B9C65A724}"/>
              </a:ext>
            </a:extLst>
          </p:cNvPr>
          <p:cNvSpPr>
            <a:spLocks noGrp="1"/>
          </p:cNvSpPr>
          <p:nvPr>
            <p:ph type="title"/>
          </p:nvPr>
        </p:nvSpPr>
        <p:spPr/>
        <p:txBody>
          <a:bodyPr vert="horz" lIns="91440" tIns="45720" rIns="91440" bIns="45720" rtlCol="0" anchor="ctr">
            <a:normAutofit fontScale="90000"/>
          </a:bodyPr>
          <a:lstStyle/>
          <a:p>
            <a:r>
              <a:rPr lang="en-US" sz="3200" b="1">
                <a:solidFill>
                  <a:srgbClr val="FFFFFF"/>
                </a:solidFill>
                <a:latin typeface="Calibri Light"/>
                <a:cs typeface="Calibri Light"/>
              </a:rPr>
              <a:t> continued</a:t>
            </a:r>
            <a:endParaRPr lang="en-US">
              <a:cs typeface="+mj-cs"/>
            </a:endParaRPr>
          </a:p>
        </p:txBody>
      </p:sp>
      <p:sp>
        <p:nvSpPr>
          <p:cNvPr id="4" name="Content Placeholder 3">
            <a:extLst>
              <a:ext uri="{FF2B5EF4-FFF2-40B4-BE49-F238E27FC236}">
                <a16:creationId xmlns:a16="http://schemas.microsoft.com/office/drawing/2014/main" id="{A2D72B95-0C30-12D1-7F89-FC6F9E0AE8E6}"/>
              </a:ext>
            </a:extLst>
          </p:cNvPr>
          <p:cNvSpPr>
            <a:spLocks noGrp="1"/>
          </p:cNvSpPr>
          <p:nvPr>
            <p:ph idx="1"/>
          </p:nvPr>
        </p:nvSpPr>
        <p:spPr/>
        <p:txBody>
          <a:bodyPr vert="horz" lIns="91440" tIns="45720" rIns="91440" bIns="45720" rtlCol="0" anchor="t">
            <a:normAutofit/>
          </a:bodyPr>
          <a:lstStyle/>
          <a:p>
            <a:pPr marL="0" indent="0">
              <a:lnSpc>
                <a:spcPct val="100000"/>
              </a:lnSpc>
              <a:buNone/>
            </a:pPr>
            <a:r>
              <a:rPr lang="en-US" sz="2000" b="1" dirty="0">
                <a:latin typeface="+mn-lt"/>
                <a:cs typeface="Arial"/>
              </a:rPr>
              <a:t>5.     Delayed Response to Public Health Emergencies: </a:t>
            </a:r>
            <a:r>
              <a:rPr lang="en-US" sz="2000" dirty="0">
                <a:latin typeface="+mn-lt"/>
                <a:cs typeface="Arial"/>
              </a:rPr>
              <a:t>The fragmented data reporting landscape may lead to delayed responses during public health emergencies, as critical information might not be readily available or easily accessible</a:t>
            </a:r>
            <a:endParaRPr lang="en-US" sz="2000" dirty="0">
              <a:latin typeface="+mn-lt"/>
            </a:endParaRPr>
          </a:p>
          <a:p>
            <a:pPr marL="0" indent="0">
              <a:lnSpc>
                <a:spcPct val="100000"/>
              </a:lnSpc>
              <a:buNone/>
            </a:pPr>
            <a:r>
              <a:rPr lang="en-US" sz="2000" b="1" dirty="0">
                <a:latin typeface="+mn-lt"/>
                <a:cs typeface="Arial"/>
              </a:rPr>
              <a:t>6.     Integration Challenges with External Partners: </a:t>
            </a:r>
            <a:r>
              <a:rPr lang="en-US" sz="2000" dirty="0">
                <a:latin typeface="+mn-lt"/>
                <a:cs typeface="Calibri"/>
              </a:rPr>
              <a:t>Collaborating with external stakeholders, such as state health departments or international organizations, becomes more complex when disparate reporting systems are involved. Integration difficulties may lead to delays in sharing crucial health information.</a:t>
            </a:r>
            <a:endParaRPr lang="en-US" sz="2000" dirty="0"/>
          </a:p>
          <a:p>
            <a:pPr marL="0" indent="0">
              <a:lnSpc>
                <a:spcPct val="100000"/>
              </a:lnSpc>
              <a:buNone/>
            </a:pPr>
            <a:r>
              <a:rPr lang="en-US" sz="2000" b="1" dirty="0">
                <a:latin typeface="+mn-lt"/>
                <a:cs typeface="Arial"/>
              </a:rPr>
              <a:t>7.    High burden:</a:t>
            </a:r>
            <a:r>
              <a:rPr lang="en-US" sz="2000" dirty="0">
                <a:latin typeface="+mn-lt"/>
                <a:cs typeface="Calibri"/>
              </a:rPr>
              <a:t> There are redundant reporting expectations, often for the same or similar data, on partners, including healthcare and jurisdictional partners. This places a high burden on critical partners, with sometimes limited return value.</a:t>
            </a:r>
            <a:endParaRPr lang="en-US" sz="2000" dirty="0"/>
          </a:p>
        </p:txBody>
      </p:sp>
    </p:spTree>
    <p:extLst>
      <p:ext uri="{BB962C8B-B14F-4D97-AF65-F5344CB8AC3E}">
        <p14:creationId xmlns:p14="http://schemas.microsoft.com/office/powerpoint/2010/main" val="420013268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A18A7C6-1789-4227-9B2A-ECBB8A73DDF7}"/>
              </a:ext>
            </a:extLst>
          </p:cNvPr>
          <p:cNvSpPr>
            <a:spLocks noGrp="1"/>
          </p:cNvSpPr>
          <p:nvPr>
            <p:ph type="body" idx="1"/>
          </p:nvPr>
        </p:nvSpPr>
        <p:spPr>
          <a:xfrm>
            <a:off x="576262" y="3158409"/>
            <a:ext cx="7772400" cy="1863534"/>
          </a:xfrm>
        </p:spPr>
        <p:txBody>
          <a:bodyPr>
            <a:normAutofit/>
          </a:bodyPr>
          <a:lstStyle/>
          <a:p>
            <a:pPr marL="0" marR="0">
              <a:lnSpc>
                <a:spcPct val="107000"/>
              </a:lnSpc>
              <a:spcBef>
                <a:spcPts val="0"/>
              </a:spcBef>
              <a:spcAft>
                <a:spcPts val="800"/>
              </a:spcAft>
            </a:pPr>
            <a:r>
              <a:rPr lang="en-US" b="1">
                <a:effectLst/>
                <a:latin typeface="Calibri" panose="020F0502020204030204" pitchFamily="34" charset="0"/>
                <a:ea typeface="Calibri" panose="020F0502020204030204" pitchFamily="34" charset="0"/>
                <a:cs typeface="Calibri" panose="020F0502020204030204" pitchFamily="34" charset="0"/>
              </a:rPr>
              <a:t>Julie Morita, MD and Nirav Shah, MD, MPH</a:t>
            </a:r>
          </a:p>
          <a:p>
            <a:pPr marL="0" marR="0">
              <a:lnSpc>
                <a:spcPct val="107000"/>
              </a:lnSpc>
              <a:spcBef>
                <a:spcPts val="0"/>
              </a:spcBef>
              <a:spcAft>
                <a:spcPts val="800"/>
              </a:spcAft>
            </a:pPr>
            <a:r>
              <a:rPr lang="en-US">
                <a:ea typeface="Calibri" panose="020F0502020204030204" pitchFamily="34" charset="0"/>
                <a:cs typeface="Calibri" panose="020F0502020204030204" pitchFamily="34" charset="0"/>
              </a:rPr>
              <a:t>Co-Chairs</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id="{8D125CE9-4F5F-4764-A39C-72F04723A1DA}"/>
              </a:ext>
            </a:extLst>
          </p:cNvPr>
          <p:cNvSpPr>
            <a:spLocks noGrp="1"/>
          </p:cNvSpPr>
          <p:nvPr>
            <p:ph sz="quarter" idx="10"/>
          </p:nvPr>
        </p:nvSpPr>
        <p:spPr/>
        <p:txBody>
          <a:bodyPr/>
          <a:lstStyle/>
          <a:p>
            <a:r>
              <a:rPr lang="en-US"/>
              <a:t>Data and Surveillance Workgroup </a:t>
            </a:r>
          </a:p>
        </p:txBody>
      </p:sp>
    </p:spTree>
    <p:extLst>
      <p:ext uri="{BB962C8B-B14F-4D97-AF65-F5344CB8AC3E}">
        <p14:creationId xmlns:p14="http://schemas.microsoft.com/office/powerpoint/2010/main" val="8486058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967937-5ECD-44D6-9DBA-221A21928AEE}"/>
              </a:ext>
            </a:extLst>
          </p:cNvPr>
          <p:cNvSpPr>
            <a:spLocks noGrp="1"/>
          </p:cNvSpPr>
          <p:nvPr>
            <p:ph type="title"/>
          </p:nvPr>
        </p:nvSpPr>
        <p:spPr>
          <a:xfrm>
            <a:off x="524255" y="583616"/>
            <a:ext cx="4105213" cy="5520579"/>
          </a:xfrm>
        </p:spPr>
        <p:txBody>
          <a:bodyPr vert="horz" lIns="91440" tIns="45720" rIns="91440" bIns="45720" rtlCol="0" anchor="ctr">
            <a:normAutofit/>
          </a:bodyPr>
          <a:lstStyle/>
          <a:p>
            <a:r>
              <a:rPr lang="en-US" sz="4400" kern="1200">
                <a:solidFill>
                  <a:srgbClr val="FFFFFF"/>
                </a:solidFill>
                <a:latin typeface="+mj-lt"/>
                <a:ea typeface="+mj-ea"/>
                <a:cs typeface="+mj-cs"/>
              </a:rPr>
              <a:t>Focus Issues</a:t>
            </a:r>
            <a:r>
              <a:rPr lang="en-US" sz="4400">
                <a:solidFill>
                  <a:srgbClr val="FFFFFF"/>
                </a:solidFill>
                <a:latin typeface="+mj-lt"/>
              </a:rPr>
              <a:t> for First Meeting: </a:t>
            </a:r>
            <a:br>
              <a:rPr lang="en-US" sz="4400">
                <a:latin typeface="+mj-lt"/>
              </a:rPr>
            </a:br>
            <a:br>
              <a:rPr lang="en-US" sz="4400">
                <a:latin typeface="+mj-lt"/>
              </a:rPr>
            </a:br>
            <a:r>
              <a:rPr lang="en-US" sz="2800">
                <a:solidFill>
                  <a:srgbClr val="FFFFFF"/>
                </a:solidFill>
                <a:latin typeface="+mj-lt"/>
              </a:rPr>
              <a:t>1. Data Authority </a:t>
            </a:r>
            <a:br>
              <a:rPr lang="en-US" sz="2800">
                <a:latin typeface="+mj-lt"/>
              </a:rPr>
            </a:br>
            <a:br>
              <a:rPr lang="en-US" sz="2800">
                <a:latin typeface="+mj-lt"/>
              </a:rPr>
            </a:br>
            <a:r>
              <a:rPr lang="en-US" sz="2800">
                <a:solidFill>
                  <a:srgbClr val="FFFFFF"/>
                </a:solidFill>
                <a:latin typeface="+mj-lt"/>
              </a:rPr>
              <a:t>2. Public Health   </a:t>
            </a:r>
            <a:br>
              <a:rPr lang="en-US" sz="2800">
                <a:solidFill>
                  <a:srgbClr val="FFFFFF"/>
                </a:solidFill>
                <a:latin typeface="+mj-lt"/>
              </a:rPr>
            </a:br>
            <a:r>
              <a:rPr lang="en-US" sz="2800">
                <a:solidFill>
                  <a:srgbClr val="FFFFFF"/>
                </a:solidFill>
                <a:latin typeface="+mj-lt"/>
              </a:rPr>
              <a:t>    Systems Certification </a:t>
            </a:r>
            <a:br>
              <a:rPr lang="en-US" sz="4400">
                <a:latin typeface="+mj-lt"/>
              </a:rPr>
            </a:br>
            <a:endParaRPr lang="en-US" sz="4400" kern="1200">
              <a:solidFill>
                <a:srgbClr val="FFFFFF"/>
              </a:solidFill>
              <a:latin typeface="+mj-lt"/>
              <a:ea typeface="+mj-ea"/>
              <a:cs typeface="+mj-cs"/>
            </a:endParaRPr>
          </a:p>
        </p:txBody>
      </p:sp>
      <p:sp>
        <p:nvSpPr>
          <p:cNvPr id="2" name="Content Placeholder 1">
            <a:extLst>
              <a:ext uri="{FF2B5EF4-FFF2-40B4-BE49-F238E27FC236}">
                <a16:creationId xmlns:a16="http://schemas.microsoft.com/office/drawing/2014/main" id="{F5207F9D-C56A-493B-8F32-36BD2EE71E08}"/>
              </a:ext>
            </a:extLst>
          </p:cNvPr>
          <p:cNvSpPr>
            <a:spLocks noGrp="1"/>
          </p:cNvSpPr>
          <p:nvPr>
            <p:ph sz="quarter" idx="10"/>
          </p:nvPr>
        </p:nvSpPr>
        <p:spPr>
          <a:xfrm>
            <a:off x="5314275" y="320380"/>
            <a:ext cx="6725832" cy="6213305"/>
          </a:xfrm>
          <a:solidFill>
            <a:srgbClr val="B4C7E7"/>
          </a:solidFill>
        </p:spPr>
        <p:txBody>
          <a:bodyPr vert="horz" lIns="91440" tIns="45720" rIns="91440" bIns="45720" rtlCol="0" anchor="ctr">
            <a:normAutofit/>
          </a:bodyPr>
          <a:lstStyle/>
          <a:p>
            <a:pPr marL="0" indent="0" fontAlgn="base"/>
            <a:endParaRPr lang="en-US" sz="2800" b="0" dirty="0">
              <a:solidFill>
                <a:schemeClr val="tx1"/>
              </a:solidFill>
            </a:endParaRPr>
          </a:p>
          <a:p>
            <a:pPr marL="0" indent="0"/>
            <a:endParaRPr lang="en-US" sz="2800" b="0" dirty="0">
              <a:solidFill>
                <a:schemeClr val="tx1"/>
              </a:solidFill>
              <a:cs typeface="Calibri"/>
            </a:endParaRPr>
          </a:p>
          <a:p>
            <a:pPr marL="571500" indent="-342900">
              <a:spcBef>
                <a:spcPts val="0"/>
              </a:spcBef>
              <a:spcAft>
                <a:spcPts val="0"/>
              </a:spcAft>
              <a:buFont typeface="Arial" panose="020B0604020202020204" pitchFamily="34" charset="0"/>
              <a:buChar char="•"/>
            </a:pPr>
            <a:endParaRPr lang="en-US" sz="2800" b="0" dirty="0">
              <a:solidFill>
                <a:schemeClr val="tx1"/>
              </a:solidFill>
              <a:cs typeface="Calibri"/>
            </a:endParaRPr>
          </a:p>
          <a:p>
            <a:pPr indent="0">
              <a:spcBef>
                <a:spcPts val="0"/>
              </a:spcBef>
              <a:spcAft>
                <a:spcPts val="0"/>
              </a:spcAft>
            </a:pPr>
            <a:endParaRPr lang="en-US" sz="2800" b="0" dirty="0">
              <a:solidFill>
                <a:schemeClr val="tx1"/>
              </a:solidFill>
              <a:cs typeface="Calibri"/>
            </a:endParaRPr>
          </a:p>
        </p:txBody>
      </p:sp>
      <p:sp>
        <p:nvSpPr>
          <p:cNvPr id="4" name="TextBox 3">
            <a:extLst>
              <a:ext uri="{FF2B5EF4-FFF2-40B4-BE49-F238E27FC236}">
                <a16:creationId xmlns:a16="http://schemas.microsoft.com/office/drawing/2014/main" id="{AC593C22-0D20-2867-B12E-FE4F5EA8D655}"/>
              </a:ext>
            </a:extLst>
          </p:cNvPr>
          <p:cNvSpPr txBox="1"/>
          <p:nvPr/>
        </p:nvSpPr>
        <p:spPr>
          <a:xfrm>
            <a:off x="5877386" y="890236"/>
            <a:ext cx="6012181" cy="48628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latin typeface="Calibri"/>
                <a:ea typeface="Arial"/>
                <a:cs typeface="Arial"/>
              </a:rPr>
              <a:t>Terms of Reference</a:t>
            </a:r>
            <a:r>
              <a:rPr lang="en-US" sz="2800" b="1" dirty="0">
                <a:latin typeface="Calibri"/>
                <a:ea typeface="Arial"/>
                <a:cs typeface="Arial"/>
              </a:rPr>
              <a:t> ​</a:t>
            </a:r>
          </a:p>
          <a:p>
            <a:pPr rtl="0"/>
            <a:r>
              <a:rPr lang="en-US" dirty="0">
                <a:latin typeface="Calibri"/>
                <a:ea typeface="Arial"/>
                <a:cs typeface="Arial"/>
              </a:rPr>
              <a:t>​</a:t>
            </a:r>
          </a:p>
          <a:p>
            <a:pPr marL="914400" lvl="1" indent="-457200">
              <a:buFont typeface="Wingdings"/>
              <a:buChar char="Ø"/>
            </a:pPr>
            <a:r>
              <a:rPr lang="en-US" sz="2800" dirty="0">
                <a:solidFill>
                  <a:srgbClr val="FF0000"/>
                </a:solidFill>
                <a:latin typeface="Calibri"/>
                <a:ea typeface="Arial"/>
                <a:cs typeface="Arial"/>
              </a:rPr>
              <a:t>Authorities​ (Rec1)</a:t>
            </a:r>
          </a:p>
          <a:p>
            <a:pPr marL="914400" lvl="1" indent="-457200">
              <a:buFont typeface="Wingdings"/>
              <a:buChar char="Ø"/>
            </a:pPr>
            <a:r>
              <a:rPr lang="en-US" sz="2800" dirty="0">
                <a:solidFill>
                  <a:srgbClr val="FF0000"/>
                </a:solidFill>
                <a:latin typeface="Calibri"/>
                <a:ea typeface="Arial"/>
                <a:cs typeface="Arial"/>
              </a:rPr>
              <a:t>Data Exchange​ (Rec1)</a:t>
            </a:r>
          </a:p>
          <a:p>
            <a:pPr marL="914400" lvl="1" indent="-457200">
              <a:buFont typeface="Wingdings"/>
              <a:buChar char="Ø"/>
            </a:pPr>
            <a:r>
              <a:rPr lang="en-US" sz="2800" dirty="0">
                <a:solidFill>
                  <a:srgbClr val="FF0000"/>
                </a:solidFill>
                <a:latin typeface="Calibri"/>
                <a:ea typeface="Arial"/>
                <a:cs typeface="Arial"/>
              </a:rPr>
              <a:t>Workforce​ (Rec2) </a:t>
            </a:r>
          </a:p>
          <a:p>
            <a:pPr lvl="1"/>
            <a:endParaRPr lang="en-US" sz="2800" dirty="0">
              <a:solidFill>
                <a:srgbClr val="FF0000"/>
              </a:solidFill>
              <a:latin typeface="Calibri"/>
              <a:ea typeface="Arial"/>
              <a:cs typeface="Arial"/>
            </a:endParaRPr>
          </a:p>
          <a:p>
            <a:pPr marL="914400" lvl="1" indent="-457200">
              <a:buFont typeface="Wingdings"/>
              <a:buChar char="Ø"/>
            </a:pPr>
            <a:r>
              <a:rPr lang="en-US" sz="2800" dirty="0">
                <a:solidFill>
                  <a:schemeClr val="accent6">
                    <a:lumMod val="75000"/>
                  </a:schemeClr>
                </a:solidFill>
                <a:latin typeface="Calibri"/>
                <a:ea typeface="Arial"/>
                <a:cs typeface="Arial"/>
              </a:rPr>
              <a:t>CDC Data Reporting Systems </a:t>
            </a:r>
          </a:p>
          <a:p>
            <a:pPr marL="457200" lvl="0" indent="-457200" rtl="0">
              <a:buFont typeface="Wingdings"/>
              <a:buChar char="Ø"/>
            </a:pPr>
            <a:endParaRPr lang="en-US" sz="2800" dirty="0">
              <a:latin typeface="Calibri"/>
              <a:ea typeface="Arial"/>
              <a:cs typeface="Arial"/>
            </a:endParaRPr>
          </a:p>
          <a:p>
            <a:pPr marL="914400" lvl="1" indent="-457200">
              <a:buFont typeface="Wingdings"/>
              <a:buChar char="Ø"/>
            </a:pPr>
            <a:r>
              <a:rPr lang="en-US" sz="2800" dirty="0">
                <a:latin typeface="Calibri"/>
                <a:ea typeface="Arial"/>
                <a:cs typeface="Arial"/>
              </a:rPr>
              <a:t>Forecasting &amp; Analytics​</a:t>
            </a:r>
          </a:p>
          <a:p>
            <a:pPr marL="914400" lvl="1" indent="-457200">
              <a:buFont typeface="Wingdings"/>
              <a:buChar char="Ø"/>
            </a:pPr>
            <a:r>
              <a:rPr lang="en-US" sz="2800" dirty="0">
                <a:latin typeface="Calibri"/>
                <a:ea typeface="Arial"/>
                <a:cs typeface="Arial"/>
              </a:rPr>
              <a:t>Breaking Down Siloes​</a:t>
            </a:r>
          </a:p>
          <a:p>
            <a:pPr marL="914400" lvl="1" indent="-457200">
              <a:buFont typeface="Wingdings"/>
              <a:buChar char="Ø"/>
            </a:pPr>
            <a:r>
              <a:rPr lang="en-US" sz="2800" dirty="0">
                <a:latin typeface="Calibri"/>
                <a:ea typeface="Arial"/>
                <a:cs typeface="Arial"/>
              </a:rPr>
              <a:t>Assuring Sustainability​</a:t>
            </a:r>
            <a:endParaRPr lang="en-US" sz="2800" dirty="0">
              <a:cs typeface="Calibri"/>
            </a:endParaRPr>
          </a:p>
        </p:txBody>
      </p:sp>
      <p:sp>
        <p:nvSpPr>
          <p:cNvPr id="12" name="Content Placeholder 1">
            <a:extLst>
              <a:ext uri="{FF2B5EF4-FFF2-40B4-BE49-F238E27FC236}">
                <a16:creationId xmlns:a16="http://schemas.microsoft.com/office/drawing/2014/main" id="{9EF5E3F8-C75F-5807-7377-B57422AA8967}"/>
              </a:ext>
            </a:extLst>
          </p:cNvPr>
          <p:cNvSpPr txBox="1">
            <a:spLocks/>
          </p:cNvSpPr>
          <p:nvPr/>
        </p:nvSpPr>
        <p:spPr>
          <a:xfrm>
            <a:off x="142181" y="320379"/>
            <a:ext cx="4925861" cy="6213305"/>
          </a:xfrm>
          <a:prstGeom prst="rect">
            <a:avLst/>
          </a:prstGeom>
          <a:solidFill>
            <a:srgbClr val="17468F"/>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spcAft>
                <a:spcPts val="1200"/>
              </a:spcAft>
              <a:buFont typeface="Arial" panose="020B0604020202020204" pitchFamily="34" charset="0"/>
              <a:buNone/>
              <a:defRPr sz="3600" b="1" kern="1200">
                <a:solidFill>
                  <a:srgbClr val="17468F"/>
                </a:solidFill>
                <a:latin typeface="+mn-lt"/>
                <a:ea typeface="+mn-ea"/>
                <a:cs typeface="+mn-cs"/>
              </a:defRPr>
            </a:lvl1pPr>
            <a:lvl2pPr marL="290513" indent="-290513" algn="l" defTabSz="914400" rtl="0" eaLnBrk="1" latinLnBrk="0" hangingPunct="1">
              <a:lnSpc>
                <a:spcPct val="90000"/>
              </a:lnSpc>
              <a:spcBef>
                <a:spcPts val="600"/>
              </a:spcBef>
              <a:spcAft>
                <a:spcPts val="600"/>
              </a:spcAft>
              <a:buClr>
                <a:srgbClr val="007D57"/>
              </a:buClr>
              <a:buFont typeface="Wingdings" panose="05000000000000000000" pitchFamily="2" charset="2"/>
              <a:buChar char="§"/>
              <a:defRPr sz="2800" kern="1200">
                <a:solidFill>
                  <a:schemeClr val="tx1"/>
                </a:solidFill>
                <a:latin typeface="+mn-lt"/>
                <a:ea typeface="+mn-ea"/>
                <a:cs typeface="+mn-cs"/>
              </a:defRPr>
            </a:lvl2pPr>
            <a:lvl3pPr marL="623888" indent="-333375" algn="l" defTabSz="914400" rtl="0" eaLnBrk="1" latinLnBrk="0" hangingPunct="1">
              <a:lnSpc>
                <a:spcPct val="9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3pPr>
            <a:lvl4pPr marL="914400" indent="-231775"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endParaRPr lang="en-US" sz="2800" b="0" dirty="0">
              <a:solidFill>
                <a:schemeClr val="tx1"/>
              </a:solidFill>
            </a:endParaRPr>
          </a:p>
          <a:p>
            <a:pPr marL="0" indent="0"/>
            <a:endParaRPr lang="en-US" sz="2800" b="0" dirty="0">
              <a:solidFill>
                <a:schemeClr val="tx1"/>
              </a:solidFill>
              <a:cs typeface="Calibri"/>
            </a:endParaRPr>
          </a:p>
          <a:p>
            <a:pPr marL="571500" indent="-342900">
              <a:spcBef>
                <a:spcPts val="0"/>
              </a:spcBef>
              <a:spcAft>
                <a:spcPts val="0"/>
              </a:spcAft>
              <a:buFont typeface="Arial" panose="020B0604020202020204" pitchFamily="34" charset="0"/>
              <a:buChar char="•"/>
            </a:pPr>
            <a:endParaRPr lang="en-US" sz="2800" b="0" dirty="0">
              <a:solidFill>
                <a:schemeClr val="tx1"/>
              </a:solidFill>
              <a:cs typeface="Calibri"/>
            </a:endParaRPr>
          </a:p>
          <a:p>
            <a:pPr marL="571500" indent="-342900">
              <a:spcBef>
                <a:spcPts val="0"/>
              </a:spcBef>
              <a:spcAft>
                <a:spcPts val="0"/>
              </a:spcAft>
              <a:buFont typeface="Arial" panose="020B0604020202020204" pitchFamily="34" charset="0"/>
              <a:buChar char="•"/>
            </a:pPr>
            <a:endParaRPr lang="en-US" sz="2800" b="0" dirty="0">
              <a:solidFill>
                <a:schemeClr val="tx1"/>
              </a:solidFill>
              <a:cs typeface="Calibri"/>
            </a:endParaRPr>
          </a:p>
        </p:txBody>
      </p:sp>
      <p:sp>
        <p:nvSpPr>
          <p:cNvPr id="6" name="Title 2">
            <a:extLst>
              <a:ext uri="{FF2B5EF4-FFF2-40B4-BE49-F238E27FC236}">
                <a16:creationId xmlns:a16="http://schemas.microsoft.com/office/drawing/2014/main" id="{BF61914C-33DB-8209-94CD-7EAC48386528}"/>
              </a:ext>
            </a:extLst>
          </p:cNvPr>
          <p:cNvSpPr txBox="1">
            <a:spLocks/>
          </p:cNvSpPr>
          <p:nvPr/>
        </p:nvSpPr>
        <p:spPr>
          <a:xfrm>
            <a:off x="142181" y="485588"/>
            <a:ext cx="4925861" cy="5755347"/>
          </a:xfrm>
          <a:prstGeom prst="rect">
            <a:avLst/>
          </a:prstGeom>
          <a:ln>
            <a:solidFill>
              <a:schemeClr val="bg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17468F"/>
                </a:solidFill>
                <a:latin typeface="+mn-lt"/>
                <a:ea typeface="+mj-ea"/>
                <a:cs typeface="+mj-cs"/>
              </a:defRPr>
            </a:lvl1pPr>
          </a:lstStyle>
          <a:p>
            <a:pPr algn="ctr">
              <a:lnSpc>
                <a:spcPct val="100000"/>
              </a:lnSpc>
            </a:pPr>
            <a:r>
              <a:rPr lang="en-US" sz="4000" u="sng" dirty="0">
                <a:solidFill>
                  <a:schemeClr val="bg1"/>
                </a:solidFill>
                <a:latin typeface="+mj-lt"/>
              </a:rPr>
              <a:t>FOR ACD DECISION </a:t>
            </a:r>
          </a:p>
          <a:p>
            <a:pPr algn="ctr">
              <a:lnSpc>
                <a:spcPct val="100000"/>
              </a:lnSpc>
            </a:pPr>
            <a:r>
              <a:rPr lang="en-US" dirty="0">
                <a:solidFill>
                  <a:schemeClr val="bg1"/>
                </a:solidFill>
                <a:latin typeface="+mj-lt"/>
              </a:rPr>
              <a:t>DSW TOR re-alignment </a:t>
            </a:r>
          </a:p>
          <a:p>
            <a:pPr algn="ctr">
              <a:lnSpc>
                <a:spcPct val="100000"/>
              </a:lnSpc>
            </a:pPr>
            <a:endParaRPr lang="en-US" dirty="0">
              <a:solidFill>
                <a:schemeClr val="bg1"/>
              </a:solidFill>
              <a:latin typeface="+mj-lt"/>
            </a:endParaRPr>
          </a:p>
          <a:p>
            <a:pPr>
              <a:lnSpc>
                <a:spcPct val="100000"/>
              </a:lnSpc>
            </a:pPr>
            <a:endParaRPr lang="en-US" sz="2900" dirty="0">
              <a:solidFill>
                <a:schemeClr val="bg1"/>
              </a:solidFill>
              <a:latin typeface="+mj-lt"/>
            </a:endParaRPr>
          </a:p>
        </p:txBody>
      </p:sp>
    </p:spTree>
    <p:extLst>
      <p:ext uri="{BB962C8B-B14F-4D97-AF65-F5344CB8AC3E}">
        <p14:creationId xmlns:p14="http://schemas.microsoft.com/office/powerpoint/2010/main" val="23276592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B6D8AECC-E5B4-48AD-B640-91D6FEACD6DE}" vid="{C5C8F733-7DFD-4F34-A4E7-A354886C9EB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b46f2bb-95ae-4f9f-83a9-bd59879f0279" xsi:nil="true"/>
    <lcf76f155ced4ddcb4097134ff3c332f xmlns="97162df4-0173-4e09-a1c0-d2e52611f576">
      <Terms xmlns="http://schemas.microsoft.com/office/infopath/2007/PartnerControls"/>
    </lcf76f155ced4ddcb4097134ff3c332f>
    <SharedWithUsers xmlns="a63f3cd9-bdce-40c9-9e8c-1cd186acd69d">
      <UserInfo>
        <DisplayName>Caudwell, Kerry M. (CDC/IOD/OCS)</DisplayName>
        <AccountId>103</AccountId>
        <AccountType/>
      </UserInfo>
      <UserInfo>
        <DisplayName>Richards, Bridget (CDC/IOD/OCS)</DisplayName>
        <AccountId>3585</AccountId>
        <AccountType/>
      </UserInfo>
      <UserInfo>
        <DisplayName>Elder, Lionel (CDC/OCOO/OCIO/CEO) (CTR)</DisplayName>
        <AccountId>11342</AccountId>
        <AccountType/>
      </UserInfo>
      <UserInfo>
        <DisplayName>Jones, Jonathan (CDC/OCOO/OCIO/CEO) (CTR)</DisplayName>
        <AccountId>11343</AccountId>
        <AccountType/>
      </UserInfo>
      <UserInfo>
        <DisplayName>Waits, Valerie (CDC/OCOO/OCIO/CEO) (CTR)</DisplayName>
        <AccountId>11344</AccountId>
        <AccountType/>
      </UserInfo>
      <UserInfo>
        <DisplayName>Blizzard, Eric (CDC/OCOO/OCIO/CEO) (CTR)</DisplayName>
        <AccountId>11345</AccountId>
        <AccountType/>
      </UserInfo>
      <UserInfo>
        <DisplayName>Jacobs, Yolanda F. (CDC/IOD/OCS)</DisplayName>
        <AccountId>902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BD4BB1E59FF2049990B22C245A1D10A" ma:contentTypeVersion="14" ma:contentTypeDescription="Create a new document." ma:contentTypeScope="" ma:versionID="a47cb5ce1a050e515456ae3bc06374c3">
  <xsd:schema xmlns:xsd="http://www.w3.org/2001/XMLSchema" xmlns:xs="http://www.w3.org/2001/XMLSchema" xmlns:p="http://schemas.microsoft.com/office/2006/metadata/properties" xmlns:ns2="97162df4-0173-4e09-a1c0-d2e52611f576" xmlns:ns3="a63f3cd9-bdce-40c9-9e8c-1cd186acd69d" xmlns:ns4="6b46f2bb-95ae-4f9f-83a9-bd59879f0279" targetNamespace="http://schemas.microsoft.com/office/2006/metadata/properties" ma:root="true" ma:fieldsID="4aedf958faf371a6317aa333f7e9addc" ns2:_="" ns3:_="" ns4:_="">
    <xsd:import namespace="97162df4-0173-4e09-a1c0-d2e52611f576"/>
    <xsd:import namespace="a63f3cd9-bdce-40c9-9e8c-1cd186acd69d"/>
    <xsd:import namespace="6b46f2bb-95ae-4f9f-83a9-bd59879f027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4: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162df4-0173-4e09-a1c0-d2e52611f5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353dbe8-8260-4ccf-8219-3d2995e6fa15"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3f3cd9-bdce-40c9-9e8c-1cd186acd69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b46f2bb-95ae-4f9f-83a9-bd59879f027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9be658b-da5b-4d16-aa39-4bae05c3271e}" ma:internalName="TaxCatchAll" ma:showField="CatchAllData" ma:web="6b46f2bb-95ae-4f9f-83a9-bd59879f027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7557AD-F839-4684-821F-DF9B1D7AFE0C}">
  <ds:schemaRefs>
    <ds:schemaRef ds:uri="http://schemas.microsoft.com/sharepoint/v3/contenttype/forms"/>
  </ds:schemaRefs>
</ds:datastoreItem>
</file>

<file path=customXml/itemProps2.xml><?xml version="1.0" encoding="utf-8"?>
<ds:datastoreItem xmlns:ds="http://schemas.openxmlformats.org/officeDocument/2006/customXml" ds:itemID="{D9C5AB35-CBF9-4F0D-BD30-9ABE30509128}">
  <ds:schemaRefs>
    <ds:schemaRef ds:uri="http://schemas.microsoft.com/office/infopath/2007/PartnerControls"/>
    <ds:schemaRef ds:uri="97162df4-0173-4e09-a1c0-d2e52611f576"/>
    <ds:schemaRef ds:uri="6b46f2bb-95ae-4f9f-83a9-bd59879f0279"/>
    <ds:schemaRef ds:uri="http://schemas.microsoft.com/office/2006/documentManagement/types"/>
    <ds:schemaRef ds:uri="http://schemas.openxmlformats.org/package/2006/metadata/core-properties"/>
    <ds:schemaRef ds:uri="http://purl.org/dc/terms/"/>
    <ds:schemaRef ds:uri="a63f3cd9-bdce-40c9-9e8c-1cd186acd69d"/>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37B1E94A-3BDC-42A5-A8DF-F2FEBC3889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162df4-0173-4e09-a1c0-d2e52611f576"/>
    <ds:schemaRef ds:uri="a63f3cd9-bdce-40c9-9e8c-1cd186acd69d"/>
    <ds:schemaRef ds:uri="6b46f2bb-95ae-4f9f-83a9-bd59879f02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11461</Words>
  <Application>Microsoft Office PowerPoint</Application>
  <PresentationFormat>Widescreen</PresentationFormat>
  <Paragraphs>936</Paragraphs>
  <Slides>103</Slides>
  <Notes>81</Notes>
  <HiddenSlides>0</HiddenSlides>
  <MMClips>0</MMClips>
  <ScaleCrop>false</ScaleCrop>
  <HeadingPairs>
    <vt:vector size="4" baseType="variant">
      <vt:variant>
        <vt:lpstr>Theme</vt:lpstr>
      </vt:variant>
      <vt:variant>
        <vt:i4>5</vt:i4>
      </vt:variant>
      <vt:variant>
        <vt:lpstr>Slide Titles</vt:lpstr>
      </vt:variant>
      <vt:variant>
        <vt:i4>103</vt:i4>
      </vt:variant>
    </vt:vector>
  </HeadingPairs>
  <TitlesOfParts>
    <vt:vector size="108" baseType="lpstr">
      <vt:lpstr>Office Theme</vt:lpstr>
      <vt:lpstr>2_Office Theme</vt:lpstr>
      <vt:lpstr>Theme1</vt:lpstr>
      <vt:lpstr>Office Theme</vt:lpstr>
      <vt:lpstr>Office Theme</vt:lpstr>
      <vt:lpstr>Advisory Committee to the Director (CDC)</vt:lpstr>
      <vt:lpstr>PowerPoint Presentation</vt:lpstr>
      <vt:lpstr>PowerPoint Presentation</vt:lpstr>
      <vt:lpstr>ACD Laboratory Workgroup Report, February 2023</vt:lpstr>
      <vt:lpstr>PowerPoint Presentation</vt:lpstr>
      <vt:lpstr>Quality Management System for Laboratories</vt:lpstr>
      <vt:lpstr>Infectious Disease Test Review Board (IDTRB)</vt:lpstr>
      <vt:lpstr>Infectious Disease Test Review Board (IDTRB)</vt:lpstr>
      <vt:lpstr>Center for Laboratory Systems and Response</vt:lpstr>
      <vt:lpstr>Division of Laboratory Systems</vt:lpstr>
      <vt:lpstr>NCEZID Division of Core Laboratory Services and Response</vt:lpstr>
      <vt:lpstr>PowerPoint Presentation</vt:lpstr>
      <vt:lpstr>Roadmap for Public and Private Laboratory Engagement for Emergency Response</vt:lpstr>
      <vt:lpstr>Summary – Goals of CLSR</vt:lpstr>
      <vt:lpstr>PowerPoint Presentation</vt:lpstr>
      <vt:lpstr>Term of Reference</vt:lpstr>
      <vt:lpstr>Process</vt:lpstr>
      <vt:lpstr>What are the challenges to enhancing public-private partnerships at CDC? </vt:lpstr>
      <vt:lpstr>Pre-existing models of public-private partnerships</vt:lpstr>
      <vt:lpstr>Public-private partnerships have already advanced CDC’s mission</vt:lpstr>
      <vt:lpstr>Laboratory preparedness in public health emergencies</vt:lpstr>
      <vt:lpstr>Proposed Action Steps</vt:lpstr>
      <vt:lpstr>ACD Vote to Adopt Laboratory Workgroup Report and Action Steps</vt:lpstr>
      <vt:lpstr>Term of Reference</vt:lpstr>
      <vt:lpstr>Process</vt:lpstr>
      <vt:lpstr>Laboratory Workgroup Findings</vt:lpstr>
      <vt:lpstr>Proposed Action Steps</vt:lpstr>
      <vt:lpstr>ACD Vote to Adopt Laboratory Workgroup Report and Action Steps</vt:lpstr>
      <vt:lpstr>Thank you to the Laboratory Workgroup Members and CDC Staff</vt:lpstr>
      <vt:lpstr>Thank you to the Laboratory Workgroup</vt:lpstr>
      <vt:lpstr>Thank you to CDC team</vt:lpstr>
      <vt:lpstr>PowerPoint Presentation</vt:lpstr>
      <vt:lpstr>  Vote to Sunset the Laboratory Workgroup</vt:lpstr>
      <vt:lpstr>PowerPoint Presentation</vt:lpstr>
      <vt:lpstr>Protecting Health as a Team Sport</vt:lpstr>
      <vt:lpstr>Collaborative Initiatives</vt:lpstr>
      <vt:lpstr>Collaborative Initiatives and Moving Forward</vt:lpstr>
      <vt:lpstr>Supporting Young Families</vt:lpstr>
      <vt:lpstr>Learn the Signs. Act Early. for Child Development </vt:lpstr>
      <vt:lpstr>Expanding Implementation of Positive Childhood Experiences Strategies </vt:lpstr>
      <vt:lpstr>Improving Care for Post-Partum Women</vt:lpstr>
      <vt:lpstr>Collaborative Initiatives: Moving Forward</vt:lpstr>
      <vt:lpstr>PowerPoint Presentation</vt:lpstr>
      <vt:lpstr>PowerPoint Presentation</vt:lpstr>
      <vt:lpstr>PowerPoint Presentation</vt:lpstr>
      <vt:lpstr>The Fiscal Responsibility Act (FRA) of 2023 </vt:lpstr>
      <vt:lpstr>COVID-19 Supplemental Funding: </vt:lpstr>
      <vt:lpstr>Overview: COVID-19 Supplemental Funding</vt:lpstr>
      <vt:lpstr>Impacts to CDC’s Supplemental Funding</vt:lpstr>
      <vt:lpstr>Implementing the Bill</vt:lpstr>
      <vt:lpstr>Examples of Programs that Were Scaled Back or Ended Early</vt:lpstr>
      <vt:lpstr>Other FRA Impacts Beyond COVID-19: Data Subject to Change </vt:lpstr>
      <vt:lpstr>PowerPoint Presentation</vt:lpstr>
      <vt:lpstr>Programs that Were Reduced or Ended Early</vt:lpstr>
      <vt:lpstr>Programs that Were Reduced or Ended Early (cont.)</vt:lpstr>
      <vt:lpstr>Programs that Were Reduced or Ended Early (cont.)</vt:lpstr>
      <vt:lpstr>PowerPoint Presentation</vt:lpstr>
      <vt:lpstr>PowerPoint Presentation</vt:lpstr>
      <vt:lpstr>PowerPoint Presentation</vt:lpstr>
      <vt:lpstr>PowerPoint Presentation</vt:lpstr>
      <vt:lpstr>PowerPoint Presentation</vt:lpstr>
      <vt:lpstr>CDC’s CORE Commitment to Equity</vt:lpstr>
      <vt:lpstr>Recommendations: Task Area 1: Enable and assure the meaningful involvement of communities in agency decision-making, the development of health equity policies, program implementation, and evaluation.</vt:lpstr>
      <vt:lpstr>Recommendations: Task Area 2: Align and restructure, as necessary, CDC policies, resource allocation, and program practices to maximize the ability for staff and partners to address health inequities in their day-to-day work. </vt:lpstr>
      <vt:lpstr>Recommendations: Task Area 3: CDC should immediately initiate a coordinated, agency-wide approach to develop and integrate strategies to influence the effects of drivers of health equity across the entire range of its public health programming. </vt:lpstr>
      <vt:lpstr>Looking Ahead</vt:lpstr>
      <vt:lpstr>PowerPoint Presentation</vt:lpstr>
      <vt:lpstr>HEW Purpose</vt:lpstr>
      <vt:lpstr>PowerPoint Presentation</vt:lpstr>
      <vt:lpstr>Accomplishments</vt:lpstr>
      <vt:lpstr>Next Steps</vt:lpstr>
      <vt:lpstr>Thank you to HEW Members</vt:lpstr>
      <vt:lpstr>Thank you to CDC team</vt:lpstr>
      <vt:lpstr>PowerPoint Presentation</vt:lpstr>
      <vt:lpstr>Vote to Sunset the Health Equity Workgroup</vt:lpstr>
      <vt:lpstr>PowerPoint Presentation</vt:lpstr>
      <vt:lpstr>PowerPoint Presentation</vt:lpstr>
      <vt:lpstr>Recommendations on Data and System Certification </vt:lpstr>
      <vt:lpstr>Focus on Core Data</vt:lpstr>
      <vt:lpstr>PowerPoint Presentation</vt:lpstr>
      <vt:lpstr>DUA Goals</vt:lpstr>
      <vt:lpstr>CDC’s New “Core DUA” Components</vt:lpstr>
      <vt:lpstr>Timeline</vt:lpstr>
      <vt:lpstr>Key Benefits and Impacts</vt:lpstr>
      <vt:lpstr>PowerPoint Presentation</vt:lpstr>
      <vt:lpstr>Initial Focus on Case and Laboratory Minimal Data Elements </vt:lpstr>
      <vt:lpstr>Example: Case Data Situational Awareness</vt:lpstr>
      <vt:lpstr>Key Milestones for Case and Laboratory Minimal Data Elements</vt:lpstr>
      <vt:lpstr>Next Focus: Hospitalization and Healthcare Capacity Minimal Data </vt:lpstr>
      <vt:lpstr>Key Benefits</vt:lpstr>
      <vt:lpstr>PowerPoint Presentation</vt:lpstr>
      <vt:lpstr>Public Health Certification</vt:lpstr>
      <vt:lpstr>Action Steps to Public Health System Capabilities</vt:lpstr>
      <vt:lpstr>PowerPoint Presentation</vt:lpstr>
      <vt:lpstr>PowerPoint Presentation</vt:lpstr>
      <vt:lpstr>New Terms of Reference will address the following challenges</vt:lpstr>
      <vt:lpstr> continued</vt:lpstr>
      <vt:lpstr>PowerPoint Presentation</vt:lpstr>
      <vt:lpstr>Focus Issues for First Meeting:   1. Data Authority   2. Public Health        Systems Certification  </vt:lpstr>
      <vt:lpstr>Questions to Address Key Issues in TORs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mindy barringer</dc:creator>
  <cp:lastModifiedBy>Warner, Agnes (CDC/IOD/OPHDST)</cp:lastModifiedBy>
  <cp:revision>107</cp:revision>
  <dcterms:created xsi:type="dcterms:W3CDTF">2021-04-27T17:41:47Z</dcterms:created>
  <dcterms:modified xsi:type="dcterms:W3CDTF">2023-11-14T01:02:31Z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2022-03-07T15:49:41Z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d3aa674d-c540-4103-a264-4d46e5ea9b78</vt:lpwstr>
  </property>
  <property fmtid="{D5CDD505-2E9C-101B-9397-08002B2CF9AE}" pid="8" name="MSIP_Label_7b94a7b8-f06c-4dfe-bdcc-9b548fd58c31_ContentBits">
    <vt:lpwstr>0</vt:lpwstr>
  </property>
  <property fmtid="{D5CDD505-2E9C-101B-9397-08002B2CF9AE}" pid="9" name="ContentTypeId">
    <vt:lpwstr>0x010100CBD4BB1E59FF2049990B22C245A1D10A</vt:lpwstr>
  </property>
  <property fmtid="{D5CDD505-2E9C-101B-9397-08002B2CF9AE}" pid="10" name="MediaServiceImageTags">
    <vt:lpwstr/>
  </property>
</Properties>
</file>